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95964"/>
  </p:normalViewPr>
  <p:slideViewPr>
    <p:cSldViewPr snapToGrid="0">
      <p:cViewPr varScale="1">
        <p:scale>
          <a:sx n="111" d="100"/>
          <a:sy n="111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F89DE-3662-6346-8041-282C33406D68}" type="datetimeFigureOut">
              <a:rPr lang="fr-FR" smtClean="0"/>
              <a:t>24/03/2015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5428-F075-4F45-91B2-A7A682AE11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5428-F075-4F45-91B2-A7A682AE11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5428-F075-4F45-91B2-A7A682AE11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CBECC67-7489-154E-88EF-EF75A3C4C598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DCC-8FC3-A94E-A680-B5C38ADC34D1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AD81-FE22-4047-9B8D-6D6FB1EB8C3D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DFE7-2697-6D4E-ABD5-FB84A555883D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2C9C-4BCF-5B47-8129-7A92E5F91AC2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144E-DE4D-3F4B-ACAF-17E0058C073A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FD47-D2B6-5F43-B6BC-ECBF004F4FB4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379D-B9F5-234C-B0A2-B928023955C6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B8CA-2394-F449-918B-AB7CB9C0B921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F35-3191-AA40-B221-1A1E46D8F45D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D33D-5C19-DB44-9529-B84BFF02C700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41BB-570A-F14C-A592-14298C938D94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44E7-2EB8-C542-BC45-4C85136A6FE1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01A3-A432-D940-91B2-B25839AED675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2638-4B32-334A-900E-440A52B8B62D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710E-01DC-7646-9565-8351B9388925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C60-FC6A-264B-9617-B4DEF4BD6C62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6D53F0-91D1-B84E-9870-1497D5CC080A}" type="datetime1">
              <a:rPr lang="fr-FR" smtClean="0"/>
              <a:t>24/03/2015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METHODES AGILES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Cédric </a:t>
            </a:r>
            <a:r>
              <a:rPr lang="fr-FR" dirty="0" err="1" smtClean="0"/>
              <a:t>siu-chun</a:t>
            </a:r>
            <a:r>
              <a:rPr lang="fr-FR" dirty="0" smtClean="0"/>
              <a:t> </a:t>
            </a:r>
            <a:r>
              <a:rPr lang="fr-FR" dirty="0" err="1" smtClean="0"/>
              <a:t>yuk</a:t>
            </a:r>
            <a:r>
              <a:rPr lang="fr-FR" dirty="0" smtClean="0"/>
              <a:t> shan</a:t>
            </a:r>
            <a:endParaRPr lang="fr-FR" dirty="0" smtClean="0"/>
          </a:p>
          <a:p>
            <a:r>
              <a:rPr lang="fr-FR" dirty="0" smtClean="0"/>
              <a:t>Yann </a:t>
            </a:r>
            <a:r>
              <a:rPr lang="fr-FR" dirty="0" err="1" smtClean="0"/>
              <a:t>Davin</a:t>
            </a:r>
            <a:endParaRPr lang="fr-FR" dirty="0" smtClean="0"/>
          </a:p>
          <a:p>
            <a:r>
              <a:rPr lang="fr-FR" dirty="0" smtClean="0"/>
              <a:t>Imran </a:t>
            </a:r>
            <a:r>
              <a:rPr lang="fr-FR" dirty="0" err="1" smtClean="0"/>
              <a:t>ZamouM</a:t>
            </a:r>
            <a:endParaRPr lang="fr-FR" dirty="0" smtClean="0"/>
          </a:p>
          <a:p>
            <a:r>
              <a:rPr lang="fr-FR" dirty="0" smtClean="0"/>
              <a:t>Laurent </a:t>
            </a:r>
            <a:r>
              <a:rPr lang="fr-FR" dirty="0" err="1" smtClean="0"/>
              <a:t>MoreL</a:t>
            </a:r>
            <a:endParaRPr lang="fr-FR" dirty="0" smtClean="0"/>
          </a:p>
          <a:p>
            <a:r>
              <a:rPr lang="fr-FR" dirty="0" smtClean="0"/>
              <a:t>Pierre </a:t>
            </a:r>
            <a:r>
              <a:rPr lang="fr-FR" dirty="0" err="1" smtClean="0"/>
              <a:t>Maldera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88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450" lvl="7" indent="-457200">
              <a:buFont typeface="+mj-lt"/>
              <a:buAutoNum type="arabicPeriod"/>
            </a:pPr>
            <a:r>
              <a:rPr lang="fr-FR" sz="2400" dirty="0" smtClean="0"/>
              <a:t>QU’EST-CE QUE C’EST ?</a:t>
            </a:r>
          </a:p>
          <a:p>
            <a:pPr marL="3600450" lvl="7" indent="-457200">
              <a:buFont typeface="+mj-lt"/>
              <a:buAutoNum type="arabicPeriod"/>
            </a:pPr>
            <a:r>
              <a:rPr lang="fr-FR" sz="2400" dirty="0" smtClean="0"/>
              <a:t>LES VALEURS</a:t>
            </a:r>
          </a:p>
          <a:p>
            <a:pPr marL="3600450" lvl="7" indent="-457200">
              <a:buFont typeface="+mj-lt"/>
              <a:buAutoNum type="arabicPeriod"/>
            </a:pPr>
            <a:r>
              <a:rPr lang="fr-FR" sz="2400" dirty="0" smtClean="0"/>
              <a:t>LES PRINCIPES</a:t>
            </a:r>
          </a:p>
          <a:p>
            <a:pPr marL="3600450" lvl="7" indent="-457200">
              <a:buFont typeface="+mj-lt"/>
              <a:buAutoNum type="arabicPeriod"/>
            </a:pPr>
            <a:r>
              <a:rPr lang="fr-FR" sz="2400" dirty="0" smtClean="0"/>
              <a:t>RAD</a:t>
            </a:r>
            <a:endParaRPr lang="fr-FR" sz="2400" dirty="0" smtClean="0"/>
          </a:p>
          <a:p>
            <a:pPr marL="3600450" lvl="7" indent="-457200">
              <a:buFont typeface="+mj-lt"/>
              <a:buAutoNum type="arabicPeriod"/>
            </a:pPr>
            <a:r>
              <a:rPr lang="fr-FR" sz="2400" dirty="0" smtClean="0"/>
              <a:t>XP</a:t>
            </a:r>
            <a:endParaRPr lang="fr-FR" sz="2400" dirty="0" smtClean="0"/>
          </a:p>
          <a:p>
            <a:pPr marL="3600450" lvl="7" indent="-457200">
              <a:buFont typeface="+mj-lt"/>
              <a:buAutoNum type="arabicPeriod"/>
            </a:pPr>
            <a:r>
              <a:rPr lang="fr-FR" sz="2400" dirty="0" smtClean="0"/>
              <a:t>SCRUM</a:t>
            </a:r>
            <a:endParaRPr lang="fr-FR" sz="2400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11" name="Émoticône 10"/>
          <p:cNvSpPr/>
          <p:nvPr/>
        </p:nvSpPr>
        <p:spPr>
          <a:xfrm>
            <a:off x="11219935" y="4596713"/>
            <a:ext cx="601362" cy="609600"/>
          </a:xfrm>
          <a:prstGeom prst="smileyFac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5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c’est ?</a:t>
            </a:r>
            <a:endParaRPr lang="fr-FR" dirty="0"/>
          </a:p>
        </p:txBody>
      </p:sp>
      <p:sp useBgFill="1"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033901"/>
            <a:ext cx="10131425" cy="1087165"/>
          </a:xfrm>
          <a:ln w="12700" cap="sq" cmpd="thickThin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b="1" dirty="0"/>
              <a:t>méthodes agiles</a:t>
            </a:r>
            <a:r>
              <a:rPr lang="fr-FR" dirty="0"/>
              <a:t> sont des groupes de pratiques de projets de développement en </a:t>
            </a:r>
            <a:r>
              <a:rPr lang="fr-FR" dirty="0" smtClean="0"/>
              <a:t>informatique, pouvant </a:t>
            </a:r>
            <a:r>
              <a:rPr lang="fr-FR" dirty="0"/>
              <a:t>s'appliquer à divers types de projets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i="1" dirty="0" smtClean="0"/>
              <a:t>Wikipédia</a:t>
            </a:r>
            <a:endParaRPr lang="fr-FR" i="1" dirty="0"/>
          </a:p>
        </p:txBody>
      </p:sp>
      <p:pic>
        <p:nvPicPr>
          <p:cNvPr id="4098" name="Picture 2" descr="http://farm5.static.flickr.com/4152/5396691102_dd3d15767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13" y="3626092"/>
            <a:ext cx="3586000" cy="268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b="1" dirty="0" smtClean="0"/>
              <a:t>4</a:t>
            </a:r>
            <a:r>
              <a:rPr lang="fr-FR" dirty="0" smtClean="0"/>
              <a:t> valeurs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804782"/>
          </a:xfrm>
        </p:spPr>
        <p:txBody>
          <a:bodyPr/>
          <a:lstStyle/>
          <a:p>
            <a:r>
              <a:rPr lang="fr-FR" dirty="0" smtClean="0"/>
              <a:t>L’</a:t>
            </a:r>
            <a:r>
              <a:rPr lang="fr-FR" b="1" dirty="0" smtClean="0"/>
              <a:t>équipe</a:t>
            </a:r>
            <a:r>
              <a:rPr lang="fr-FR" dirty="0" smtClean="0"/>
              <a:t> : communication et synergie</a:t>
            </a:r>
          </a:p>
          <a:p>
            <a:r>
              <a:rPr lang="fr-FR" dirty="0" smtClean="0"/>
              <a:t>L’</a:t>
            </a:r>
            <a:r>
              <a:rPr lang="fr-FR" b="1" dirty="0" smtClean="0"/>
              <a:t>application</a:t>
            </a:r>
            <a:r>
              <a:rPr lang="fr-FR" dirty="0" smtClean="0"/>
              <a:t> : fonctionnelle et documentée</a:t>
            </a:r>
          </a:p>
          <a:p>
            <a:r>
              <a:rPr lang="fr-FR" dirty="0" smtClean="0"/>
              <a:t>La </a:t>
            </a:r>
            <a:r>
              <a:rPr lang="fr-FR" b="1" dirty="0" smtClean="0"/>
              <a:t>collaboration</a:t>
            </a:r>
            <a:r>
              <a:rPr lang="fr-FR" dirty="0" smtClean="0"/>
              <a:t> : implication et communication constante avec le client</a:t>
            </a:r>
          </a:p>
          <a:p>
            <a:r>
              <a:rPr lang="fr-FR" b="1" dirty="0" smtClean="0"/>
              <a:t>L’acceptation du changement</a:t>
            </a:r>
            <a:r>
              <a:rPr lang="fr-FR" dirty="0" smtClean="0"/>
              <a:t> : la structure du logiciel est flexible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b="1" dirty="0" smtClean="0"/>
              <a:t>12</a:t>
            </a:r>
            <a:r>
              <a:rPr lang="fr-FR" dirty="0" smtClean="0"/>
              <a:t> 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Visibilité</a:t>
            </a:r>
            <a:endParaRPr lang="fr-FR" dirty="0"/>
          </a:p>
          <a:p>
            <a:r>
              <a:rPr lang="fr-FR" b="1" dirty="0"/>
              <a:t>Vélocité</a:t>
            </a:r>
            <a:endParaRPr lang="fr-FR" dirty="0"/>
          </a:p>
          <a:p>
            <a:r>
              <a:rPr lang="fr-FR" b="1" dirty="0"/>
              <a:t>Adaptabilité et </a:t>
            </a:r>
            <a:r>
              <a:rPr lang="fr-FR" b="1" dirty="0" smtClean="0"/>
              <a:t>réactivité</a:t>
            </a:r>
            <a:endParaRPr lang="fr-FR" dirty="0"/>
          </a:p>
          <a:p>
            <a:r>
              <a:rPr lang="fr-FR" b="1" dirty="0"/>
              <a:t>Réduction des risques</a:t>
            </a:r>
            <a:endParaRPr lang="fr-FR" dirty="0"/>
          </a:p>
          <a:p>
            <a:r>
              <a:rPr lang="fr-FR" b="1" dirty="0"/>
              <a:t>Qualité</a:t>
            </a:r>
            <a:endParaRPr lang="fr-FR" dirty="0"/>
          </a:p>
          <a:p>
            <a:r>
              <a:rPr lang="fr-FR" b="1" dirty="0" smtClean="0"/>
              <a:t>Efficacité</a:t>
            </a:r>
          </a:p>
          <a:p>
            <a:r>
              <a:rPr lang="fr-FR" b="1" dirty="0"/>
              <a:t>Itératif (courtes)</a:t>
            </a:r>
            <a:endParaRPr lang="fr-FR" dirty="0"/>
          </a:p>
          <a:p>
            <a:r>
              <a:rPr lang="fr-FR" b="1" dirty="0"/>
              <a:t>Incrémental (avec en plus des livraisons de fonctionnalités </a:t>
            </a:r>
            <a:r>
              <a:rPr lang="fr-FR" b="1" dirty="0" smtClean="0"/>
              <a:t>opérationnelles </a:t>
            </a:r>
            <a:r>
              <a:rPr lang="fr-FR" b="1" dirty="0"/>
              <a:t>à chaque itération)</a:t>
            </a:r>
            <a:endParaRPr lang="fr-FR" dirty="0"/>
          </a:p>
          <a:p>
            <a:r>
              <a:rPr lang="fr-FR" b="1" dirty="0" smtClean="0"/>
              <a:t>Collaboratif</a:t>
            </a:r>
          </a:p>
          <a:p>
            <a:r>
              <a:rPr lang="fr-FR" b="1" dirty="0" smtClean="0"/>
              <a:t>Découpage du projet en tâches</a:t>
            </a:r>
            <a:endParaRPr lang="fr-FR" dirty="0"/>
          </a:p>
          <a:p>
            <a:r>
              <a:rPr lang="fr-FR" b="1" dirty="0" smtClean="0"/>
              <a:t>Focus </a:t>
            </a:r>
            <a:r>
              <a:rPr lang="fr-FR" b="1" dirty="0"/>
              <a:t>sur les Tests, à chaque itération</a:t>
            </a:r>
            <a:endParaRPr lang="fr-FR" dirty="0"/>
          </a:p>
          <a:p>
            <a:r>
              <a:rPr lang="fr-FR" b="1" dirty="0"/>
              <a:t>Feedback Client et Utilisateurs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Différentes méthodes agiles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944741"/>
          </a:xfrm>
        </p:spPr>
        <p:txBody>
          <a:bodyPr/>
          <a:lstStyle/>
          <a:p>
            <a:r>
              <a:rPr lang="fr-FR" b="1" dirty="0" smtClean="0"/>
              <a:t>RAD</a:t>
            </a:r>
          </a:p>
          <a:p>
            <a:r>
              <a:rPr lang="fr-FR" b="1" dirty="0" smtClean="0"/>
              <a:t>XP</a:t>
            </a:r>
          </a:p>
          <a:p>
            <a:r>
              <a:rPr lang="fr-FR" b="1" dirty="0" smtClean="0"/>
              <a:t>SCRUM</a:t>
            </a:r>
          </a:p>
          <a:p>
            <a:r>
              <a:rPr lang="fr-FR" dirty="0" smtClean="0"/>
              <a:t>D’autres </a:t>
            </a:r>
            <a:r>
              <a:rPr lang="fr-FR" dirty="0"/>
              <a:t>moins connues (DSDM, ASD, FDD, </a:t>
            </a:r>
            <a:r>
              <a:rPr lang="fr-FR" dirty="0" smtClean="0"/>
              <a:t>Crystal)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Rapide d’application </a:t>
            </a:r>
            <a:r>
              <a:rPr lang="fr-FR" i="1" dirty="0" smtClean="0"/>
              <a:t>(RAD)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185713"/>
          </a:xfrm>
        </p:spPr>
        <p:txBody>
          <a:bodyPr/>
          <a:lstStyle/>
          <a:p>
            <a:r>
              <a:rPr lang="fr-FR" dirty="0" smtClean="0"/>
              <a:t>En </a:t>
            </a:r>
            <a:r>
              <a:rPr lang="fr-FR" b="1" dirty="0" smtClean="0"/>
              <a:t>équipe complémentaire</a:t>
            </a:r>
            <a:r>
              <a:rPr lang="fr-FR" dirty="0" smtClean="0"/>
              <a:t> dans un </a:t>
            </a:r>
            <a:r>
              <a:rPr lang="fr-FR" b="1" dirty="0" smtClean="0"/>
              <a:t>environnement particulier</a:t>
            </a:r>
          </a:p>
          <a:p>
            <a:r>
              <a:rPr lang="fr-FR" b="1" dirty="0" smtClean="0"/>
              <a:t>5 phases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Initialisation</a:t>
            </a:r>
          </a:p>
          <a:p>
            <a:pPr lvl="1"/>
            <a:r>
              <a:rPr lang="fr-FR" dirty="0" smtClean="0"/>
              <a:t>Cadrage</a:t>
            </a:r>
          </a:p>
          <a:p>
            <a:pPr lvl="1"/>
            <a:r>
              <a:rPr lang="fr-FR" dirty="0" smtClean="0"/>
              <a:t>Design</a:t>
            </a:r>
          </a:p>
          <a:p>
            <a:pPr lvl="1"/>
            <a:r>
              <a:rPr lang="fr-FR" dirty="0" smtClean="0"/>
              <a:t>Construction</a:t>
            </a:r>
          </a:p>
          <a:p>
            <a:pPr lvl="1"/>
            <a:r>
              <a:rPr lang="fr-FR" dirty="0" smtClean="0"/>
              <a:t>Finalisation</a:t>
            </a:r>
          </a:p>
          <a:p>
            <a:r>
              <a:rPr lang="fr-FR" b="1" dirty="0"/>
              <a:t>Itératif</a:t>
            </a:r>
            <a:r>
              <a:rPr lang="fr-FR" dirty="0"/>
              <a:t>, </a:t>
            </a:r>
            <a:r>
              <a:rPr lang="fr-FR" b="1" dirty="0"/>
              <a:t>incrémental</a:t>
            </a:r>
            <a:r>
              <a:rPr lang="fr-FR" dirty="0"/>
              <a:t> et </a:t>
            </a:r>
            <a:r>
              <a:rPr lang="fr-FR" b="1" dirty="0"/>
              <a:t>adaptatif</a:t>
            </a:r>
          </a:p>
        </p:txBody>
      </p:sp>
      <p:pic>
        <p:nvPicPr>
          <p:cNvPr id="2050" name="Picture 2" descr="http://www.sabusiness.co.uk/wp-content/themes/SA/images/Agile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71" y="2339850"/>
            <a:ext cx="2748871" cy="2790146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i="1" dirty="0" smtClean="0"/>
              <a:t>(XP)</a:t>
            </a:r>
            <a:endParaRPr lang="fr-FR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Centré sur le </a:t>
            </a:r>
            <a:r>
              <a:rPr lang="fr-FR" altLang="fr-FR" b="1" dirty="0" smtClean="0"/>
              <a:t>respect</a:t>
            </a:r>
            <a:r>
              <a:rPr lang="fr-FR" altLang="fr-FR" dirty="0" smtClean="0"/>
              <a:t> et le </a:t>
            </a:r>
            <a:r>
              <a:rPr lang="fr-FR" altLang="fr-FR" b="1" dirty="0" smtClean="0"/>
              <a:t>partage</a:t>
            </a:r>
            <a:r>
              <a:rPr lang="fr-FR" altLang="fr-FR" dirty="0" smtClean="0"/>
              <a:t> :</a:t>
            </a:r>
          </a:p>
          <a:p>
            <a:pPr lvl="1"/>
            <a:r>
              <a:rPr lang="fr-FR" altLang="fr-FR" dirty="0" smtClean="0"/>
              <a:t>Tout le monde apporte quelque chose au projet</a:t>
            </a:r>
          </a:p>
          <a:p>
            <a:pPr lvl="1"/>
            <a:r>
              <a:rPr lang="fr-FR" altLang="fr-FR" dirty="0" smtClean="0"/>
              <a:t>Partage d’expériences, de compétences et de bonnes pratiques</a:t>
            </a:r>
          </a:p>
          <a:p>
            <a:r>
              <a:rPr lang="fr-FR" altLang="fr-FR" b="1" dirty="0" smtClean="0"/>
              <a:t>Communication</a:t>
            </a:r>
            <a:r>
              <a:rPr lang="fr-FR" altLang="fr-FR" dirty="0" smtClean="0"/>
              <a:t> et </a:t>
            </a:r>
            <a:r>
              <a:rPr lang="fr-FR" altLang="fr-FR" b="1" dirty="0" smtClean="0"/>
              <a:t>rétroaction</a:t>
            </a:r>
            <a:r>
              <a:rPr lang="fr-FR" altLang="fr-FR" dirty="0" smtClean="0"/>
              <a:t> :</a:t>
            </a:r>
          </a:p>
          <a:p>
            <a:pPr lvl="1"/>
            <a:r>
              <a:rPr lang="fr-FR" altLang="fr-FR" dirty="0" smtClean="0"/>
              <a:t>Trouver la solution la plus simple au problème du jour</a:t>
            </a:r>
          </a:p>
          <a:p>
            <a:pPr lvl="1"/>
            <a:r>
              <a:rPr lang="fr-FR" altLang="fr-FR" dirty="0" smtClean="0"/>
              <a:t>Se coordonner et communiquer le plus possible</a:t>
            </a:r>
          </a:p>
          <a:p>
            <a:endParaRPr lang="fr-FR" alt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028" name="Picture 4" descr="http://www.rad.fr/xpc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97" y="2604186"/>
            <a:ext cx="2647950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SCRUM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91697"/>
            <a:ext cx="10131425" cy="2747174"/>
          </a:xfrm>
        </p:spPr>
        <p:txBody>
          <a:bodyPr/>
          <a:lstStyle/>
          <a:p>
            <a:r>
              <a:rPr lang="fr-FR" b="1" dirty="0" smtClean="0"/>
              <a:t>Equipes autogérées </a:t>
            </a:r>
            <a:r>
              <a:rPr lang="fr-FR" dirty="0" smtClean="0"/>
              <a:t>avec toutes les compétences nécessaires</a:t>
            </a:r>
          </a:p>
          <a:p>
            <a:r>
              <a:rPr lang="fr-FR" b="1" dirty="0" smtClean="0"/>
              <a:t>Produire</a:t>
            </a:r>
            <a:r>
              <a:rPr lang="fr-FR" dirty="0" smtClean="0"/>
              <a:t> le maximum de </a:t>
            </a:r>
            <a:r>
              <a:rPr lang="fr-FR" b="1" dirty="0" smtClean="0"/>
              <a:t>valeur</a:t>
            </a:r>
            <a:r>
              <a:rPr lang="fr-FR" dirty="0" smtClean="0"/>
              <a:t> pour le minimum de coût</a:t>
            </a:r>
          </a:p>
          <a:p>
            <a:r>
              <a:rPr lang="fr-FR" b="1" dirty="0" smtClean="0"/>
              <a:t>Besoins rédigés régulièrement </a:t>
            </a:r>
            <a:r>
              <a:rPr lang="fr-FR" dirty="0" smtClean="0"/>
              <a:t>dans un </a:t>
            </a:r>
            <a:r>
              <a:rPr lang="fr-FR" i="1" dirty="0" err="1" smtClean="0"/>
              <a:t>backlog</a:t>
            </a:r>
            <a:r>
              <a:rPr lang="fr-FR" dirty="0" smtClean="0"/>
              <a:t> priorisé par une personne (le client)</a:t>
            </a:r>
          </a:p>
          <a:p>
            <a:r>
              <a:rPr lang="fr-FR" dirty="0" smtClean="0"/>
              <a:t>Principe de la </a:t>
            </a:r>
            <a:r>
              <a:rPr lang="fr-FR" b="1" dirty="0" smtClean="0"/>
              <a:t>mêlée</a:t>
            </a:r>
            <a:r>
              <a:rPr lang="fr-FR" dirty="0" smtClean="0"/>
              <a:t> : 3 questions par personne et par jour :</a:t>
            </a:r>
          </a:p>
          <a:p>
            <a:pPr lvl="1"/>
            <a:r>
              <a:rPr lang="fr-FR" dirty="0" smtClean="0"/>
              <a:t>Qu’avez-vous fait hier ?</a:t>
            </a:r>
          </a:p>
          <a:p>
            <a:pPr lvl="1"/>
            <a:r>
              <a:rPr lang="fr-FR" dirty="0" smtClean="0"/>
              <a:t>Qu’allez vous faire aujourd’hui ?</a:t>
            </a:r>
          </a:p>
          <a:p>
            <a:pPr lvl="1"/>
            <a:r>
              <a:rPr lang="fr-FR" dirty="0" smtClean="0"/>
              <a:t>Quels sont vos problèmes ?</a:t>
            </a:r>
            <a:endParaRPr lang="fr-FR" dirty="0"/>
          </a:p>
        </p:txBody>
      </p:sp>
      <p:pic>
        <p:nvPicPr>
          <p:cNvPr id="3074" name="Picture 2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49" y="3653342"/>
            <a:ext cx="6595834" cy="2568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TM03457452[[fn=Ciel]]</Template>
  <TotalTime>138</TotalTime>
  <Words>300</Words>
  <Application>Microsoft Macintosh PowerPoint</Application>
  <PresentationFormat>Grand écran</PresentationFormat>
  <Paragraphs>72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Céleste</vt:lpstr>
      <vt:lpstr>LES METHODES AGILES</vt:lpstr>
      <vt:lpstr>Sommaire</vt:lpstr>
      <vt:lpstr>Qu’est-ce Que c’est ?</vt:lpstr>
      <vt:lpstr>Les 4 valeurs</vt:lpstr>
      <vt:lpstr>Les 12 principes</vt:lpstr>
      <vt:lpstr>Différentes méthodes agiles</vt:lpstr>
      <vt:lpstr>Développement Rapide d’application (RAD)</vt:lpstr>
      <vt:lpstr>L’Extreme Programming (XP)</vt:lpstr>
      <vt:lpstr>SCRUM</vt:lpstr>
    </vt:vector>
  </TitlesOfParts>
  <Company>Universite Lyon1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METHODES AGILES</dc:title>
  <dc:creator>info etu</dc:creator>
  <cp:lastModifiedBy>Utilisateur de Microsoft Office</cp:lastModifiedBy>
  <cp:revision>16</cp:revision>
  <dcterms:created xsi:type="dcterms:W3CDTF">2015-03-17T07:38:23Z</dcterms:created>
  <dcterms:modified xsi:type="dcterms:W3CDTF">2015-03-24T07:48:52Z</dcterms:modified>
</cp:coreProperties>
</file>