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FDEF7455-6CD9-4EA9-B015-D27EFC98B9D3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</p14:sldIdLst>
        </p14:section>
        <p14:section name="Section sans titre" id="{3016D10A-131F-4472-8AB2-BA83FD9C799C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74" d="100"/>
          <a:sy n="74" d="100"/>
        </p:scale>
        <p:origin x="4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BBC7B-3182-42E4-958D-EDC8981BE7D7}" type="datetimeFigureOut">
              <a:rPr lang="fr-FR" smtClean="0"/>
              <a:t>09/03/2015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212EB-0D43-4BD4-9C30-C73B543729F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44822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BBC7B-3182-42E4-958D-EDC8981BE7D7}" type="datetimeFigureOut">
              <a:rPr lang="fr-FR" smtClean="0"/>
              <a:t>09/03/2015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212EB-0D43-4BD4-9C30-C73B543729F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29895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BBC7B-3182-42E4-958D-EDC8981BE7D7}" type="datetimeFigureOut">
              <a:rPr lang="fr-FR" smtClean="0"/>
              <a:t>09/03/2015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212EB-0D43-4BD4-9C30-C73B543729F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76999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562" y="273352"/>
            <a:ext cx="10971684" cy="1145009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562" y="1604841"/>
            <a:ext cx="10971684" cy="3977484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412499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BBC7B-3182-42E4-958D-EDC8981BE7D7}" type="datetimeFigureOut">
              <a:rPr lang="fr-FR" smtClean="0"/>
              <a:t>09/03/2015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212EB-0D43-4BD4-9C30-C73B543729F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10801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BBC7B-3182-42E4-958D-EDC8981BE7D7}" type="datetimeFigureOut">
              <a:rPr lang="fr-FR" smtClean="0"/>
              <a:t>09/03/2015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212EB-0D43-4BD4-9C30-C73B543729F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94862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BBC7B-3182-42E4-958D-EDC8981BE7D7}" type="datetimeFigureOut">
              <a:rPr lang="fr-FR" smtClean="0"/>
              <a:t>09/03/2015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212EB-0D43-4BD4-9C30-C73B543729F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4800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BBC7B-3182-42E4-958D-EDC8981BE7D7}" type="datetimeFigureOut">
              <a:rPr lang="fr-FR" smtClean="0"/>
              <a:t>09/03/2015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212EB-0D43-4BD4-9C30-C73B543729F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60178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BBC7B-3182-42E4-958D-EDC8981BE7D7}" type="datetimeFigureOut">
              <a:rPr lang="fr-FR" smtClean="0"/>
              <a:t>09/03/2015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212EB-0D43-4BD4-9C30-C73B543729F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65830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BBC7B-3182-42E4-958D-EDC8981BE7D7}" type="datetimeFigureOut">
              <a:rPr lang="fr-FR" smtClean="0"/>
              <a:t>09/03/2015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212EB-0D43-4BD4-9C30-C73B543729F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42243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BBC7B-3182-42E4-958D-EDC8981BE7D7}" type="datetimeFigureOut">
              <a:rPr lang="fr-FR" smtClean="0"/>
              <a:t>09/03/2015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212EB-0D43-4BD4-9C30-C73B543729F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9093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BBC7B-3182-42E4-958D-EDC8981BE7D7}" type="datetimeFigureOut">
              <a:rPr lang="fr-FR" smtClean="0"/>
              <a:t>09/03/2015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212EB-0D43-4BD4-9C30-C73B543729F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41105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BBC7B-3182-42E4-958D-EDC8981BE7D7}" type="datetimeFigureOut">
              <a:rPr lang="fr-FR" smtClean="0"/>
              <a:t>09/03/2015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2212EB-0D43-4BD4-9C30-C73B543729F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84496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u="sng" dirty="0" smtClean="0"/>
              <a:t>Méthodes Agiles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Synthèse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68395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Shape 1"/>
          <p:cNvSpPr txBox="1"/>
          <p:nvPr/>
        </p:nvSpPr>
        <p:spPr>
          <a:xfrm>
            <a:off x="1980740" y="273352"/>
            <a:ext cx="8229627" cy="114500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fr-FR" sz="3992" dirty="0">
                <a:latin typeface="Arial"/>
              </a:rPr>
              <a:t>À quoi servent les </a:t>
            </a:r>
            <a:r>
              <a:rPr lang="fr-FR" sz="3992" dirty="0" smtClean="0">
                <a:latin typeface="Arial"/>
              </a:rPr>
              <a:t>estimations ?</a:t>
            </a:r>
            <a:endParaRPr sz="1633" dirty="0"/>
          </a:p>
        </p:txBody>
      </p:sp>
      <p:sp>
        <p:nvSpPr>
          <p:cNvPr id="44" name="TextShape 2"/>
          <p:cNvSpPr txBox="1"/>
          <p:nvPr/>
        </p:nvSpPr>
        <p:spPr>
          <a:xfrm>
            <a:off x="1980740" y="1604842"/>
            <a:ext cx="8229627" cy="397748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57200" indent="-457200">
              <a:buSzPct val="45000"/>
              <a:buFont typeface="Arial" panose="020B0604020202020204" pitchFamily="34" charset="0"/>
              <a:buChar char="•"/>
            </a:pPr>
            <a:r>
              <a:rPr lang="fr-FR" sz="2903" dirty="0">
                <a:latin typeface="Arial"/>
              </a:rPr>
              <a:t>Prévoir, organiser le travail</a:t>
            </a:r>
            <a:endParaRPr sz="1633" dirty="0"/>
          </a:p>
          <a:p>
            <a:pPr marL="457200" indent="-457200">
              <a:buSzPct val="45000"/>
              <a:buFont typeface="Arial" panose="020B0604020202020204" pitchFamily="34" charset="0"/>
              <a:buChar char="•"/>
            </a:pPr>
            <a:r>
              <a:rPr lang="fr-FR" sz="2903" dirty="0" smtClean="0">
                <a:latin typeface="Arial"/>
              </a:rPr>
              <a:t>Parler budget </a:t>
            </a:r>
            <a:endParaRPr sz="1633" dirty="0"/>
          </a:p>
          <a:p>
            <a:pPr marL="457200" indent="-457200">
              <a:buSzPct val="45000"/>
              <a:buFont typeface="Arial" panose="020B0604020202020204" pitchFamily="34" charset="0"/>
              <a:buChar char="•"/>
            </a:pPr>
            <a:r>
              <a:rPr lang="fr-FR" sz="2903" dirty="0">
                <a:latin typeface="Arial"/>
              </a:rPr>
              <a:t>Envisager le futur</a:t>
            </a:r>
            <a:endParaRPr sz="1633" dirty="0"/>
          </a:p>
          <a:p>
            <a:pPr marL="457200" indent="-457200">
              <a:buSzPct val="45000"/>
              <a:buFont typeface="Arial" panose="020B0604020202020204" pitchFamily="34" charset="0"/>
              <a:buChar char="•"/>
            </a:pPr>
            <a:r>
              <a:rPr lang="fr-FR" sz="2903" dirty="0">
                <a:latin typeface="Arial"/>
              </a:rPr>
              <a:t>Identifier les difficultés à venir</a:t>
            </a:r>
            <a:endParaRPr sz="1633" dirty="0"/>
          </a:p>
        </p:txBody>
      </p:sp>
    </p:spTree>
    <p:extLst>
      <p:ext uri="{BB962C8B-B14F-4D97-AF65-F5344CB8AC3E}">
        <p14:creationId xmlns:p14="http://schemas.microsoft.com/office/powerpoint/2010/main" val="45385583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Shape 1"/>
          <p:cNvSpPr txBox="1"/>
          <p:nvPr/>
        </p:nvSpPr>
        <p:spPr>
          <a:xfrm>
            <a:off x="1980740" y="273352"/>
            <a:ext cx="8229627" cy="114500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fr-FR" sz="3992" dirty="0">
                <a:latin typeface="Arial"/>
              </a:rPr>
              <a:t>Comment estimer ?</a:t>
            </a:r>
            <a:endParaRPr sz="1633" dirty="0"/>
          </a:p>
        </p:txBody>
      </p:sp>
      <p:sp>
        <p:nvSpPr>
          <p:cNvPr id="46" name="TextShape 2"/>
          <p:cNvSpPr txBox="1"/>
          <p:nvPr/>
        </p:nvSpPr>
        <p:spPr>
          <a:xfrm>
            <a:off x="1980740" y="1604842"/>
            <a:ext cx="8229627" cy="397748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57200" indent="-457200">
              <a:buSzPct val="45000"/>
              <a:buFont typeface="Arial" panose="020B0604020202020204" pitchFamily="34" charset="0"/>
              <a:buChar char="•"/>
            </a:pPr>
            <a:r>
              <a:rPr lang="fr-FR" sz="2903" dirty="0">
                <a:latin typeface="Arial"/>
              </a:rPr>
              <a:t>Rester simple (ne pas chercher à estimer à la minute près, ne pas utiliser d'unités de mesure)</a:t>
            </a:r>
            <a:endParaRPr sz="1633" dirty="0"/>
          </a:p>
          <a:p>
            <a:pPr marL="457200" indent="-457200">
              <a:buSzPct val="45000"/>
              <a:buFont typeface="Arial" panose="020B0604020202020204" pitchFamily="34" charset="0"/>
              <a:buChar char="•"/>
            </a:pPr>
            <a:r>
              <a:rPr lang="fr-FR" sz="2903" dirty="0">
                <a:latin typeface="Arial"/>
              </a:rPr>
              <a:t>Faire des estimations relatives (technique des points pour estimer les efforts)</a:t>
            </a:r>
            <a:endParaRPr sz="1633" dirty="0"/>
          </a:p>
        </p:txBody>
      </p:sp>
    </p:spTree>
    <p:extLst>
      <p:ext uri="{BB962C8B-B14F-4D97-AF65-F5344CB8AC3E}">
        <p14:creationId xmlns:p14="http://schemas.microsoft.com/office/powerpoint/2010/main" val="358497542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Shape 1"/>
          <p:cNvSpPr txBox="1"/>
          <p:nvPr/>
        </p:nvSpPr>
        <p:spPr>
          <a:xfrm>
            <a:off x="1980739" y="208957"/>
            <a:ext cx="8229627" cy="114500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fr-FR" sz="3992" dirty="0">
                <a:latin typeface="Arial"/>
              </a:rPr>
              <a:t>Estimations : pour en savoir plus</a:t>
            </a:r>
            <a:endParaRPr sz="3992" dirty="0">
              <a:latin typeface="Arial"/>
            </a:endParaRPr>
          </a:p>
        </p:txBody>
      </p:sp>
      <p:sp>
        <p:nvSpPr>
          <p:cNvPr id="48" name="TextShape 2"/>
          <p:cNvSpPr txBox="1"/>
          <p:nvPr/>
        </p:nvSpPr>
        <p:spPr>
          <a:xfrm>
            <a:off x="1980740" y="1604842"/>
            <a:ext cx="8229627" cy="397748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>
              <a:buSzPct val="45000"/>
            </a:pPr>
            <a:r>
              <a:rPr lang="fr-FR" sz="2903" dirty="0">
                <a:latin typeface="Arial"/>
              </a:rPr>
              <a:t>L</a:t>
            </a:r>
            <a:r>
              <a:rPr lang="fr-FR" sz="2903" dirty="0" smtClean="0">
                <a:latin typeface="Arial"/>
              </a:rPr>
              <a:t>'excellent </a:t>
            </a:r>
            <a:r>
              <a:rPr lang="fr-FR" sz="2903" dirty="0">
                <a:latin typeface="Arial"/>
              </a:rPr>
              <a:t>cours de Jonathan </a:t>
            </a:r>
            <a:r>
              <a:rPr lang="fr-FR" sz="2903" dirty="0">
                <a:latin typeface="Arial"/>
              </a:rPr>
              <a:t>Rassmusson</a:t>
            </a:r>
            <a:r>
              <a:rPr lang="fr-FR" sz="2903" dirty="0">
                <a:latin typeface="Arial"/>
              </a:rPr>
              <a:t> https://www.youtube.com/watch?v=sCCUEtjCpCs</a:t>
            </a:r>
            <a:endParaRPr sz="1633" dirty="0"/>
          </a:p>
        </p:txBody>
      </p:sp>
    </p:spTree>
    <p:extLst>
      <p:ext uri="{BB962C8B-B14F-4D97-AF65-F5344CB8AC3E}">
        <p14:creationId xmlns:p14="http://schemas.microsoft.com/office/powerpoint/2010/main" val="208305764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Shape 1"/>
          <p:cNvSpPr txBox="1"/>
          <p:nvPr/>
        </p:nvSpPr>
        <p:spPr>
          <a:xfrm>
            <a:off x="1980740" y="273352"/>
            <a:ext cx="8229627" cy="114500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fr-FR" sz="3992" dirty="0">
                <a:latin typeface="Arial"/>
              </a:rPr>
              <a:t>Sur la </a:t>
            </a:r>
            <a:r>
              <a:rPr lang="fr-FR" sz="3992" dirty="0" smtClean="0">
                <a:latin typeface="Arial"/>
              </a:rPr>
              <a:t>planification…</a:t>
            </a:r>
            <a:endParaRPr sz="1633" dirty="0"/>
          </a:p>
        </p:txBody>
      </p:sp>
      <p:sp>
        <p:nvSpPr>
          <p:cNvPr id="50" name="TextShape 2"/>
          <p:cNvSpPr txBox="1"/>
          <p:nvPr/>
        </p:nvSpPr>
        <p:spPr>
          <a:xfrm>
            <a:off x="1980740" y="1604842"/>
            <a:ext cx="8229627" cy="397748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>
              <a:buSzPct val="45000"/>
            </a:pPr>
            <a:r>
              <a:rPr lang="fr-FR" sz="2903" dirty="0">
                <a:latin typeface="Arial"/>
              </a:rPr>
              <a:t>Les </a:t>
            </a:r>
            <a:r>
              <a:rPr lang="fr-FR" sz="2903" b="1" dirty="0">
                <a:latin typeface="Arial"/>
              </a:rPr>
              <a:t>plannings statiques ne fonctionnent pas</a:t>
            </a:r>
            <a:r>
              <a:rPr lang="fr-FR" sz="2903" dirty="0">
                <a:latin typeface="Arial"/>
              </a:rPr>
              <a:t> car </a:t>
            </a:r>
            <a:r>
              <a:rPr lang="fr-FR" sz="2903" dirty="0" smtClean="0">
                <a:latin typeface="Arial"/>
              </a:rPr>
              <a:t>:</a:t>
            </a:r>
            <a:endParaRPr lang="fr-FR" sz="1633" dirty="0"/>
          </a:p>
          <a:p>
            <a:pPr marL="457200" indent="-457200">
              <a:buSzPct val="45000"/>
              <a:buFont typeface="Arial" panose="020B0604020202020204" pitchFamily="34" charset="0"/>
              <a:buChar char="•"/>
            </a:pPr>
            <a:r>
              <a:rPr lang="fr-FR" sz="2540" dirty="0" smtClean="0">
                <a:latin typeface="Arial"/>
              </a:rPr>
              <a:t>Les </a:t>
            </a:r>
            <a:r>
              <a:rPr lang="fr-FR" sz="2540" dirty="0">
                <a:latin typeface="Arial"/>
              </a:rPr>
              <a:t>choses changent (les gens, les </a:t>
            </a:r>
            <a:r>
              <a:rPr lang="fr-FR" sz="2540" dirty="0" smtClean="0">
                <a:latin typeface="Arial"/>
              </a:rPr>
              <a:t>objectifs)</a:t>
            </a:r>
            <a:endParaRPr lang="fr-FR" sz="1633" dirty="0"/>
          </a:p>
          <a:p>
            <a:pPr marL="457200" indent="-457200">
              <a:buSzPct val="45000"/>
              <a:buFont typeface="Arial" panose="020B0604020202020204" pitchFamily="34" charset="0"/>
              <a:buChar char="•"/>
            </a:pPr>
            <a:r>
              <a:rPr lang="fr-FR" sz="2540" dirty="0" smtClean="0">
                <a:latin typeface="Arial"/>
              </a:rPr>
              <a:t>On </a:t>
            </a:r>
            <a:r>
              <a:rPr lang="fr-FR" sz="2540" dirty="0">
                <a:latin typeface="Arial"/>
              </a:rPr>
              <a:t>n'a jamais assez de temps pour faire tout ce que l'on a à faire</a:t>
            </a:r>
            <a:endParaRPr sz="1633" dirty="0"/>
          </a:p>
          <a:p>
            <a:pPr>
              <a:buSzPct val="45000"/>
            </a:pPr>
            <a:r>
              <a:rPr lang="fr-FR" sz="2903" dirty="0">
                <a:latin typeface="Arial"/>
              </a:rPr>
              <a:t>Conséquence : il faut </a:t>
            </a:r>
            <a:r>
              <a:rPr lang="fr-FR" sz="2903" b="1" dirty="0">
                <a:latin typeface="Arial"/>
              </a:rPr>
              <a:t>s'adapter au changement</a:t>
            </a:r>
            <a:r>
              <a:rPr lang="fr-FR" sz="2903" dirty="0">
                <a:latin typeface="Arial"/>
              </a:rPr>
              <a:t> !</a:t>
            </a:r>
            <a:endParaRPr sz="1633" dirty="0"/>
          </a:p>
          <a:p>
            <a:pPr>
              <a:buSzPct val="45000"/>
            </a:pPr>
            <a:endParaRPr lang="fr-FR" sz="2903" dirty="0" smtClean="0">
              <a:latin typeface="Arial"/>
            </a:endParaRPr>
          </a:p>
          <a:p>
            <a:pPr>
              <a:buSzPct val="45000"/>
            </a:pPr>
            <a:r>
              <a:rPr lang="fr-FR" sz="2903" dirty="0" smtClean="0">
                <a:latin typeface="Arial"/>
              </a:rPr>
              <a:t>La planification </a:t>
            </a:r>
            <a:r>
              <a:rPr lang="fr-FR" sz="2903" dirty="0">
                <a:latin typeface="Arial"/>
              </a:rPr>
              <a:t>agile est une </a:t>
            </a:r>
            <a:r>
              <a:rPr lang="fr-FR" sz="2903" dirty="0" smtClean="0">
                <a:latin typeface="Arial"/>
              </a:rPr>
              <a:t>planification </a:t>
            </a:r>
            <a:r>
              <a:rPr lang="fr-FR" sz="2903" dirty="0">
                <a:latin typeface="Arial"/>
              </a:rPr>
              <a:t>qui s'adapte au changement</a:t>
            </a:r>
            <a:endParaRPr sz="1633" dirty="0"/>
          </a:p>
        </p:txBody>
      </p:sp>
    </p:spTree>
    <p:extLst>
      <p:ext uri="{BB962C8B-B14F-4D97-AF65-F5344CB8AC3E}">
        <p14:creationId xmlns:p14="http://schemas.microsoft.com/office/powerpoint/2010/main" val="334717307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Shape 1"/>
          <p:cNvSpPr txBox="1"/>
          <p:nvPr/>
        </p:nvSpPr>
        <p:spPr>
          <a:xfrm>
            <a:off x="1980740" y="273352"/>
            <a:ext cx="8229627" cy="114500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fr-FR" sz="3992" dirty="0">
                <a:latin typeface="Arial"/>
              </a:rPr>
              <a:t>Qu'est-ce que la </a:t>
            </a:r>
            <a:r>
              <a:rPr lang="fr-FR" sz="3992" dirty="0" smtClean="0">
                <a:latin typeface="Arial"/>
              </a:rPr>
              <a:t>planification </a:t>
            </a:r>
            <a:r>
              <a:rPr lang="fr-FR" sz="3992" dirty="0">
                <a:latin typeface="Arial"/>
              </a:rPr>
              <a:t>agile ?</a:t>
            </a:r>
            <a:endParaRPr sz="1633" dirty="0"/>
          </a:p>
        </p:txBody>
      </p:sp>
      <p:sp>
        <p:nvSpPr>
          <p:cNvPr id="52" name="TextShape 2"/>
          <p:cNvSpPr txBox="1"/>
          <p:nvPr/>
        </p:nvSpPr>
        <p:spPr>
          <a:xfrm>
            <a:off x="1980740" y="1604842"/>
            <a:ext cx="8229627" cy="397748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57200" indent="-457200">
              <a:buSzPct val="45000"/>
              <a:buFont typeface="Arial" panose="020B0604020202020204" pitchFamily="34" charset="0"/>
              <a:buChar char="•"/>
            </a:pPr>
            <a:r>
              <a:rPr lang="fr-FR" sz="2903" dirty="0">
                <a:latin typeface="Arial"/>
              </a:rPr>
              <a:t>S'appuie sur la master story </a:t>
            </a:r>
            <a:r>
              <a:rPr lang="fr-FR" sz="2903" dirty="0">
                <a:latin typeface="Arial"/>
              </a:rPr>
              <a:t>list</a:t>
            </a:r>
            <a:endParaRPr sz="1633" dirty="0"/>
          </a:p>
          <a:p>
            <a:pPr marL="457200" indent="-457200">
              <a:buSzPct val="45000"/>
              <a:buFont typeface="Arial" panose="020B0604020202020204" pitchFamily="34" charset="0"/>
              <a:buChar char="•"/>
            </a:pPr>
            <a:r>
              <a:rPr lang="fr-FR" sz="2903" dirty="0">
                <a:latin typeface="Arial"/>
              </a:rPr>
              <a:t>Estimations réévaluées fréquemment</a:t>
            </a:r>
            <a:endParaRPr sz="1633" dirty="0"/>
          </a:p>
          <a:p>
            <a:pPr marL="457200" indent="-457200">
              <a:buSzPct val="45000"/>
              <a:buFont typeface="Arial" panose="020B0604020202020204" pitchFamily="34" charset="0"/>
              <a:buChar char="•"/>
            </a:pPr>
            <a:r>
              <a:rPr lang="fr-FR" sz="2903" dirty="0">
                <a:latin typeface="Arial"/>
              </a:rPr>
              <a:t>Vélocité de l'équipe calculée en fonction de l'effort (nombre de points que l'équipe est capable d'accomplir) et du temps</a:t>
            </a:r>
            <a:endParaRPr sz="1633" dirty="0"/>
          </a:p>
          <a:p>
            <a:pPr marL="457200" indent="-457200">
              <a:buSzPct val="45000"/>
              <a:buFont typeface="Arial" panose="020B0604020202020204" pitchFamily="34" charset="0"/>
              <a:buChar char="•"/>
            </a:pPr>
            <a:r>
              <a:rPr lang="fr-FR" sz="2903" dirty="0">
                <a:latin typeface="Arial"/>
              </a:rPr>
              <a:t>Priorités revues récemment </a:t>
            </a:r>
            <a:endParaRPr sz="1633" dirty="0"/>
          </a:p>
          <a:p>
            <a:pPr>
              <a:buSzPct val="45000"/>
              <a:buFont typeface="StarSymbol"/>
              <a:buChar char=""/>
            </a:pPr>
            <a:endParaRPr sz="1633" dirty="0"/>
          </a:p>
          <a:p>
            <a:pPr marL="457200" indent="-457200">
              <a:buSzPct val="45000"/>
              <a:buFont typeface="Arial" panose="020B0604020202020204" pitchFamily="34" charset="0"/>
              <a:buChar char="•"/>
            </a:pPr>
            <a:r>
              <a:rPr lang="fr-FR" sz="2903" dirty="0" smtClean="0">
                <a:latin typeface="Arial"/>
              </a:rPr>
              <a:t>N'oubliez </a:t>
            </a:r>
            <a:r>
              <a:rPr lang="fr-FR" sz="2903" dirty="0">
                <a:latin typeface="Arial"/>
              </a:rPr>
              <a:t>jamais que vos </a:t>
            </a:r>
            <a:r>
              <a:rPr lang="fr-FR" sz="2903" b="1" dirty="0">
                <a:latin typeface="Arial"/>
              </a:rPr>
              <a:t>estimations sont très imprécises</a:t>
            </a:r>
            <a:r>
              <a:rPr lang="fr-FR" sz="2903" dirty="0">
                <a:latin typeface="Arial"/>
              </a:rPr>
              <a:t>...</a:t>
            </a:r>
            <a:endParaRPr sz="1633" dirty="0"/>
          </a:p>
        </p:txBody>
      </p:sp>
    </p:spTree>
    <p:extLst>
      <p:ext uri="{BB962C8B-B14F-4D97-AF65-F5344CB8AC3E}">
        <p14:creationId xmlns:p14="http://schemas.microsoft.com/office/powerpoint/2010/main" val="113848491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Shape 1"/>
          <p:cNvSpPr txBox="1"/>
          <p:nvPr/>
        </p:nvSpPr>
        <p:spPr>
          <a:xfrm>
            <a:off x="1980740" y="273352"/>
            <a:ext cx="8229627" cy="114500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fr-FR" sz="3992" dirty="0">
                <a:latin typeface="Arial"/>
              </a:rPr>
              <a:t>Conseils</a:t>
            </a:r>
            <a:endParaRPr sz="1633" dirty="0"/>
          </a:p>
        </p:txBody>
      </p:sp>
      <p:sp>
        <p:nvSpPr>
          <p:cNvPr id="54" name="TextShape 2"/>
          <p:cNvSpPr txBox="1"/>
          <p:nvPr/>
        </p:nvSpPr>
        <p:spPr>
          <a:xfrm>
            <a:off x="1980740" y="1604842"/>
            <a:ext cx="8229627" cy="397748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>
              <a:buSzPct val="45000"/>
            </a:pPr>
            <a:r>
              <a:rPr lang="fr-FR" sz="2903" dirty="0">
                <a:latin typeface="Arial"/>
              </a:rPr>
              <a:t>Si vous devez faire des compromis :</a:t>
            </a:r>
            <a:endParaRPr sz="1633" dirty="0"/>
          </a:p>
          <a:p>
            <a:pPr marL="914400" lvl="1" indent="-457200">
              <a:buSzPct val="75000"/>
              <a:buFont typeface="Arial" panose="020B0604020202020204" pitchFamily="34" charset="0"/>
              <a:buChar char="•"/>
            </a:pPr>
            <a:r>
              <a:rPr lang="fr-FR" sz="2540" dirty="0">
                <a:latin typeface="Arial"/>
              </a:rPr>
              <a:t>Le temps n'est pas extensible =&gt; pas de compromis </a:t>
            </a:r>
            <a:r>
              <a:rPr lang="fr-FR" sz="2540" dirty="0" smtClean="0">
                <a:latin typeface="Arial"/>
              </a:rPr>
              <a:t>possible</a:t>
            </a:r>
            <a:endParaRPr lang="fr-FR" sz="1633" dirty="0"/>
          </a:p>
          <a:p>
            <a:pPr marL="914400" lvl="1" indent="-457200">
              <a:buSzPct val="75000"/>
              <a:buFont typeface="Arial" panose="020B0604020202020204" pitchFamily="34" charset="0"/>
              <a:buChar char="•"/>
            </a:pPr>
            <a:r>
              <a:rPr lang="fr-FR" sz="2540" dirty="0" smtClean="0">
                <a:latin typeface="Arial"/>
              </a:rPr>
              <a:t>La </a:t>
            </a:r>
            <a:r>
              <a:rPr lang="fr-FR" sz="2540" dirty="0">
                <a:latin typeface="Arial"/>
              </a:rPr>
              <a:t>liste des fonctionnalités qui seront livrées peut être revue à la </a:t>
            </a:r>
            <a:r>
              <a:rPr lang="fr-FR" sz="2540" dirty="0" smtClean="0">
                <a:latin typeface="Arial"/>
              </a:rPr>
              <a:t>baisse</a:t>
            </a:r>
            <a:endParaRPr lang="fr-FR" sz="1633" dirty="0"/>
          </a:p>
          <a:p>
            <a:pPr marL="914400" lvl="1" indent="-457200">
              <a:buSzPct val="75000"/>
              <a:buFont typeface="Arial" panose="020B0604020202020204" pitchFamily="34" charset="0"/>
              <a:buChar char="•"/>
            </a:pPr>
            <a:r>
              <a:rPr lang="fr-FR" sz="2540" dirty="0" smtClean="0">
                <a:latin typeface="Arial"/>
              </a:rPr>
              <a:t>Faire </a:t>
            </a:r>
            <a:r>
              <a:rPr lang="fr-FR" sz="2540" dirty="0">
                <a:latin typeface="Arial"/>
              </a:rPr>
              <a:t>les compromis le plus tôt possible </a:t>
            </a:r>
            <a:endParaRPr sz="1633" dirty="0"/>
          </a:p>
        </p:txBody>
      </p:sp>
    </p:spTree>
    <p:extLst>
      <p:ext uri="{BB962C8B-B14F-4D97-AF65-F5344CB8AC3E}">
        <p14:creationId xmlns:p14="http://schemas.microsoft.com/office/powerpoint/2010/main" val="210943899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Shape 1"/>
          <p:cNvSpPr txBox="1"/>
          <p:nvPr/>
        </p:nvSpPr>
        <p:spPr>
          <a:xfrm>
            <a:off x="1980740" y="273352"/>
            <a:ext cx="8229627" cy="114500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fr-FR" sz="3992" dirty="0">
                <a:latin typeface="Arial"/>
              </a:rPr>
              <a:t>À propos de la vélocité</a:t>
            </a:r>
            <a:endParaRPr sz="1633" dirty="0"/>
          </a:p>
        </p:txBody>
      </p:sp>
      <p:sp>
        <p:nvSpPr>
          <p:cNvPr id="56" name="TextShape 2"/>
          <p:cNvSpPr txBox="1"/>
          <p:nvPr/>
        </p:nvSpPr>
        <p:spPr>
          <a:xfrm>
            <a:off x="1980740" y="1604842"/>
            <a:ext cx="8229627" cy="397748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57200" indent="-457200">
              <a:buSzPct val="45000"/>
              <a:buFont typeface="Arial" panose="020B0604020202020204" pitchFamily="34" charset="0"/>
              <a:buChar char="•"/>
            </a:pPr>
            <a:r>
              <a:rPr lang="fr-FR" sz="2903" dirty="0">
                <a:latin typeface="Arial"/>
              </a:rPr>
              <a:t>La vélocité de l'équipe doit être recalculée régulièrement</a:t>
            </a:r>
            <a:endParaRPr sz="1633" dirty="0"/>
          </a:p>
          <a:p>
            <a:pPr marL="457200" indent="-457200">
              <a:buSzPct val="45000"/>
              <a:buFont typeface="Arial" panose="020B0604020202020204" pitchFamily="34" charset="0"/>
              <a:buChar char="•"/>
            </a:pPr>
            <a:r>
              <a:rPr lang="fr-FR" sz="2903" dirty="0">
                <a:latin typeface="Arial"/>
              </a:rPr>
              <a:t>La vélocité devrait se stabiliser dans le temps</a:t>
            </a:r>
            <a:endParaRPr sz="1633" dirty="0"/>
          </a:p>
          <a:p>
            <a:pPr>
              <a:buSzPct val="45000"/>
              <a:buFont typeface="StarSymbol"/>
              <a:buChar char=""/>
            </a:pPr>
            <a:endParaRPr sz="1633" dirty="0"/>
          </a:p>
          <a:p>
            <a:pPr>
              <a:buSzPct val="45000"/>
              <a:buFont typeface="StarSymbol"/>
              <a:buChar char=""/>
            </a:pPr>
            <a:endParaRPr sz="1633" dirty="0"/>
          </a:p>
        </p:txBody>
      </p:sp>
    </p:spTree>
    <p:extLst>
      <p:ext uri="{BB962C8B-B14F-4D97-AF65-F5344CB8AC3E}">
        <p14:creationId xmlns:p14="http://schemas.microsoft.com/office/powerpoint/2010/main" val="82009944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Shape 1"/>
          <p:cNvSpPr txBox="1"/>
          <p:nvPr/>
        </p:nvSpPr>
        <p:spPr>
          <a:xfrm>
            <a:off x="1980740" y="273352"/>
            <a:ext cx="8229627" cy="114500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fr-FR" sz="3992" dirty="0">
                <a:latin typeface="Arial"/>
              </a:rPr>
              <a:t>Résumé d'un plan Agile</a:t>
            </a:r>
            <a:endParaRPr sz="1633" dirty="0"/>
          </a:p>
        </p:txBody>
      </p:sp>
      <p:sp>
        <p:nvSpPr>
          <p:cNvPr id="58" name="TextShape 2"/>
          <p:cNvSpPr txBox="1"/>
          <p:nvPr/>
        </p:nvSpPr>
        <p:spPr>
          <a:xfrm>
            <a:off x="1980740" y="1604842"/>
            <a:ext cx="8229627" cy="397748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57200" indent="-457200">
              <a:buSzPct val="45000"/>
              <a:buFont typeface="Arial" panose="020B0604020202020204" pitchFamily="34" charset="0"/>
              <a:buChar char="•"/>
            </a:pPr>
            <a:r>
              <a:rPr lang="fr-FR" sz="2903" dirty="0">
                <a:latin typeface="Arial"/>
              </a:rPr>
              <a:t>Créer la master story </a:t>
            </a:r>
            <a:r>
              <a:rPr lang="fr-FR" sz="2903" dirty="0">
                <a:latin typeface="Arial"/>
              </a:rPr>
              <a:t>list</a:t>
            </a:r>
            <a:endParaRPr sz="1633" dirty="0"/>
          </a:p>
          <a:p>
            <a:pPr marL="457200" indent="-457200">
              <a:buSzPct val="45000"/>
              <a:buFont typeface="Arial" panose="020B0604020202020204" pitchFamily="34" charset="0"/>
              <a:buChar char="•"/>
            </a:pPr>
            <a:r>
              <a:rPr lang="fr-FR" sz="2903" dirty="0">
                <a:latin typeface="Arial"/>
              </a:rPr>
              <a:t>Estimer les efforts requis pour chaque tâche</a:t>
            </a:r>
            <a:endParaRPr sz="1633" dirty="0"/>
          </a:p>
          <a:p>
            <a:pPr marL="457200" indent="-457200">
              <a:buSzPct val="45000"/>
              <a:buFont typeface="Arial" panose="020B0604020202020204" pitchFamily="34" charset="0"/>
              <a:buChar char="•"/>
            </a:pPr>
            <a:r>
              <a:rPr lang="fr-FR" sz="2903" dirty="0">
                <a:latin typeface="Arial"/>
              </a:rPr>
              <a:t>Établir les priorités</a:t>
            </a:r>
            <a:endParaRPr sz="1633" dirty="0"/>
          </a:p>
          <a:p>
            <a:pPr marL="457200" indent="-457200">
              <a:buSzPct val="45000"/>
              <a:buFont typeface="Arial" panose="020B0604020202020204" pitchFamily="34" charset="0"/>
              <a:buChar char="•"/>
            </a:pPr>
            <a:r>
              <a:rPr lang="fr-FR" sz="2903" dirty="0">
                <a:latin typeface="Arial"/>
              </a:rPr>
              <a:t>Calculer la vélocité de l'équipe</a:t>
            </a:r>
            <a:endParaRPr sz="1633" dirty="0"/>
          </a:p>
          <a:p>
            <a:pPr marL="457200" indent="-457200">
              <a:buSzPct val="45000"/>
              <a:buFont typeface="Arial" panose="020B0604020202020204" pitchFamily="34" charset="0"/>
              <a:buChar char="•"/>
            </a:pPr>
            <a:r>
              <a:rPr lang="fr-FR" sz="2903" dirty="0">
                <a:latin typeface="Arial"/>
              </a:rPr>
              <a:t>Fixer les dates de livraison</a:t>
            </a:r>
            <a:endParaRPr sz="1633" dirty="0"/>
          </a:p>
          <a:p>
            <a:pPr>
              <a:buSzPct val="45000"/>
              <a:buFont typeface="StarSymbol"/>
              <a:buChar char=""/>
            </a:pPr>
            <a:endParaRPr sz="1633" dirty="0"/>
          </a:p>
          <a:p>
            <a:pPr marL="457200" indent="-457200">
              <a:buSzPct val="45000"/>
              <a:buFont typeface="Arial" panose="020B0604020202020204" pitchFamily="34" charset="0"/>
              <a:buChar char="•"/>
            </a:pPr>
            <a:r>
              <a:rPr lang="fr-FR" sz="2903" dirty="0">
                <a:latin typeface="Arial"/>
              </a:rPr>
              <a:t>… et bien sûr, réviser le tout régulièrement</a:t>
            </a:r>
            <a:endParaRPr sz="1633" dirty="0"/>
          </a:p>
          <a:p>
            <a:pPr>
              <a:buSzPct val="45000"/>
              <a:buFont typeface="StarSymbol"/>
              <a:buChar char=""/>
            </a:pPr>
            <a:endParaRPr sz="1633" dirty="0"/>
          </a:p>
        </p:txBody>
      </p:sp>
    </p:spTree>
    <p:extLst>
      <p:ext uri="{BB962C8B-B14F-4D97-AF65-F5344CB8AC3E}">
        <p14:creationId xmlns:p14="http://schemas.microsoft.com/office/powerpoint/2010/main" val="403549360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Pour en savoir plus sur l’estimation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>
                <a:latin typeface="Arial"/>
              </a:rPr>
              <a:t>L’excellent cours </a:t>
            </a:r>
            <a:r>
              <a:rPr lang="fr-FR" dirty="0">
                <a:latin typeface="Arial"/>
              </a:rPr>
              <a:t>de Jonathan </a:t>
            </a:r>
            <a:r>
              <a:rPr lang="fr-FR" dirty="0">
                <a:latin typeface="Arial"/>
              </a:rPr>
              <a:t>Rasmusson</a:t>
            </a:r>
            <a:r>
              <a:rPr lang="fr-FR" dirty="0">
                <a:latin typeface="Arial"/>
              </a:rPr>
              <a:t> : https://www.youtube.com/watch?v=MSMBYm9dHso</a:t>
            </a:r>
            <a:endParaRPr lang="fr-FR" sz="1600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50655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 smtClean="0"/>
              <a:t>TP 1 : </a:t>
            </a:r>
            <a:r>
              <a:rPr lang="fr-FR" dirty="0" smtClean="0"/>
              <a:t>Packaging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Réfléchir avec le client aux caractéristiques du produit</a:t>
            </a:r>
          </a:p>
          <a:p>
            <a:r>
              <a:rPr lang="fr-FR" dirty="0" smtClean="0"/>
              <a:t>Permet de rêver et donc de motiver</a:t>
            </a:r>
          </a:p>
          <a:p>
            <a:r>
              <a:rPr lang="fr-FR" dirty="0" smtClean="0"/>
              <a:t>Permet d’avoir des idées</a:t>
            </a:r>
          </a:p>
          <a:p>
            <a:r>
              <a:rPr lang="fr-FR" dirty="0" smtClean="0"/>
              <a:t>Nous permet de commencer à faire la part de ce qui est nécessaire et de ce qui est de l’ordre du facultatif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Avoir un objet concret qui permet de savoir si on est en accord avec les attentes du client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67694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 smtClean="0"/>
              <a:t>TP 2 :</a:t>
            </a:r>
            <a:r>
              <a:rPr lang="fr-FR" dirty="0" smtClean="0"/>
              <a:t> Artistes et spécifieurs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La communication avec le client est </a:t>
            </a:r>
            <a:r>
              <a:rPr lang="fr-FR" b="1" dirty="0" smtClean="0"/>
              <a:t>essentielle</a:t>
            </a:r>
            <a:endParaRPr lang="fr-FR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fr-FR" dirty="0" smtClean="0"/>
              <a:t>Présence du client indispensable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dirty="0" smtClean="0"/>
              <a:t>Ecoute du client : livraison régulière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dirty="0" smtClean="0"/>
              <a:t>Faire des maquettes, des schémas, des prototypes…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dirty="0" smtClean="0"/>
              <a:t>Préciser le contexte (nombre d’utilisateurs concernés, langue, sécurité…)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61242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 smtClean="0"/>
              <a:t>TP 3 :</a:t>
            </a:r>
            <a:r>
              <a:rPr lang="fr-FR" dirty="0" smtClean="0"/>
              <a:t> Planification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Ne pas faire d’estimations en temps (heures, jours…). C’est pourquoi il faut faire des estimations en unités fictives (points, fraises…)</a:t>
            </a:r>
          </a:p>
          <a:p>
            <a:r>
              <a:rPr lang="fr-FR" dirty="0" smtClean="0"/>
              <a:t>Faire des estimations relatives</a:t>
            </a:r>
          </a:p>
          <a:p>
            <a:r>
              <a:rPr lang="fr-FR" dirty="0" smtClean="0"/>
              <a:t>Un estimation est toujours </a:t>
            </a:r>
            <a:r>
              <a:rPr lang="fr-FR" b="1" dirty="0" smtClean="0"/>
              <a:t>imprécise</a:t>
            </a:r>
            <a:r>
              <a:rPr lang="fr-FR" dirty="0" smtClean="0"/>
              <a:t> et </a:t>
            </a:r>
            <a:r>
              <a:rPr lang="fr-FR" b="1" dirty="0" smtClean="0"/>
              <a:t>mauvaise</a:t>
            </a:r>
            <a:endParaRPr lang="fr-FR" dirty="0" smtClean="0"/>
          </a:p>
          <a:p>
            <a:r>
              <a:rPr lang="fr-FR" dirty="0" smtClean="0"/>
              <a:t>Etablir une liste de fonctionnalités et un poids à chacune d’elles</a:t>
            </a:r>
          </a:p>
          <a:p>
            <a:r>
              <a:rPr lang="fr-FR" dirty="0" smtClean="0"/>
              <a:t>Réévaluer le plus souvent possible les estimations (dire au client si on est en retard et pourquoi on l’est), de façon à ce qu’elles soient plus précises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93895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Planning poker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u="sng" dirty="0" smtClean="0"/>
              <a:t>Principe :</a:t>
            </a:r>
            <a:r>
              <a:rPr lang="fr-FR" dirty="0" smtClean="0"/>
              <a:t> S’appuyer sur l’intelligence collective pour estimer la durée des tâches</a:t>
            </a:r>
          </a:p>
          <a:p>
            <a:r>
              <a:rPr lang="fr-FR" u="sng" dirty="0" smtClean="0"/>
              <a:t>Règles :</a:t>
            </a:r>
            <a:r>
              <a:rPr lang="fr-FR" dirty="0" smtClean="0"/>
              <a:t>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dirty="0" smtClean="0"/>
              <a:t>Tout le monde s’exprime au même niveau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dirty="0" smtClean="0"/>
              <a:t>S’il y a désaccord, on discute (expression de point de vue) et on revote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dirty="0" smtClean="0"/>
              <a:t>S’il y a toujours désaccord, il y a plusieurs stratégies :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fr-FR" dirty="0" smtClean="0"/>
              <a:t>Soit on écoute les développeurs, car ils sont expérimentés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fr-FR" dirty="0" smtClean="0"/>
              <a:t>Soit on prend l’estimation la plus pessimiste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Il est important de réévaluer ses estimations mêmes celles qui ont été faites avec du planning poker</a:t>
            </a:r>
          </a:p>
        </p:txBody>
      </p:sp>
    </p:spTree>
    <p:extLst>
      <p:ext uri="{BB962C8B-B14F-4D97-AF65-F5344CB8AC3E}">
        <p14:creationId xmlns:p14="http://schemas.microsoft.com/office/powerpoint/2010/main" val="2816797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 smtClean="0"/>
              <a:t>TP 4 :</a:t>
            </a:r>
            <a:r>
              <a:rPr lang="fr-FR" dirty="0" smtClean="0"/>
              <a:t> Multitâche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Le multitâche est dangereux</a:t>
            </a:r>
          </a:p>
          <a:p>
            <a:r>
              <a:rPr lang="fr-FR" dirty="0" smtClean="0"/>
              <a:t>On perd du temps à changer de tâche (reconfiguration de l’environnement de travail…)</a:t>
            </a:r>
          </a:p>
          <a:p>
            <a:r>
              <a:rPr lang="fr-FR" dirty="0" smtClean="0"/>
              <a:t>On perd du temps à s’organiser</a:t>
            </a:r>
          </a:p>
          <a:p>
            <a:r>
              <a:rPr lang="fr-FR" dirty="0" smtClean="0"/>
              <a:t>Cela renvoie une image négative au client, qui n’a pas l’impression d’être traité sérieusement</a:t>
            </a:r>
          </a:p>
          <a:p>
            <a:r>
              <a:rPr lang="fr-FR" dirty="0" smtClean="0"/>
              <a:t>Bien qu’il soit dangereux, il est tout de même nécessaire</a:t>
            </a:r>
          </a:p>
          <a:p>
            <a:r>
              <a:rPr lang="fr-FR" dirty="0" smtClean="0"/>
              <a:t>Il est important d’apprendre à le gérer (perdre le minimum de temps pour passer d’une tâche à l’autre)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5743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Quelques notes de cours</a:t>
            </a:r>
            <a:endParaRPr lang="fr-FR" dirty="0"/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3910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Shape 1"/>
          <p:cNvSpPr txBox="1"/>
          <p:nvPr/>
        </p:nvSpPr>
        <p:spPr>
          <a:xfrm>
            <a:off x="1980740" y="273352"/>
            <a:ext cx="8229627" cy="114500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endParaRPr sz="1633" dirty="0"/>
          </a:p>
        </p:txBody>
      </p:sp>
      <p:sp>
        <p:nvSpPr>
          <p:cNvPr id="40" name="TextShape 2"/>
          <p:cNvSpPr txBox="1"/>
          <p:nvPr/>
        </p:nvSpPr>
        <p:spPr>
          <a:xfrm>
            <a:off x="1980740" y="1604842"/>
            <a:ext cx="8229627" cy="397748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endParaRPr sz="1633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Estimations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091431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1980740" y="273352"/>
            <a:ext cx="8229627" cy="114500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fr-FR" sz="3992" dirty="0">
                <a:latin typeface="Arial"/>
              </a:rPr>
              <a:t>L'estimation</a:t>
            </a:r>
            <a:endParaRPr sz="1633" dirty="0"/>
          </a:p>
        </p:txBody>
      </p:sp>
      <p:sp>
        <p:nvSpPr>
          <p:cNvPr id="42" name="TextShape 2"/>
          <p:cNvSpPr txBox="1"/>
          <p:nvPr/>
        </p:nvSpPr>
        <p:spPr>
          <a:xfrm>
            <a:off x="1980740" y="1604842"/>
            <a:ext cx="8229627" cy="397748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>
              <a:buSzPct val="45000"/>
            </a:pPr>
            <a:r>
              <a:rPr lang="fr-FR" sz="2903" dirty="0">
                <a:latin typeface="Arial"/>
              </a:rPr>
              <a:t>Une estimation est par définition imprécise. Donc </a:t>
            </a:r>
            <a:r>
              <a:rPr lang="fr-FR" sz="2903" dirty="0" smtClean="0">
                <a:latin typeface="Arial"/>
              </a:rPr>
              <a:t>:</a:t>
            </a:r>
            <a:endParaRPr lang="fr-FR" sz="1633" dirty="0"/>
          </a:p>
          <a:p>
            <a:pPr marL="457200" indent="-457200">
              <a:buSzPct val="45000"/>
              <a:buFont typeface="Arial" panose="020B0604020202020204" pitchFamily="34" charset="0"/>
              <a:buChar char="•"/>
            </a:pPr>
            <a:r>
              <a:rPr lang="fr-FR" sz="2540" dirty="0" smtClean="0">
                <a:latin typeface="Arial"/>
              </a:rPr>
              <a:t>Ne </a:t>
            </a:r>
            <a:r>
              <a:rPr lang="fr-FR" sz="2540" dirty="0">
                <a:latin typeface="Arial"/>
              </a:rPr>
              <a:t>pas être trop </a:t>
            </a:r>
            <a:r>
              <a:rPr lang="fr-FR" sz="2540" dirty="0" smtClean="0">
                <a:latin typeface="Arial"/>
              </a:rPr>
              <a:t>optimiste</a:t>
            </a:r>
            <a:endParaRPr lang="fr-FR" sz="1633" dirty="0"/>
          </a:p>
          <a:p>
            <a:pPr marL="457200" indent="-457200">
              <a:buSzPct val="45000"/>
              <a:buFont typeface="Arial" panose="020B0604020202020204" pitchFamily="34" charset="0"/>
              <a:buChar char="•"/>
            </a:pPr>
            <a:r>
              <a:rPr lang="fr-FR" sz="2540" dirty="0" smtClean="0">
                <a:latin typeface="Arial"/>
              </a:rPr>
              <a:t>Rester simple</a:t>
            </a:r>
            <a:endParaRPr lang="fr-FR" sz="1633" dirty="0"/>
          </a:p>
          <a:p>
            <a:pPr marL="457200" indent="-457200">
              <a:buSzPct val="45000"/>
              <a:buFont typeface="Arial" panose="020B0604020202020204" pitchFamily="34" charset="0"/>
              <a:buChar char="•"/>
            </a:pPr>
            <a:r>
              <a:rPr lang="fr-FR" sz="2540" dirty="0" smtClean="0">
                <a:latin typeface="Arial"/>
              </a:rPr>
              <a:t>Ne </a:t>
            </a:r>
            <a:r>
              <a:rPr lang="fr-FR" sz="2540" dirty="0">
                <a:latin typeface="Arial"/>
              </a:rPr>
              <a:t>pas faire de promesses que l'on ne peut pas tenir</a:t>
            </a:r>
            <a:endParaRPr sz="1633" dirty="0"/>
          </a:p>
        </p:txBody>
      </p:sp>
    </p:spTree>
    <p:extLst>
      <p:ext uri="{BB962C8B-B14F-4D97-AF65-F5344CB8AC3E}">
        <p14:creationId xmlns:p14="http://schemas.microsoft.com/office/powerpoint/2010/main" val="320572645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598</Words>
  <Application>Microsoft Office PowerPoint</Application>
  <PresentationFormat>Grand écran</PresentationFormat>
  <Paragraphs>84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Courier New</vt:lpstr>
      <vt:lpstr>StarSymbol</vt:lpstr>
      <vt:lpstr>Wingdings</vt:lpstr>
      <vt:lpstr>Thème Office</vt:lpstr>
      <vt:lpstr>Méthodes Agiles Synthèse</vt:lpstr>
      <vt:lpstr>TP 1 : Packaging</vt:lpstr>
      <vt:lpstr>TP 2 : Artistes et spécifieurs</vt:lpstr>
      <vt:lpstr>TP 3 : Planification</vt:lpstr>
      <vt:lpstr>Planning poker</vt:lpstr>
      <vt:lpstr>TP 4 : Multitâche</vt:lpstr>
      <vt:lpstr>Quelques notes de cours</vt:lpstr>
      <vt:lpstr>Estimations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Pour en savoir plus sur l’estimation</vt:lpstr>
    </vt:vector>
  </TitlesOfParts>
  <Company>Universite Lyon1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CORDIER AMELIE</dc:creator>
  <cp:lastModifiedBy>CORDIER AMELIE</cp:lastModifiedBy>
  <cp:revision>33</cp:revision>
  <dcterms:created xsi:type="dcterms:W3CDTF">2015-02-24T10:11:11Z</dcterms:created>
  <dcterms:modified xsi:type="dcterms:W3CDTF">2015-03-09T09:35:49Z</dcterms:modified>
</cp:coreProperties>
</file>