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580955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1386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8166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6481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70674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6380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6885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5176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7076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8567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7912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7350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4730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422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fr"/>
              <a:t>‹N°›</a:t>
            </a:fld>
            <a:endParaRPr lang="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fr" sz="1000">
                <a:solidFill>
                  <a:schemeClr val="dk2"/>
                </a:solidFill>
              </a:rPr>
              <a:t>‹N°›</a:t>
            </a:fld>
            <a:endParaRPr lang="f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rtl="0">
              <a:spcBef>
                <a:spcPts val="0"/>
              </a:spcBef>
              <a:buNone/>
            </a:pPr>
            <a:r>
              <a:rPr lang="fr"/>
              <a:t>Le Bug Tracking</a:t>
            </a:r>
          </a:p>
        </p:txBody>
      </p:sp>
      <p:sp>
        <p:nvSpPr>
          <p:cNvPr id="54" name="Shape 54"/>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None/>
            </a:pPr>
            <a:r>
              <a:rPr lang="fr"/>
              <a:t>Pourquoi chasser les insectes?</a:t>
            </a:r>
          </a:p>
        </p:txBody>
      </p:sp>
      <p:sp>
        <p:nvSpPr>
          <p:cNvPr id="55" name="Shape 55"/>
          <p:cNvSpPr txBox="1"/>
          <p:nvPr/>
        </p:nvSpPr>
        <p:spPr>
          <a:xfrm>
            <a:off x="235250" y="3977925"/>
            <a:ext cx="4506600" cy="1165500"/>
          </a:xfrm>
          <a:prstGeom prst="rect">
            <a:avLst/>
          </a:prstGeom>
          <a:noFill/>
          <a:ln>
            <a:noFill/>
          </a:ln>
        </p:spPr>
        <p:txBody>
          <a:bodyPr lIns="91425" tIns="91425" rIns="91425" bIns="91425" anchor="t" anchorCtr="0">
            <a:noAutofit/>
          </a:bodyPr>
          <a:lstStyle/>
          <a:p>
            <a:pPr lvl="0" rtl="0">
              <a:spcBef>
                <a:spcPts val="0"/>
              </a:spcBef>
              <a:buNone/>
            </a:pPr>
            <a:r>
              <a:rPr lang="fr" dirty="0"/>
              <a:t>Théotim Delannay</a:t>
            </a:r>
          </a:p>
          <a:p>
            <a:pPr lvl="0" rtl="0">
              <a:spcBef>
                <a:spcPts val="0"/>
              </a:spcBef>
              <a:buNone/>
            </a:pPr>
            <a:r>
              <a:rPr lang="fr" dirty="0"/>
              <a:t>Aymeric </a:t>
            </a:r>
            <a:r>
              <a:rPr lang="fr" dirty="0" smtClean="0"/>
              <a:t>Boisard</a:t>
            </a:r>
            <a:endParaRPr lang="fr" dirty="0"/>
          </a:p>
        </p:txBody>
      </p:sp>
      <p:pic>
        <p:nvPicPr>
          <p:cNvPr id="56" name="Shape 56"/>
          <p:cNvPicPr preferRelativeResize="0"/>
          <p:nvPr/>
        </p:nvPicPr>
        <p:blipFill>
          <a:blip r:embed="rId3">
            <a:alphaModFix/>
          </a:blip>
          <a:stretch>
            <a:fillRect/>
          </a:stretch>
        </p:blipFill>
        <p:spPr>
          <a:xfrm>
            <a:off x="3433750" y="-12"/>
            <a:ext cx="2276475" cy="20097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Exemple de rapport d’un bug avec Bugzilla</a:t>
            </a:r>
          </a:p>
        </p:txBody>
      </p:sp>
      <p:sp>
        <p:nvSpPr>
          <p:cNvPr id="121" name="Shape 121"/>
          <p:cNvSpPr txBox="1">
            <a:spLocks noGrp="1"/>
          </p:cNvSpPr>
          <p:nvPr>
            <p:ph type="body" idx="1"/>
          </p:nvPr>
        </p:nvSpPr>
        <p:spPr>
          <a:xfrm>
            <a:off x="311700" y="1171475"/>
            <a:ext cx="8520599" cy="34164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fr" sz="1400">
                <a:solidFill>
                  <a:srgbClr val="000000"/>
                </a:solidFill>
              </a:rPr>
              <a:t>1.Lien rapporter un nouveau bogue</a:t>
            </a:r>
          </a:p>
          <a:p>
            <a:pPr lvl="0" rtl="0">
              <a:spcBef>
                <a:spcPts val="0"/>
              </a:spcBef>
              <a:buClr>
                <a:schemeClr val="dk1"/>
              </a:buClr>
              <a:buSzPct val="78571"/>
              <a:buFont typeface="Arial"/>
              <a:buNone/>
            </a:pPr>
            <a:r>
              <a:rPr lang="fr" sz="1400">
                <a:solidFill>
                  <a:srgbClr val="000000"/>
                </a:solidFill>
              </a:rPr>
              <a:t>2.Sélection du produit</a:t>
            </a:r>
          </a:p>
          <a:p>
            <a:pPr lvl="0" rtl="0">
              <a:spcBef>
                <a:spcPts val="0"/>
              </a:spcBef>
              <a:buClr>
                <a:schemeClr val="dk1"/>
              </a:buClr>
              <a:buSzPct val="78571"/>
              <a:buFont typeface="Arial"/>
              <a:buNone/>
            </a:pPr>
            <a:r>
              <a:rPr lang="fr" sz="1400">
                <a:solidFill>
                  <a:srgbClr val="000000"/>
                </a:solidFill>
              </a:rPr>
              <a:t>3.Sélection du composant dans le produit</a:t>
            </a:r>
          </a:p>
          <a:p>
            <a:pPr lvl="0" rtl="0">
              <a:spcBef>
                <a:spcPts val="0"/>
              </a:spcBef>
              <a:buClr>
                <a:schemeClr val="dk1"/>
              </a:buClr>
              <a:buSzPct val="78571"/>
              <a:buFont typeface="Arial"/>
              <a:buNone/>
            </a:pPr>
            <a:r>
              <a:rPr lang="fr" sz="1400">
                <a:solidFill>
                  <a:srgbClr val="000000"/>
                </a:solidFill>
              </a:rPr>
              <a:t>4.Résumé descriptif du bug</a:t>
            </a:r>
          </a:p>
          <a:p>
            <a:pPr lvl="0" rtl="0">
              <a:spcBef>
                <a:spcPts val="0"/>
              </a:spcBef>
              <a:buClr>
                <a:schemeClr val="dk1"/>
              </a:buClr>
              <a:buSzPct val="78571"/>
              <a:buFont typeface="Arial"/>
              <a:buNone/>
            </a:pPr>
            <a:r>
              <a:rPr lang="fr" sz="1400">
                <a:solidFill>
                  <a:srgbClr val="000000"/>
                </a:solidFill>
              </a:rPr>
              <a:t>5.Joindre un document</a:t>
            </a:r>
          </a:p>
          <a:p>
            <a:pPr lvl="0" rtl="0">
              <a:spcBef>
                <a:spcPts val="0"/>
              </a:spcBef>
              <a:buClr>
                <a:schemeClr val="dk1"/>
              </a:buClr>
              <a:buSzPct val="78571"/>
              <a:buFont typeface="Arial"/>
              <a:buNone/>
            </a:pPr>
            <a:r>
              <a:rPr lang="fr" sz="1400">
                <a:solidFill>
                  <a:srgbClr val="000000"/>
                </a:solidFill>
              </a:rPr>
              <a:t>6.Requête aux autres développeurs en rapport avec le bug</a:t>
            </a:r>
          </a:p>
          <a:p>
            <a:pPr lvl="0" rtl="0">
              <a:spcBef>
                <a:spcPts val="0"/>
              </a:spcBef>
              <a:buClr>
                <a:schemeClr val="dk1"/>
              </a:buClr>
              <a:buSzPct val="78571"/>
              <a:buFont typeface="Arial"/>
              <a:buNone/>
            </a:pPr>
            <a:r>
              <a:rPr lang="fr" sz="1400">
                <a:solidFill>
                  <a:srgbClr val="000000"/>
                </a:solidFill>
              </a:rPr>
              <a:t>7.Bouton Soumettre</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Composition d’un bug selon Bugzilla</a:t>
            </a:r>
          </a:p>
        </p:txBody>
      </p:sp>
      <p:sp>
        <p:nvSpPr>
          <p:cNvPr id="127" name="Shape 12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128" name="Shape 128"/>
          <p:cNvPicPr preferRelativeResize="0"/>
          <p:nvPr/>
        </p:nvPicPr>
        <p:blipFill rotWithShape="1">
          <a:blip r:embed="rId3">
            <a:alphaModFix/>
          </a:blip>
          <a:srcRect t="13716" b="1981"/>
          <a:stretch/>
        </p:blipFill>
        <p:spPr>
          <a:xfrm>
            <a:off x="1588237" y="1017725"/>
            <a:ext cx="5967523" cy="4041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687" y="438225"/>
            <a:ext cx="8520599" cy="572699"/>
          </a:xfrm>
          <a:prstGeom prst="rect">
            <a:avLst/>
          </a:prstGeom>
        </p:spPr>
        <p:txBody>
          <a:bodyPr lIns="91425" tIns="91425" rIns="91425" bIns="91425" anchor="t" anchorCtr="0">
            <a:noAutofit/>
          </a:bodyPr>
          <a:lstStyle/>
          <a:p>
            <a:pPr>
              <a:spcBef>
                <a:spcPts val="0"/>
              </a:spcBef>
              <a:buNone/>
            </a:pPr>
            <a:r>
              <a:rPr lang="fr"/>
              <a:t>Suivi d’un bug</a:t>
            </a:r>
          </a:p>
        </p:txBody>
      </p:sp>
      <p:pic>
        <p:nvPicPr>
          <p:cNvPr id="134" name="Shape 134"/>
          <p:cNvPicPr preferRelativeResize="0"/>
          <p:nvPr/>
        </p:nvPicPr>
        <p:blipFill>
          <a:blip r:embed="rId3">
            <a:alphaModFix/>
          </a:blip>
          <a:stretch>
            <a:fillRect/>
          </a:stretch>
        </p:blipFill>
        <p:spPr>
          <a:xfrm>
            <a:off x="2659711" y="508862"/>
            <a:ext cx="3824573" cy="41257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Conclusion:</a:t>
            </a:r>
          </a:p>
        </p:txBody>
      </p:sp>
      <p:sp>
        <p:nvSpPr>
          <p:cNvPr id="140" name="Shape 14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fr"/>
              <a:t>Pour un projet digne de ce nom, un logiciel de bug tracking est obligatoire. En effet, il permet un suivi complet du logiciel pendant et après sa commercialisation et de rapporter les problèmes rencontrés de façon simple et intuitive.</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Qu’est ce qu’un bug?</a:t>
            </a:r>
          </a:p>
        </p:txBody>
      </p:sp>
      <p:sp>
        <p:nvSpPr>
          <p:cNvPr id="62" name="Shape 6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fr"/>
              <a:t>Dans l’histoire de l’informatique, les bugs sont apparus avec Mark, l’ordinateur ultra puissant de 5 tonnes, 16 mètres de long et 2,5 de haut. Pendant un calcul particulièrement compliqué, la machine s’est subitement arrêtée. Les équipes d’informaticiens et de mathématiciens de l’époque étaient terrifiés à l’idée d’avoir bousillé la plus performante des calculettes de poche. Mais heureusement, une femme, Grace Hopper (Grasshopper = sauterelle), a finalement trouvé un bug que personne n’avait suspecté. Une mite dans un circuit électrique. </a:t>
            </a:r>
          </a:p>
        </p:txBody>
      </p:sp>
      <p:pic>
        <p:nvPicPr>
          <p:cNvPr id="63" name="Shape 63"/>
          <p:cNvPicPr preferRelativeResize="0"/>
          <p:nvPr/>
        </p:nvPicPr>
        <p:blipFill>
          <a:blip r:embed="rId3">
            <a:alphaModFix/>
          </a:blip>
          <a:stretch>
            <a:fillRect/>
          </a:stretch>
        </p:blipFill>
        <p:spPr>
          <a:xfrm>
            <a:off x="2190687" y="3557700"/>
            <a:ext cx="4676775" cy="1104900"/>
          </a:xfrm>
          <a:prstGeom prst="rect">
            <a:avLst/>
          </a:prstGeom>
          <a:noFill/>
          <a:ln>
            <a:noFill/>
          </a:ln>
        </p:spPr>
      </p:pic>
      <p:pic>
        <p:nvPicPr>
          <p:cNvPr id="64" name="Shape 64"/>
          <p:cNvPicPr preferRelativeResize="0"/>
          <p:nvPr/>
        </p:nvPicPr>
        <p:blipFill>
          <a:blip r:embed="rId4">
            <a:alphaModFix/>
          </a:blip>
          <a:stretch>
            <a:fillRect/>
          </a:stretch>
        </p:blipFill>
        <p:spPr>
          <a:xfrm rot="1110146">
            <a:off x="7743550" y="12424"/>
            <a:ext cx="1333500" cy="1219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rot="1604937">
            <a:off x="6918562" y="3028737"/>
            <a:ext cx="2143124" cy="2143124"/>
          </a:xfrm>
          <a:prstGeom prst="rect">
            <a:avLst/>
          </a:prstGeom>
          <a:noFill/>
          <a:ln>
            <a:noFill/>
          </a:ln>
        </p:spPr>
      </p:pic>
      <p:sp>
        <p:nvSpPr>
          <p:cNvPr id="70" name="Shape 7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Qu’est ce que c’est?</a:t>
            </a:r>
          </a:p>
        </p:txBody>
      </p:sp>
      <p:sp>
        <p:nvSpPr>
          <p:cNvPr id="71" name="Shape 71"/>
          <p:cNvSpPr txBox="1">
            <a:spLocks noGrp="1"/>
          </p:cNvSpPr>
          <p:nvPr>
            <p:ph type="body" idx="1"/>
          </p:nvPr>
        </p:nvSpPr>
        <p:spPr>
          <a:xfrm>
            <a:off x="311700" y="1131000"/>
            <a:ext cx="8520599" cy="3416400"/>
          </a:xfrm>
          <a:prstGeom prst="rect">
            <a:avLst/>
          </a:prstGeom>
        </p:spPr>
        <p:txBody>
          <a:bodyPr lIns="91425" tIns="91425" rIns="91425" bIns="91425" anchor="t" anchorCtr="0">
            <a:noAutofit/>
          </a:bodyPr>
          <a:lstStyle/>
          <a:p>
            <a:pPr rtl="0">
              <a:spcBef>
                <a:spcPts val="0"/>
              </a:spcBef>
              <a:buNone/>
            </a:pPr>
            <a:r>
              <a:rPr lang="fr"/>
              <a:t>Un logiciel qui permet de suivre la programmation et répertorier les bugs et les corriger.</a:t>
            </a:r>
          </a:p>
          <a:p>
            <a:pPr rtl="0">
              <a:spcBef>
                <a:spcPts val="0"/>
              </a:spcBef>
              <a:buNone/>
            </a:pPr>
            <a:r>
              <a:rPr lang="fr"/>
              <a:t>Tous les bugs ne peuvent être corrigés avant la commercialisation d’un logiciel. Ils ne peuvent être vu que pendant des phases d’utilisation, sur des machines différentes, et parfois même sur des systèmes d’exploitation différents.</a:t>
            </a:r>
          </a:p>
          <a:p>
            <a:pPr rtl="0">
              <a:spcBef>
                <a:spcPts val="0"/>
              </a:spcBef>
              <a:buNone/>
            </a:pPr>
            <a:endParaRPr/>
          </a:p>
          <a:p>
            <a:pPr rtl="0">
              <a:spcBef>
                <a:spcPts val="0"/>
              </a:spcBef>
              <a:buNone/>
            </a:pPr>
            <a:r>
              <a:rPr lang="fr"/>
              <a:t>A quoi ça ressemble?</a:t>
            </a:r>
          </a:p>
          <a:p>
            <a:pPr marL="457200" indent="0">
              <a:spcBef>
                <a:spcPts val="0"/>
              </a:spcBef>
              <a:buNone/>
            </a:pPr>
            <a:r>
              <a:rPr lang="fr"/>
              <a:t>	Une base de données, une interface et des outils utiles.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A quoi ça sert?</a:t>
            </a:r>
          </a:p>
        </p:txBody>
      </p:sp>
      <p:sp>
        <p:nvSpPr>
          <p:cNvPr id="77" name="Shape 7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fr"/>
              <a:t>Continuer à corriger des bugs sur un logiciel utilisé chez un client.</a:t>
            </a:r>
          </a:p>
          <a:p>
            <a:pPr rtl="0">
              <a:spcBef>
                <a:spcPts val="0"/>
              </a:spcBef>
              <a:buNone/>
            </a:pPr>
            <a:endParaRPr/>
          </a:p>
          <a:p>
            <a:pPr rtl="0">
              <a:spcBef>
                <a:spcPts val="0"/>
              </a:spcBef>
              <a:buNone/>
            </a:pPr>
            <a:r>
              <a:rPr lang="fr"/>
              <a:t>Utilisé aussi dans des entreprises pour voir la productivité des développeurs: Chaque commit sur la base de donnée contient l’identifiant de celui qui l’a posté, ainsi que tous les détails modifiés.</a:t>
            </a:r>
          </a:p>
          <a:p>
            <a:pPr rtl="0">
              <a:spcBef>
                <a:spcPts val="0"/>
              </a:spcBef>
              <a:buNone/>
            </a:pPr>
            <a:endParaRPr/>
          </a:p>
          <a:p>
            <a:pPr rtl="0">
              <a:spcBef>
                <a:spcPts val="0"/>
              </a:spcBef>
              <a:buNone/>
            </a:pPr>
            <a:r>
              <a:rPr lang="fr"/>
              <a:t>Les modifications seront effectives à la prochaine mise à jour du logiciel du client.</a:t>
            </a:r>
          </a:p>
          <a:p>
            <a:pPr>
              <a:spcBef>
                <a:spcPts val="0"/>
              </a:spcBef>
              <a:buNone/>
            </a:pPr>
            <a:endParaRPr/>
          </a:p>
        </p:txBody>
      </p:sp>
      <p:pic>
        <p:nvPicPr>
          <p:cNvPr id="78" name="Shape 78"/>
          <p:cNvPicPr preferRelativeResize="0"/>
          <p:nvPr/>
        </p:nvPicPr>
        <p:blipFill>
          <a:blip r:embed="rId3">
            <a:alphaModFix/>
          </a:blip>
          <a:stretch>
            <a:fillRect/>
          </a:stretch>
        </p:blipFill>
        <p:spPr>
          <a:xfrm>
            <a:off x="5132798" y="0"/>
            <a:ext cx="3797299" cy="1279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Avantages de l’utilisation d’une base de données</a:t>
            </a:r>
          </a:p>
        </p:txBody>
      </p:sp>
      <p:sp>
        <p:nvSpPr>
          <p:cNvPr id="84" name="Shape 8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fr"/>
              <a:t>On peut retrouver facilement tous les bugs (en les triant), ceux qui l’ont corrigé, comment,... Cela permet de corriger plus rapidement et facilement des problèmes similaires, et de favoriser la communication.</a:t>
            </a:r>
          </a:p>
          <a:p>
            <a:pPr rtl="0">
              <a:spcBef>
                <a:spcPts val="0"/>
              </a:spcBef>
              <a:buNone/>
            </a:pPr>
            <a:r>
              <a:rPr lang="fr"/>
              <a:t>Les utilisateurs peuvent aussi y accéder ou être prévenus de chaque changement relatif au projet.</a:t>
            </a:r>
          </a:p>
          <a:p>
            <a:pPr>
              <a:spcBef>
                <a:spcPts val="0"/>
              </a:spcBef>
              <a:buNone/>
            </a:pPr>
            <a:endParaRPr/>
          </a:p>
        </p:txBody>
      </p:sp>
      <p:pic>
        <p:nvPicPr>
          <p:cNvPr id="85" name="Shape 85"/>
          <p:cNvPicPr preferRelativeResize="0"/>
          <p:nvPr/>
        </p:nvPicPr>
        <p:blipFill>
          <a:blip r:embed="rId3">
            <a:alphaModFix/>
          </a:blip>
          <a:stretch>
            <a:fillRect/>
          </a:stretch>
        </p:blipFill>
        <p:spPr>
          <a:xfrm>
            <a:off x="3300400" y="2768637"/>
            <a:ext cx="2543175" cy="1800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Les logiciels de Bug tracking:</a:t>
            </a:r>
          </a:p>
        </p:txBody>
      </p:sp>
      <p:sp>
        <p:nvSpPr>
          <p:cNvPr id="91" name="Shape 9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fr"/>
              <a:t>Comme pour tout, il y a des dizaines de concurrents, qui s’utilisent dans des entreprises ou des petits projet indépendants. Certains sont payants, d’autres gratuits et open source.</a:t>
            </a:r>
          </a:p>
          <a:p>
            <a:pPr>
              <a:spcBef>
                <a:spcPts val="0"/>
              </a:spcBef>
              <a:buNone/>
            </a:pPr>
            <a:r>
              <a:rPr lang="fr"/>
              <a:t>Ils ont tous des caractéristiques différentes, pour s’adapter au mieux à différents types de projets. Mais certains noms reviennent souvent. Voici les principaux bug tracker:</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Logiciels du moment : Mantis</a:t>
            </a:r>
          </a:p>
        </p:txBody>
      </p:sp>
      <p:sp>
        <p:nvSpPr>
          <p:cNvPr id="97" name="Shape 9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fr"/>
              <a:t>Un logiciel coloré, peu de fonctionnalités</a:t>
            </a:r>
          </a:p>
          <a:p>
            <a:pPr rtl="0">
              <a:spcBef>
                <a:spcPts val="0"/>
              </a:spcBef>
              <a:buNone/>
            </a:pPr>
            <a:r>
              <a:rPr lang="fr"/>
              <a:t>mais personnalisation possible et</a:t>
            </a:r>
          </a:p>
          <a:p>
            <a:pPr>
              <a:spcBef>
                <a:spcPts val="0"/>
              </a:spcBef>
              <a:buNone/>
            </a:pPr>
            <a:r>
              <a:rPr lang="fr"/>
              <a:t>simple d’utilisation</a:t>
            </a:r>
          </a:p>
        </p:txBody>
      </p:sp>
      <p:pic>
        <p:nvPicPr>
          <p:cNvPr id="98" name="Shape 98"/>
          <p:cNvPicPr preferRelativeResize="0"/>
          <p:nvPr/>
        </p:nvPicPr>
        <p:blipFill>
          <a:blip r:embed="rId3">
            <a:alphaModFix/>
          </a:blip>
          <a:stretch>
            <a:fillRect/>
          </a:stretch>
        </p:blipFill>
        <p:spPr>
          <a:xfrm>
            <a:off x="4754725" y="1070225"/>
            <a:ext cx="4077573" cy="3448199"/>
          </a:xfrm>
          <a:prstGeom prst="rect">
            <a:avLst/>
          </a:prstGeom>
          <a:noFill/>
          <a:ln>
            <a:noFill/>
          </a:ln>
        </p:spPr>
      </p:pic>
      <p:pic>
        <p:nvPicPr>
          <p:cNvPr id="99" name="Shape 99"/>
          <p:cNvPicPr preferRelativeResize="0"/>
          <p:nvPr/>
        </p:nvPicPr>
        <p:blipFill>
          <a:blip r:embed="rId4">
            <a:alphaModFix/>
          </a:blip>
          <a:stretch>
            <a:fillRect/>
          </a:stretch>
        </p:blipFill>
        <p:spPr>
          <a:xfrm>
            <a:off x="6393162" y="286350"/>
            <a:ext cx="1990725" cy="6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6297546" y="2433"/>
            <a:ext cx="1457875" cy="1457875"/>
          </a:xfrm>
          <a:prstGeom prst="rect">
            <a:avLst/>
          </a:prstGeom>
          <a:noFill/>
          <a:ln>
            <a:noFill/>
          </a:ln>
        </p:spPr>
      </p:pic>
      <p:sp>
        <p:nvSpPr>
          <p:cNvPr id="105" name="Shape 105"/>
          <p:cNvSpPr txBox="1">
            <a:spLocks noGrp="1"/>
          </p:cNvSpPr>
          <p:nvPr>
            <p:ph type="title"/>
          </p:nvPr>
        </p:nvSpPr>
        <p:spPr>
          <a:xfrm>
            <a:off x="834775" y="445012"/>
            <a:ext cx="8520599" cy="572699"/>
          </a:xfrm>
          <a:prstGeom prst="rect">
            <a:avLst/>
          </a:prstGeom>
        </p:spPr>
        <p:txBody>
          <a:bodyPr lIns="91425" tIns="91425" rIns="91425" bIns="91425" anchor="t" anchorCtr="0">
            <a:noAutofit/>
          </a:bodyPr>
          <a:lstStyle/>
          <a:p>
            <a:pPr>
              <a:spcBef>
                <a:spcPts val="0"/>
              </a:spcBef>
              <a:buNone/>
            </a:pPr>
            <a:r>
              <a:rPr lang="fr"/>
              <a:t>Logiciels du moment : Redmine</a:t>
            </a:r>
          </a:p>
        </p:txBody>
      </p:sp>
      <p:sp>
        <p:nvSpPr>
          <p:cNvPr id="106" name="Shape 10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fr"/>
              <a:t>-Redmine : De nombreuses fonctionnalités (Gantt, attribution des droits, utilisation du langage de ruby on rails), un esthétique correct.</a:t>
            </a:r>
          </a:p>
        </p:txBody>
      </p:sp>
      <p:pic>
        <p:nvPicPr>
          <p:cNvPr id="107" name="Shape 107"/>
          <p:cNvPicPr preferRelativeResize="0"/>
          <p:nvPr/>
        </p:nvPicPr>
        <p:blipFill>
          <a:blip r:embed="rId4">
            <a:alphaModFix/>
          </a:blip>
          <a:stretch>
            <a:fillRect/>
          </a:stretch>
        </p:blipFill>
        <p:spPr>
          <a:xfrm>
            <a:off x="5106151" y="1906900"/>
            <a:ext cx="3351349" cy="25665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fr"/>
              <a:t>Logiciels du moment : Bugzilla</a:t>
            </a:r>
          </a:p>
        </p:txBody>
      </p:sp>
      <p:sp>
        <p:nvSpPr>
          <p:cNvPr id="113" name="Shape 113"/>
          <p:cNvSpPr txBox="1">
            <a:spLocks noGrp="1"/>
          </p:cNvSpPr>
          <p:nvPr>
            <p:ph type="body" idx="1"/>
          </p:nvPr>
        </p:nvSpPr>
        <p:spPr>
          <a:xfrm>
            <a:off x="311700" y="1145700"/>
            <a:ext cx="8520599" cy="3416400"/>
          </a:xfrm>
          <a:prstGeom prst="rect">
            <a:avLst/>
          </a:prstGeom>
        </p:spPr>
        <p:txBody>
          <a:bodyPr lIns="91425" tIns="91425" rIns="91425" bIns="91425" anchor="t" anchorCtr="0">
            <a:noAutofit/>
          </a:bodyPr>
          <a:lstStyle/>
          <a:p>
            <a:pPr rtl="0">
              <a:spcBef>
                <a:spcPts val="0"/>
              </a:spcBef>
              <a:buNone/>
            </a:pPr>
            <a:r>
              <a:rPr lang="fr"/>
              <a:t> Peu de fonctionnalités, l’esthétique laisse à désirer mais facile d’utilisation.</a:t>
            </a:r>
          </a:p>
          <a:p>
            <a:pPr>
              <a:spcBef>
                <a:spcPts val="0"/>
              </a:spcBef>
              <a:buNone/>
            </a:pPr>
            <a:endParaRPr/>
          </a:p>
        </p:txBody>
      </p:sp>
      <p:pic>
        <p:nvPicPr>
          <p:cNvPr id="114" name="Shape 114"/>
          <p:cNvPicPr preferRelativeResize="0"/>
          <p:nvPr/>
        </p:nvPicPr>
        <p:blipFill>
          <a:blip r:embed="rId3">
            <a:alphaModFix/>
          </a:blip>
          <a:stretch>
            <a:fillRect/>
          </a:stretch>
        </p:blipFill>
        <p:spPr>
          <a:xfrm>
            <a:off x="1106325" y="1929475"/>
            <a:ext cx="1905000" cy="1790700"/>
          </a:xfrm>
          <a:prstGeom prst="rect">
            <a:avLst/>
          </a:prstGeom>
          <a:noFill/>
          <a:ln>
            <a:noFill/>
          </a:ln>
        </p:spPr>
      </p:pic>
      <p:pic>
        <p:nvPicPr>
          <p:cNvPr id="115" name="Shape 115"/>
          <p:cNvPicPr preferRelativeResize="0"/>
          <p:nvPr/>
        </p:nvPicPr>
        <p:blipFill>
          <a:blip r:embed="rId4">
            <a:alphaModFix/>
          </a:blip>
          <a:stretch>
            <a:fillRect/>
          </a:stretch>
        </p:blipFill>
        <p:spPr>
          <a:xfrm>
            <a:off x="3573900" y="1791445"/>
            <a:ext cx="4397849" cy="27706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526</Words>
  <Application>Microsoft Office PowerPoint</Application>
  <PresentationFormat>Affichage à l'écran (16:9)</PresentationFormat>
  <Paragraphs>44</Paragraphs>
  <Slides>13</Slides>
  <Notes>13</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13</vt:i4>
      </vt:variant>
    </vt:vector>
  </HeadingPairs>
  <TitlesOfParts>
    <vt:vector size="15" baseType="lpstr">
      <vt:lpstr>Arial</vt:lpstr>
      <vt:lpstr>simple-light-2</vt:lpstr>
      <vt:lpstr>Le Bug Tracking</vt:lpstr>
      <vt:lpstr>Qu’est ce qu’un bug?</vt:lpstr>
      <vt:lpstr>Qu’est ce que c’est?</vt:lpstr>
      <vt:lpstr>A quoi ça sert?</vt:lpstr>
      <vt:lpstr>Avantages de l’utilisation d’une base de données</vt:lpstr>
      <vt:lpstr>Les logiciels de Bug tracking:</vt:lpstr>
      <vt:lpstr>Logiciels du moment : Mantis</vt:lpstr>
      <vt:lpstr>Logiciels du moment : Redmine</vt:lpstr>
      <vt:lpstr>Logiciels du moment : Bugzilla</vt:lpstr>
      <vt:lpstr>Exemple de rapport d’un bug avec Bugzilla</vt:lpstr>
      <vt:lpstr>Composition d’un bug selon Bugzilla</vt:lpstr>
      <vt:lpstr>Suivi d’un bug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Bug Tracking</dc:title>
  <cp:lastModifiedBy>Aymeric Boisard</cp:lastModifiedBy>
  <cp:revision>4</cp:revision>
  <dcterms:modified xsi:type="dcterms:W3CDTF">2015-12-03T07:44:51Z</dcterms:modified>
</cp:coreProperties>
</file>