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embeddedFontLst>
    <p:embeddedFont>
      <p:font typeface="Roboto Slab"/>
      <p:regular r:id="rId18"/>
      <p:bold r:id="rId19"/>
    </p:embeddedFont>
    <p:embeddedFont>
      <p:font typeface="Architects Daughter"/>
      <p:regular r:id="rId20"/>
    </p:embeddedFont>
    <p:embeddedFont>
      <p:font typeface="Quattrocento Sans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11201B2D-49CB-45A2-B222-973B5E7945EF}">
  <a:tblStyle styleId="{11201B2D-49CB-45A2-B222-973B5E7945EF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chitectsDaughter-regular.fntdata"/><Relationship Id="rId11" Type="http://schemas.openxmlformats.org/officeDocument/2006/relationships/slide" Target="slides/slide5.xml"/><Relationship Id="rId22" Type="http://schemas.openxmlformats.org/officeDocument/2006/relationships/font" Target="fonts/QuattrocentoSans-bold.fntdata"/><Relationship Id="rId10" Type="http://schemas.openxmlformats.org/officeDocument/2006/relationships/slide" Target="slides/slide4.xml"/><Relationship Id="rId21" Type="http://schemas.openxmlformats.org/officeDocument/2006/relationships/font" Target="fonts/QuattrocentoSans-regular.fntdata"/><Relationship Id="rId13" Type="http://schemas.openxmlformats.org/officeDocument/2006/relationships/slide" Target="slides/slide7.xml"/><Relationship Id="rId24" Type="http://schemas.openxmlformats.org/officeDocument/2006/relationships/font" Target="fonts/QuattrocentoSans-boldItalic.fntdata"/><Relationship Id="rId12" Type="http://schemas.openxmlformats.org/officeDocument/2006/relationships/slide" Target="slides/slide6.xml"/><Relationship Id="rId23" Type="http://schemas.openxmlformats.org/officeDocument/2006/relationships/font" Target="fonts/QuattrocentoSans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notesMaster" Target="notesMasters/notesMaster.xml"/><Relationship Id="rId19" Type="http://schemas.openxmlformats.org/officeDocument/2006/relationships/font" Target="fonts/RobotoSlab-bold.fntdata"/><Relationship Id="rId6" Type="http://schemas.openxmlformats.org/officeDocument/2006/relationships/slide" Target="slides/slide.xml"/><Relationship Id="rId18" Type="http://schemas.openxmlformats.org/officeDocument/2006/relationships/font" Target="fonts/RobotoSlab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" name="Shape 24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" name="Shape 26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Relationship Id="rId2" Type="http://schemas.openxmlformats.org/officeDocument/2006/relationships/image" Target="../media/image02.png"/><Relationship Id="rId3" Type="http://schemas.openxmlformats.org/officeDocument/2006/relationships/image" Target="../media/image01.png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re seul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hape 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970240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hape 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5"/>
          <p:cNvSpPr/>
          <p:nvPr/>
        </p:nvSpPr>
        <p:spPr>
          <a:xfrm>
            <a:off x="0" y="609600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x="680320" y="753227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re et contenu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Shape 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970240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Shape 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Shape 24"/>
          <p:cNvSpPr/>
          <p:nvPr/>
        </p:nvSpPr>
        <p:spPr>
          <a:xfrm>
            <a:off x="0" y="609600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680320" y="753227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80320" y="2336873"/>
            <a:ext cx="9613800" cy="35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16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397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397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397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397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Image panoramique avec légende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Shape 1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928628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5929621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/>
          <p:nvPr/>
        </p:nvSpPr>
        <p:spPr>
          <a:xfrm>
            <a:off x="0" y="4567987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10585827" y="4567987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 txBox="1"/>
          <p:nvPr>
            <p:ph type="title"/>
          </p:nvPr>
        </p:nvSpPr>
        <p:spPr>
          <a:xfrm>
            <a:off x="680322" y="4711616"/>
            <a:ext cx="9613800" cy="452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/>
          <p:nvPr>
            <p:ph idx="2" type="pic"/>
          </p:nvPr>
        </p:nvSpPr>
        <p:spPr>
          <a:xfrm>
            <a:off x="680322" y="609597"/>
            <a:ext cx="9613800" cy="3589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0318" y="5169582"/>
            <a:ext cx="9613800" cy="623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6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4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2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10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10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10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10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10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1000"/>
            </a:lvl9pPr>
          </a:lstStyle>
          <a:p/>
        </p:txBody>
      </p:sp>
      <p:sp>
        <p:nvSpPr>
          <p:cNvPr id="129" name="Shape 129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1" name="Shape 131"/>
          <p:cNvSpPr txBox="1"/>
          <p:nvPr>
            <p:ph idx="12" type="sldNum"/>
          </p:nvPr>
        </p:nvSpPr>
        <p:spPr>
          <a:xfrm>
            <a:off x="10729454" y="4711308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re et légende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Shape 1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928628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Shape 1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5929621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Shape 135"/>
          <p:cNvSpPr/>
          <p:nvPr/>
        </p:nvSpPr>
        <p:spPr>
          <a:xfrm>
            <a:off x="0" y="4567987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10585827" y="4567987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 txBox="1"/>
          <p:nvPr>
            <p:ph type="title"/>
          </p:nvPr>
        </p:nvSpPr>
        <p:spPr>
          <a:xfrm>
            <a:off x="680322" y="609597"/>
            <a:ext cx="9613800" cy="359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0322" y="4711614"/>
            <a:ext cx="96138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6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4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2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10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10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10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10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10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1000"/>
            </a:lvl9pPr>
          </a:lstStyle>
          <a:p/>
        </p:txBody>
      </p:sp>
      <p:sp>
        <p:nvSpPr>
          <p:cNvPr id="139" name="Shape 139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x="10729454" y="4711614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itation avec légend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Shape 1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928628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5929621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Shape 145"/>
          <p:cNvSpPr/>
          <p:nvPr/>
        </p:nvSpPr>
        <p:spPr>
          <a:xfrm>
            <a:off x="0" y="4567987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10585827" y="4567987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 txBox="1"/>
          <p:nvPr>
            <p:ph type="title"/>
          </p:nvPr>
        </p:nvSpPr>
        <p:spPr>
          <a:xfrm>
            <a:off x="1127855" y="609597"/>
            <a:ext cx="8718900" cy="303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1402287" y="3653378"/>
            <a:ext cx="8156699" cy="548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4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4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2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10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10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10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10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10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1000"/>
            </a:lvl9pPr>
          </a:lstStyle>
          <a:p/>
        </p:txBody>
      </p:sp>
      <p:sp>
        <p:nvSpPr>
          <p:cNvPr id="149" name="Shape 149"/>
          <p:cNvSpPr txBox="1"/>
          <p:nvPr>
            <p:ph idx="2" type="body"/>
          </p:nvPr>
        </p:nvSpPr>
        <p:spPr>
          <a:xfrm>
            <a:off x="680322" y="4711614"/>
            <a:ext cx="96138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6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4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2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10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10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10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10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10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1000"/>
            </a:lvl9pPr>
          </a:lstStyle>
          <a:p/>
        </p:txBody>
      </p:sp>
      <p:sp>
        <p:nvSpPr>
          <p:cNvPr id="150" name="Shape 150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51" name="Shape 151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52" name="Shape 152"/>
          <p:cNvSpPr txBox="1"/>
          <p:nvPr>
            <p:ph idx="12" type="sldNum"/>
          </p:nvPr>
        </p:nvSpPr>
        <p:spPr>
          <a:xfrm>
            <a:off x="10729454" y="4709925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153" name="Shape 153"/>
          <p:cNvSpPr txBox="1"/>
          <p:nvPr/>
        </p:nvSpPr>
        <p:spPr>
          <a:xfrm>
            <a:off x="583572" y="748116"/>
            <a:ext cx="609599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0" i="0" lang="fr-FR" sz="7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“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9662809" y="3033524"/>
            <a:ext cx="609599" cy="58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0" i="0" lang="fr-FR" sz="7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rte nom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Shape 1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928628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5929621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Shape 158"/>
          <p:cNvSpPr/>
          <p:nvPr/>
        </p:nvSpPr>
        <p:spPr>
          <a:xfrm>
            <a:off x="0" y="4567987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10585827" y="4567987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 txBox="1"/>
          <p:nvPr>
            <p:ph type="title"/>
          </p:nvPr>
        </p:nvSpPr>
        <p:spPr>
          <a:xfrm>
            <a:off x="680318" y="4711614"/>
            <a:ext cx="9613800" cy="5885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x="680320" y="5300148"/>
            <a:ext cx="9613800" cy="5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6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4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2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10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10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10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10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10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1000"/>
            </a:lvl9pPr>
          </a:lstStyle>
          <a:p/>
        </p:txBody>
      </p:sp>
      <p:sp>
        <p:nvSpPr>
          <p:cNvPr id="162" name="Shape 162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63" name="Shape 163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64" name="Shape 164"/>
          <p:cNvSpPr txBox="1"/>
          <p:nvPr>
            <p:ph idx="12" type="sldNum"/>
          </p:nvPr>
        </p:nvSpPr>
        <p:spPr>
          <a:xfrm>
            <a:off x="10729454" y="4709925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 colonnes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Shape 1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970240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/>
          <p:nvPr/>
        </p:nvSpPr>
        <p:spPr>
          <a:xfrm>
            <a:off x="0" y="609600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 txBox="1"/>
          <p:nvPr>
            <p:ph type="title"/>
          </p:nvPr>
        </p:nvSpPr>
        <p:spPr>
          <a:xfrm>
            <a:off x="669222" y="753227"/>
            <a:ext cx="96249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60945" y="2336873"/>
            <a:ext cx="30699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sz="2400">
                <a:solidFill>
                  <a:schemeClr val="lt1"/>
                </a:solidFill>
              </a:defRPr>
            </a:lvl1pPr>
            <a:lvl2pPr indent="0" lvl="1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172" name="Shape 172"/>
          <p:cNvSpPr txBox="1"/>
          <p:nvPr>
            <p:ph idx="2" type="body"/>
          </p:nvPr>
        </p:nvSpPr>
        <p:spPr>
          <a:xfrm>
            <a:off x="680322" y="3022673"/>
            <a:ext cx="3049800" cy="2913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4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2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0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9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9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9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9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9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900"/>
            </a:lvl9pPr>
          </a:lstStyle>
          <a:p/>
        </p:txBody>
      </p:sp>
      <p:sp>
        <p:nvSpPr>
          <p:cNvPr id="173" name="Shape 173"/>
          <p:cNvSpPr txBox="1"/>
          <p:nvPr>
            <p:ph idx="3" type="body"/>
          </p:nvPr>
        </p:nvSpPr>
        <p:spPr>
          <a:xfrm>
            <a:off x="3956025" y="2336873"/>
            <a:ext cx="30633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sz="2400">
                <a:solidFill>
                  <a:schemeClr val="lt1"/>
                </a:solidFill>
              </a:defRPr>
            </a:lvl1pPr>
            <a:lvl2pPr indent="0" lvl="1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174" name="Shape 174"/>
          <p:cNvSpPr txBox="1"/>
          <p:nvPr>
            <p:ph idx="4" type="body"/>
          </p:nvPr>
        </p:nvSpPr>
        <p:spPr>
          <a:xfrm>
            <a:off x="3945469" y="3022673"/>
            <a:ext cx="3063300" cy="2913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4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2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0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9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9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9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9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9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900"/>
            </a:lvl9pPr>
          </a:lstStyle>
          <a:p/>
        </p:txBody>
      </p:sp>
      <p:sp>
        <p:nvSpPr>
          <p:cNvPr id="175" name="Shape 175"/>
          <p:cNvSpPr txBox="1"/>
          <p:nvPr>
            <p:ph idx="5" type="body"/>
          </p:nvPr>
        </p:nvSpPr>
        <p:spPr>
          <a:xfrm>
            <a:off x="7224156" y="2336873"/>
            <a:ext cx="30699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sz="2400">
                <a:solidFill>
                  <a:schemeClr val="lt1"/>
                </a:solidFill>
              </a:defRPr>
            </a:lvl1pPr>
            <a:lvl2pPr indent="0" lvl="1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176" name="Shape 176"/>
          <p:cNvSpPr txBox="1"/>
          <p:nvPr>
            <p:ph idx="6" type="body"/>
          </p:nvPr>
        </p:nvSpPr>
        <p:spPr>
          <a:xfrm>
            <a:off x="7224156" y="3022673"/>
            <a:ext cx="3069900" cy="2913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4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2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0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9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9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9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9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9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900"/>
            </a:lvl9pPr>
          </a:lstStyle>
          <a:p/>
        </p:txBody>
      </p:sp>
      <p:sp>
        <p:nvSpPr>
          <p:cNvPr id="177" name="Shape 177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78" name="Shape 178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79" name="Shape 179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re et texte vertical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Shape 1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970240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Shape 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Shape 183"/>
          <p:cNvSpPr/>
          <p:nvPr/>
        </p:nvSpPr>
        <p:spPr>
          <a:xfrm>
            <a:off x="0" y="609600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 txBox="1"/>
          <p:nvPr>
            <p:ph type="title"/>
          </p:nvPr>
        </p:nvSpPr>
        <p:spPr>
          <a:xfrm>
            <a:off x="680320" y="753227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r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 rot="5400000">
            <a:off x="3687581" y="-670327"/>
            <a:ext cx="3599400" cy="961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16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397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397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397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397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7" name="Shape 187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8" name="Shape 188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9" name="Shape 189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itre vertical et texte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/>
        </p:nvSpPr>
        <p:spPr>
          <a:xfrm rot="5400000">
            <a:off x="8116200" y="1869299"/>
            <a:ext cx="5106899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/>
        </p:nvSpPr>
        <p:spPr>
          <a:xfrm rot="5400000">
            <a:off x="9868199" y="5372303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 txBox="1"/>
          <p:nvPr>
            <p:ph type="title"/>
          </p:nvPr>
        </p:nvSpPr>
        <p:spPr>
          <a:xfrm rot="5400000">
            <a:off x="8489232" y="2249697"/>
            <a:ext cx="4353900" cy="1073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 rot="5400000">
            <a:off x="2452025" y="-1162203"/>
            <a:ext cx="5326500" cy="88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16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397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397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397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397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5" name="Shape 195"/>
          <p:cNvSpPr txBox="1"/>
          <p:nvPr>
            <p:ph idx="10" type="dt"/>
          </p:nvPr>
        </p:nvSpPr>
        <p:spPr>
          <a:xfrm>
            <a:off x="6807125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6" name="Shape 196"/>
          <p:cNvSpPr txBox="1"/>
          <p:nvPr>
            <p:ph idx="11" type="ftr"/>
          </p:nvPr>
        </p:nvSpPr>
        <p:spPr>
          <a:xfrm>
            <a:off x="680320" y="5936187"/>
            <a:ext cx="61268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7" name="Shape 197"/>
          <p:cNvSpPr txBox="1"/>
          <p:nvPr>
            <p:ph idx="12" type="sldNum"/>
          </p:nvPr>
        </p:nvSpPr>
        <p:spPr>
          <a:xfrm>
            <a:off x="10097550" y="5398632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3 colonnes d’imag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Shape 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970240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Shape 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Shape 34"/>
          <p:cNvSpPr/>
          <p:nvPr/>
        </p:nvSpPr>
        <p:spPr>
          <a:xfrm>
            <a:off x="0" y="609600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680322" y="753227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680318" y="4297503"/>
            <a:ext cx="30498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sz="2400">
                <a:solidFill>
                  <a:schemeClr val="lt1"/>
                </a:solidFill>
              </a:defRPr>
            </a:lvl1pPr>
            <a:lvl2pPr indent="0" lvl="1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38" name="Shape 38"/>
          <p:cNvSpPr/>
          <p:nvPr>
            <p:ph idx="2" type="pic"/>
          </p:nvPr>
        </p:nvSpPr>
        <p:spPr>
          <a:xfrm>
            <a:off x="680318" y="2336873"/>
            <a:ext cx="3049800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680318" y="4873764"/>
            <a:ext cx="3049800" cy="1062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4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2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0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9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9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9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9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9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900"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x="3945471" y="4297503"/>
            <a:ext cx="30633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sz="2400">
                <a:solidFill>
                  <a:schemeClr val="lt1"/>
                </a:solidFill>
              </a:defRPr>
            </a:lvl1pPr>
            <a:lvl2pPr indent="0" lvl="1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41" name="Shape 41"/>
          <p:cNvSpPr/>
          <p:nvPr>
            <p:ph idx="5" type="pic"/>
          </p:nvPr>
        </p:nvSpPr>
        <p:spPr>
          <a:xfrm>
            <a:off x="3945469" y="2336873"/>
            <a:ext cx="3063300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6" type="body"/>
          </p:nvPr>
        </p:nvSpPr>
        <p:spPr>
          <a:xfrm>
            <a:off x="3944117" y="4873764"/>
            <a:ext cx="3067200" cy="1062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4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2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0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9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9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9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9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9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900"/>
            </a:lvl9pPr>
          </a:lstStyle>
          <a:p/>
        </p:txBody>
      </p:sp>
      <p:sp>
        <p:nvSpPr>
          <p:cNvPr id="43" name="Shape 43"/>
          <p:cNvSpPr txBox="1"/>
          <p:nvPr>
            <p:ph idx="7" type="body"/>
          </p:nvPr>
        </p:nvSpPr>
        <p:spPr>
          <a:xfrm>
            <a:off x="7230678" y="4297503"/>
            <a:ext cx="3063599" cy="576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sz="2400">
                <a:solidFill>
                  <a:schemeClr val="lt1"/>
                </a:solidFill>
              </a:defRPr>
            </a:lvl1pPr>
            <a:lvl2pPr indent="0" lvl="1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44" name="Shape 44"/>
          <p:cNvSpPr/>
          <p:nvPr>
            <p:ph idx="8" type="pic"/>
          </p:nvPr>
        </p:nvSpPr>
        <p:spPr>
          <a:xfrm>
            <a:off x="7230677" y="2336873"/>
            <a:ext cx="3063599" cy="1524000"/>
          </a:xfrm>
          <a:prstGeom prst="roundRect">
            <a:avLst>
              <a:gd fmla="val 0" name="adj"/>
            </a:avLst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9" type="body"/>
          </p:nvPr>
        </p:nvSpPr>
        <p:spPr>
          <a:xfrm>
            <a:off x="7230553" y="4873762"/>
            <a:ext cx="3067500" cy="1062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4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2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0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9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9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9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9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9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900"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e de titr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Shape 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42851"/>
            <a:ext cx="8968199" cy="27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Shape 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11715" y="4243844"/>
            <a:ext cx="3077099" cy="27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/>
          <p:nvPr/>
        </p:nvSpPr>
        <p:spPr>
          <a:xfrm>
            <a:off x="0" y="2590077"/>
            <a:ext cx="8968199" cy="16601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9111714" y="2590077"/>
            <a:ext cx="3077099" cy="1660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type="ctrTitle"/>
          </p:nvPr>
        </p:nvSpPr>
        <p:spPr>
          <a:xfrm>
            <a:off x="680322" y="2733708"/>
            <a:ext cx="8144099" cy="1373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5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680322" y="4394039"/>
            <a:ext cx="8144099" cy="1117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9255346" y="2750336"/>
            <a:ext cx="1171799" cy="135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Titre de sec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086907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4" y="4087901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Shape 62"/>
          <p:cNvSpPr/>
          <p:nvPr/>
        </p:nvSpPr>
        <p:spPr>
          <a:xfrm>
            <a:off x="-1" y="2726266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10585825" y="2726266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 txBox="1"/>
          <p:nvPr>
            <p:ph type="title"/>
          </p:nvPr>
        </p:nvSpPr>
        <p:spPr>
          <a:xfrm>
            <a:off x="680322" y="2869894"/>
            <a:ext cx="96138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r">
              <a:spcBef>
                <a:spcPts val="0"/>
              </a:spcBef>
              <a:defRPr sz="36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0322" y="4232171"/>
            <a:ext cx="96138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 algn="r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2000">
                <a:solidFill>
                  <a:schemeClr val="lt1"/>
                </a:solidFill>
              </a:defRPr>
            </a:lvl1pPr>
            <a:lvl2pPr indent="0" lvl="1" marL="45720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2000">
                <a:solidFill>
                  <a:schemeClr val="lt1"/>
                </a:solidFill>
              </a:defRPr>
            </a:lvl2pPr>
            <a:lvl3pPr indent="0" lvl="2" marL="91440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1800">
                <a:solidFill>
                  <a:schemeClr val="lt1"/>
                </a:solidFill>
              </a:defRPr>
            </a:lvl3pPr>
            <a:lvl4pPr indent="0" lvl="3" marL="137160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1600">
                <a:solidFill>
                  <a:schemeClr val="lt1"/>
                </a:solidFill>
              </a:defRPr>
            </a:lvl4pPr>
            <a:lvl5pPr indent="0" lvl="4" marL="182880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1600">
                <a:solidFill>
                  <a:schemeClr val="lt1"/>
                </a:solidFill>
              </a:defRPr>
            </a:lvl5pPr>
            <a:lvl6pPr indent="0" lvl="5" marL="228600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1600">
                <a:solidFill>
                  <a:schemeClr val="lt1"/>
                </a:solidFill>
              </a:defRPr>
            </a:lvl6pPr>
            <a:lvl7pPr indent="0" lvl="6" marL="274320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1600">
                <a:solidFill>
                  <a:schemeClr val="lt1"/>
                </a:solidFill>
              </a:defRPr>
            </a:lvl7pPr>
            <a:lvl8pPr indent="0" lvl="7" marL="320040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1600">
                <a:solidFill>
                  <a:schemeClr val="lt1"/>
                </a:solidFill>
              </a:defRPr>
            </a:lvl8pPr>
            <a:lvl9pPr indent="0" lvl="8" marL="3657600" rtl="0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10729454" y="2869894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eux contenu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970240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/>
          <p:nvPr/>
        </p:nvSpPr>
        <p:spPr>
          <a:xfrm>
            <a:off x="0" y="609600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680320" y="753227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0320" y="2336873"/>
            <a:ext cx="4698300" cy="35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16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397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397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397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397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2" type="body"/>
          </p:nvPr>
        </p:nvSpPr>
        <p:spPr>
          <a:xfrm>
            <a:off x="5594123" y="2336873"/>
            <a:ext cx="4700099" cy="35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16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397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397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397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397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is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Shape 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970240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Shape 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Shape 83"/>
          <p:cNvSpPr/>
          <p:nvPr/>
        </p:nvSpPr>
        <p:spPr>
          <a:xfrm>
            <a:off x="0" y="609600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type="title"/>
          </p:nvPr>
        </p:nvSpPr>
        <p:spPr>
          <a:xfrm>
            <a:off x="680318" y="753229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sz="3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906350" y="2336873"/>
            <a:ext cx="4472400" cy="69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87" name="Shape 87"/>
          <p:cNvSpPr txBox="1"/>
          <p:nvPr>
            <p:ph idx="2" type="body"/>
          </p:nvPr>
        </p:nvSpPr>
        <p:spPr>
          <a:xfrm>
            <a:off x="680322" y="3030008"/>
            <a:ext cx="4698300" cy="290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16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397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397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397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397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3" type="body"/>
          </p:nvPr>
        </p:nvSpPr>
        <p:spPr>
          <a:xfrm>
            <a:off x="5820153" y="2336873"/>
            <a:ext cx="4473899" cy="6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b="1" sz="24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b="1" sz="20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b="1" sz="18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b="1" sz="16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b="1" sz="16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b="1" sz="16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b="1" sz="16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b="1" sz="16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b="1" sz="1600"/>
            </a:lvl9pPr>
          </a:lstStyle>
          <a:p/>
        </p:txBody>
      </p:sp>
      <p:sp>
        <p:nvSpPr>
          <p:cNvPr id="89" name="Shape 89"/>
          <p:cNvSpPr txBox="1"/>
          <p:nvPr>
            <p:ph idx="4" type="body"/>
          </p:nvPr>
        </p:nvSpPr>
        <p:spPr>
          <a:xfrm>
            <a:off x="5594123" y="3030008"/>
            <a:ext cx="4700099" cy="290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16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397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397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397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397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V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Shape 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u avec légen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Shape 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970240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/>
          <p:nvPr/>
        </p:nvSpPr>
        <p:spPr>
          <a:xfrm>
            <a:off x="0" y="609600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 txBox="1"/>
          <p:nvPr>
            <p:ph type="title"/>
          </p:nvPr>
        </p:nvSpPr>
        <p:spPr>
          <a:xfrm>
            <a:off x="680320" y="753227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 sz="36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4685846" y="2336873"/>
            <a:ext cx="5608200" cy="35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rtl="0" algn="l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Char char="•"/>
              <a:defRPr sz="2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1600" lvl="1" marL="685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20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6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39700" lvl="5" marL="25146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39700" lvl="6" marL="29718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39700" lvl="7" marL="34290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39700" lvl="8" marL="388620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sz="14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2" type="body"/>
          </p:nvPr>
        </p:nvSpPr>
        <p:spPr>
          <a:xfrm>
            <a:off x="680322" y="2336872"/>
            <a:ext cx="3790199" cy="359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6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4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2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10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10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10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10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10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1000"/>
            </a:lvl9pPr>
          </a:lstStyle>
          <a:p/>
        </p:txBody>
      </p:sp>
      <p:sp>
        <p:nvSpPr>
          <p:cNvPr id="107" name="Shape 107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 avec légende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Shape 1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970240"/>
            <a:ext cx="10437900" cy="32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85825" y="1971233"/>
            <a:ext cx="1602900" cy="144299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/>
          <p:nvPr/>
        </p:nvSpPr>
        <p:spPr>
          <a:xfrm>
            <a:off x="0" y="609600"/>
            <a:ext cx="10437900" cy="136829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10585827" y="609600"/>
            <a:ext cx="1602900" cy="1368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 txBox="1"/>
          <p:nvPr>
            <p:ph type="title"/>
          </p:nvPr>
        </p:nvSpPr>
        <p:spPr>
          <a:xfrm>
            <a:off x="680322" y="753227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defRPr sz="3600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6" name="Shape 116"/>
          <p:cNvSpPr/>
          <p:nvPr>
            <p:ph idx="2" type="pic"/>
          </p:nvPr>
        </p:nvSpPr>
        <p:spPr>
          <a:xfrm>
            <a:off x="4868332" y="2336874"/>
            <a:ext cx="5425799" cy="35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32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0322" y="2336873"/>
            <a:ext cx="3876299" cy="359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rtl="0">
              <a:spcBef>
                <a:spcPts val="0"/>
              </a:spcBef>
              <a:buFont typeface="Trebuchet MS"/>
              <a:buNone/>
              <a:defRPr sz="1600"/>
            </a:lvl1pPr>
            <a:lvl2pPr indent="0" lvl="1" marL="457200" rtl="0">
              <a:spcBef>
                <a:spcPts val="0"/>
              </a:spcBef>
              <a:buFont typeface="Trebuchet MS"/>
              <a:buNone/>
              <a:defRPr sz="1400"/>
            </a:lvl2pPr>
            <a:lvl3pPr indent="0" lvl="2" marL="914400" rtl="0">
              <a:spcBef>
                <a:spcPts val="0"/>
              </a:spcBef>
              <a:buFont typeface="Trebuchet MS"/>
              <a:buNone/>
              <a:defRPr sz="1200"/>
            </a:lvl3pPr>
            <a:lvl4pPr indent="0" lvl="3" marL="1371600" rtl="0">
              <a:spcBef>
                <a:spcPts val="0"/>
              </a:spcBef>
              <a:buFont typeface="Trebuchet MS"/>
              <a:buNone/>
              <a:defRPr sz="1000"/>
            </a:lvl4pPr>
            <a:lvl5pPr indent="0" lvl="4" marL="1828800" rtl="0">
              <a:spcBef>
                <a:spcPts val="0"/>
              </a:spcBef>
              <a:buFont typeface="Trebuchet MS"/>
              <a:buNone/>
              <a:defRPr sz="1000"/>
            </a:lvl5pPr>
            <a:lvl6pPr indent="0" lvl="5" marL="2286000" rtl="0">
              <a:spcBef>
                <a:spcPts val="0"/>
              </a:spcBef>
              <a:buFont typeface="Trebuchet MS"/>
              <a:buNone/>
              <a:defRPr sz="1000"/>
            </a:lvl6pPr>
            <a:lvl7pPr indent="0" lvl="6" marL="2743200" rtl="0">
              <a:spcBef>
                <a:spcPts val="0"/>
              </a:spcBef>
              <a:buFont typeface="Trebuchet MS"/>
              <a:buNone/>
              <a:defRPr sz="1000"/>
            </a:lvl7pPr>
            <a:lvl8pPr indent="0" lvl="7" marL="3200400" rtl="0">
              <a:spcBef>
                <a:spcPts val="0"/>
              </a:spcBef>
              <a:buFont typeface="Trebuchet MS"/>
              <a:buNone/>
              <a:defRPr sz="1000"/>
            </a:lvl8pPr>
            <a:lvl9pPr indent="0" lvl="8" marL="3657600" rtl="0">
              <a:spcBef>
                <a:spcPts val="0"/>
              </a:spcBef>
              <a:buFont typeface="Trebuchet MS"/>
              <a:buNone/>
              <a:defRPr sz="1000"/>
            </a:lvl9pPr>
          </a:lstStyle>
          <a:p/>
        </p:txBody>
      </p:sp>
      <p:sp>
        <p:nvSpPr>
          <p:cNvPr id="118" name="Shape 118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.xml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3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4.xml"/><Relationship Id="rId1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2CEAE0"/>
            </a:gs>
            <a:gs pos="50000">
              <a:srgbClr val="1FAAC6"/>
            </a:gs>
            <a:gs pos="100000">
              <a:srgbClr val="0A2161"/>
            </a:gs>
          </a:gsLst>
          <a:lin ang="2519868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1">
            <a:alphaModFix amt="10000"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 txBox="1"/>
          <p:nvPr>
            <p:ph type="title"/>
          </p:nvPr>
        </p:nvSpPr>
        <p:spPr>
          <a:xfrm>
            <a:off x="680320" y="753227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Font typeface="Trebuchet MS"/>
              <a:buNone/>
              <a:defRPr b="0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680320" y="2336873"/>
            <a:ext cx="9613800" cy="35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762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lt1"/>
              </a:buClr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1016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1143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1270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1270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1397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1397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1397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1397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7550981" y="5936187"/>
            <a:ext cx="27431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x="680320" y="5936187"/>
            <a:ext cx="6870599" cy="36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105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def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10729454" y="753227"/>
            <a:ext cx="1154100" cy="1090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7.jpg"/><Relationship Id="rId4" Type="http://schemas.openxmlformats.org/officeDocument/2006/relationships/image" Target="../media/image10.png"/><Relationship Id="rId5" Type="http://schemas.openxmlformats.org/officeDocument/2006/relationships/image" Target="../media/image0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9.jpg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282642" y="685806"/>
            <a:ext cx="8610599" cy="1292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chitects Daughter"/>
              <a:buNone/>
            </a:pPr>
            <a:r>
              <a:rPr b="1" i="0" lang="fr-FR" sz="4800" u="none" cap="none" strike="noStrike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LES IDE DE CONCEPTION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x="370699" y="6131575"/>
            <a:ext cx="11988299" cy="48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-FR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Myriam BAKAYOKO  Manon RAJAONARIVELO Jeremy MICHEL André NOEL Guillaume GEBAVI Arthur AGERON Fabien SIMON - G6S2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680320" y="753227"/>
            <a:ext cx="9613800" cy="10809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-FR">
                <a:latin typeface="Architects Daughter"/>
                <a:ea typeface="Architects Daughter"/>
                <a:cs typeface="Architects Daughter"/>
                <a:sym typeface="Architects Daughter"/>
              </a:rPr>
              <a:t>Sommaire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1428750" y="2583675"/>
            <a:ext cx="7191299" cy="3464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chitects Daughter"/>
              <a:buChar char="-"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Qu’est ce qu’un IDE 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chitects Daughter"/>
              <a:buChar char="-"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Quelques IDE de conception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chitects Daughter"/>
              <a:buChar char="-"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Argo UML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chitects Daughter"/>
              <a:buChar char="-"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Microsoft Visual Studio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chitects Daughter"/>
              <a:buChar char="-"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Power AMC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indent="-342900" lvl="0" marL="457200" rtl="0">
              <a:spcBef>
                <a:spcPts val="0"/>
              </a:spcBef>
              <a:buClr>
                <a:srgbClr val="FFFFFF"/>
              </a:buClr>
              <a:buSzPct val="100000"/>
              <a:buFont typeface="Architects Daughter"/>
              <a:buChar char="-"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Conclusion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type="title"/>
          </p:nvPr>
        </p:nvSpPr>
        <p:spPr>
          <a:xfrm>
            <a:off x="680320" y="753227"/>
            <a:ext cx="9613800" cy="10809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lang="fr-FR">
                <a:latin typeface="Architects Daughter"/>
                <a:ea typeface="Architects Daughter"/>
                <a:cs typeface="Architects Daughter"/>
                <a:sym typeface="Architects Daughter"/>
              </a:rPr>
              <a:t>POWER AMC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10" type="dt"/>
          </p:nvPr>
        </p:nvSpPr>
        <p:spPr>
          <a:xfrm>
            <a:off x="4115631" y="3823312"/>
            <a:ext cx="2743199" cy="365099"/>
          </a:xfrm>
          <a:prstGeom prst="roundRect">
            <a:avLst>
              <a:gd fmla="val 16667" name="adj"/>
            </a:avLst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 txBox="1"/>
          <p:nvPr/>
        </p:nvSpPr>
        <p:spPr>
          <a:xfrm>
            <a:off x="62425" y="2132700"/>
            <a:ext cx="2559600" cy="433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76" name="Shape 2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5525" y="2018225"/>
            <a:ext cx="5646799" cy="4711899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Shape 277"/>
          <p:cNvSpPr txBox="1"/>
          <p:nvPr/>
        </p:nvSpPr>
        <p:spPr>
          <a:xfrm>
            <a:off x="6217350" y="2506125"/>
            <a:ext cx="5493900" cy="1621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Voici un exemple de modèle conceptuel de données sur Power AMC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-Diagramme de classes</a:t>
            </a: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-Possibilités de créer des entités/associations</a:t>
            </a: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-Cardinalités entre chaque entités </a:t>
            </a: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-Ajout d’attributs et modification du type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type="title"/>
          </p:nvPr>
        </p:nvSpPr>
        <p:spPr>
          <a:xfrm>
            <a:off x="680322" y="753227"/>
            <a:ext cx="9613800" cy="10809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-FR">
                <a:latin typeface="Architects Daughter"/>
                <a:ea typeface="Architects Daughter"/>
                <a:cs typeface="Architects Daughter"/>
                <a:sym typeface="Architects Daughter"/>
              </a:rPr>
              <a:t>CONCLUSION</a:t>
            </a:r>
          </a:p>
        </p:txBody>
      </p:sp>
      <p:graphicFrame>
        <p:nvGraphicFramePr>
          <p:cNvPr id="283" name="Shape 283"/>
          <p:cNvGraphicFramePr/>
          <p:nvPr/>
        </p:nvGraphicFramePr>
        <p:xfrm>
          <a:off x="1608400" y="2809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{11201B2D-49CB-45A2-B222-973B5E7945EF}</a:tableStyleId>
              </a:tblPr>
              <a:tblGrid>
                <a:gridCol w="2125975"/>
                <a:gridCol w="2161900"/>
                <a:gridCol w="2161900"/>
                <a:gridCol w="2161900"/>
              </a:tblGrid>
              <a:tr h="541300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Caractéristiques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Visual Studio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Power AMC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Argo UML</a:t>
                      </a:r>
                    </a:p>
                  </a:txBody>
                  <a:tcPr marT="91425" marB="91425" marR="91425" marL="91425"/>
                </a:tc>
              </a:tr>
              <a:tr h="5413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Prix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600 - 3000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2800</a:t>
                      </a: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 - 7000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Gratuit</a:t>
                      </a:r>
                    </a:p>
                  </a:txBody>
                  <a:tcPr marT="91425" marB="91425" marR="91425" marL="91425"/>
                </a:tc>
              </a:tr>
              <a:tr h="5413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Développement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oui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non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non</a:t>
                      </a:r>
                    </a:p>
                  </a:txBody>
                  <a:tcPr marT="91425" marB="91425" marR="91425" marL="91425"/>
                </a:tc>
              </a:tr>
              <a:tr h="541300"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Conception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oui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oui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oui</a:t>
                      </a:r>
                    </a:p>
                  </a:txBody>
                  <a:tcPr marT="91425" marB="91425" marR="91425" marL="91425"/>
                </a:tc>
              </a:tr>
              <a:tr h="792625"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Facilité d’utilisation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non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oui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fr-FR" sz="1800">
                          <a:solidFill>
                            <a:srgbClr val="FFFFFF"/>
                          </a:solidFill>
                          <a:latin typeface="Architects Daughter"/>
                          <a:ea typeface="Architects Daughter"/>
                          <a:cs typeface="Architects Daughter"/>
                          <a:sym typeface="Architects Daughter"/>
                        </a:rPr>
                        <a:t>oui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680320" y="753227"/>
            <a:ext cx="9613861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0" i="0" lang="fr-FR" sz="3600" u="none" cap="none" strike="noStrike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Qu’est ce qu’un IDE ?</a:t>
            </a:r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680320" y="3457219"/>
            <a:ext cx="9724067" cy="13866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b="0" i="0" lang="fr-FR" sz="3200" u="none" cap="none" strike="noStrike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Un IDE de conception est un logiciel permettant de concevoir le squelette de son application, la partie « spécification ».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title"/>
          </p:nvPr>
        </p:nvSpPr>
        <p:spPr>
          <a:xfrm>
            <a:off x="680322" y="753227"/>
            <a:ext cx="9613859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0" i="0" lang="fr-FR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Quelques IDE de conception…</a:t>
            </a:r>
          </a:p>
        </p:txBody>
      </p:sp>
      <p:pic>
        <p:nvPicPr>
          <p:cNvPr id="221" name="Shape 2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88241" y="2569201"/>
            <a:ext cx="2373013" cy="1661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Shape 2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94637" y="2569201"/>
            <a:ext cx="3418308" cy="1574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Shape 2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10212" y="4735682"/>
            <a:ext cx="4373400" cy="1659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x="680322" y="753227"/>
            <a:ext cx="9613859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0" i="0" lang="fr-FR" sz="3600" u="none" cap="none" strike="noStrike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ARGO UML</a:t>
            </a:r>
          </a:p>
        </p:txBody>
      </p:sp>
      <p:pic>
        <p:nvPicPr>
          <p:cNvPr id="229" name="Shape 2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1275" y="2145400"/>
            <a:ext cx="6163475" cy="4405425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Shape 230"/>
          <p:cNvSpPr txBox="1"/>
          <p:nvPr/>
        </p:nvSpPr>
        <p:spPr>
          <a:xfrm>
            <a:off x="199600" y="2145400"/>
            <a:ext cx="4234499" cy="7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fr-FR" sz="2400">
                <a:solidFill>
                  <a:srgbClr val="F3F3F3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ArgoUML est un AGL (Atelier de Génie Logiciel) UML écrit en java et disponible sous licence BSD (licence libre).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type="title"/>
          </p:nvPr>
        </p:nvSpPr>
        <p:spPr>
          <a:xfrm>
            <a:off x="680322" y="753227"/>
            <a:ext cx="9613800" cy="108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0" i="0" lang="fr-FR" sz="3600" u="none" cap="none" strike="noStrike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ARGO UML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607975" y="2001125"/>
            <a:ext cx="3979200" cy="44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u="sng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Avantages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-Logiciel libre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-Facile d'utilisation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-Programmé en Java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-Diagramme UML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-Analyse du fonctionnement facile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-Sources d'ArgoUML disponible sur le web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-Génération de code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-Suis de près les normes UML2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-Le plus intéressant des logiciels libre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37" name="Shape 237"/>
          <p:cNvPicPr preferRelativeResize="0"/>
          <p:nvPr/>
        </p:nvPicPr>
        <p:blipFill rotWithShape="1">
          <a:blip r:embed="rId3">
            <a:alphaModFix/>
          </a:blip>
          <a:srcRect b="6597" l="4247" r="6138" t="5195"/>
          <a:stretch/>
        </p:blipFill>
        <p:spPr>
          <a:xfrm>
            <a:off x="9347475" y="4368525"/>
            <a:ext cx="1812299" cy="1783800"/>
          </a:xfrm>
          <a:prstGeom prst="roundRect">
            <a:avLst>
              <a:gd fmla="val 17110" name="adj"/>
            </a:avLst>
          </a:prstGeom>
          <a:noFill/>
          <a:ln>
            <a:noFill/>
          </a:ln>
        </p:spPr>
      </p:pic>
      <p:sp>
        <p:nvSpPr>
          <p:cNvPr id="238" name="Shape 238"/>
          <p:cNvSpPr txBox="1"/>
          <p:nvPr/>
        </p:nvSpPr>
        <p:spPr>
          <a:xfrm>
            <a:off x="5598975" y="2001125"/>
            <a:ext cx="3462299" cy="4139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fr-FR" sz="1800" u="sng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Inconvénients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 u="sng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-N’utilise pas la notation UML pour la visibilité des attributs et des méthodes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-Moins complet que d’autres logiciels payants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 u="sng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 u="sng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 u="sng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 u="sng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 u="sng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680322" y="753227"/>
            <a:ext cx="9613859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0" i="0" lang="fr-FR" u="none" cap="none" strike="noStrike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Visual Studio</a:t>
            </a:r>
          </a:p>
        </p:txBody>
      </p:sp>
      <p:sp>
        <p:nvSpPr>
          <p:cNvPr id="244" name="Shape 244"/>
          <p:cNvSpPr txBox="1"/>
          <p:nvPr/>
        </p:nvSpPr>
        <p:spPr>
          <a:xfrm>
            <a:off x="276600" y="3015450"/>
            <a:ext cx="5703000" cy="8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lang="fr-FR" sz="2400">
                <a:solidFill>
                  <a:srgbClr val="9900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Visual Studio</a:t>
            </a:r>
            <a:r>
              <a:rPr lang="fr-FR" sz="24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fr-FR" sz="2400">
                <a:solidFill>
                  <a:srgbClr val="D9D9D9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est un ensemble complet d'outils de développement permettant de générer des applications Web ASP.NET, des Services Web XML, des applications bureautiques et des applications mobiles.</a:t>
            </a:r>
          </a:p>
        </p:txBody>
      </p:sp>
      <p:pic>
        <p:nvPicPr>
          <p:cNvPr id="245" name="Shape 2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">
            <a:off x="6667249" y="3139428"/>
            <a:ext cx="4914250" cy="1880018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Shape 246"/>
          <p:cNvSpPr txBox="1"/>
          <p:nvPr/>
        </p:nvSpPr>
        <p:spPr>
          <a:xfrm>
            <a:off x="6101050" y="6913300"/>
            <a:ext cx="7061699" cy="3654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457200" lvl="0" marL="320040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400" u="sng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Inconvénients</a:t>
            </a:r>
          </a:p>
          <a:p>
            <a:pPr indent="457200" lvl="0" marL="320040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320040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-n’utilise pas la notation UML pour indiquer la  visibilité des at tributs et                                                      des méthodes:</a:t>
            </a:r>
          </a:p>
          <a:p>
            <a:pPr indent="457200" lvl="0" marL="274320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+ pour public</a:t>
            </a:r>
          </a:p>
          <a:p>
            <a:pPr indent="0" lvl="0" marL="320040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- pour private</a:t>
            </a:r>
          </a:p>
          <a:p>
            <a:pPr lvl="0" rt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fr-FR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	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x="680322" y="753227"/>
            <a:ext cx="9613800" cy="10809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-FR">
                <a:latin typeface="Architects Daughter"/>
                <a:ea typeface="Architects Daughter"/>
                <a:cs typeface="Architects Daughter"/>
                <a:sym typeface="Architects Daughter"/>
              </a:rPr>
              <a:t>Visual Studio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1102700" y="2424900"/>
            <a:ext cx="8212499" cy="95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i="1" lang="fr-FR" sz="1800" u="sng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Avantages: 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chitects Daughter"/>
              <a:buChar char="●"/>
            </a:pPr>
            <a:r>
              <a:rPr lang="fr-FR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nombreux outils disponibles </a:t>
            </a: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chitects Daughter"/>
              <a:buChar char="●"/>
            </a:pPr>
            <a:r>
              <a:rPr lang="fr-FR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Design WYSIWYG </a:t>
            </a:r>
          </a:p>
          <a:p>
            <a:pPr indent="-342900" lvl="0" marL="457200" rtl="0">
              <a:lnSpc>
                <a:spcPct val="115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Architects Daughter"/>
              <a:buChar char="●"/>
            </a:pPr>
            <a:r>
              <a:rPr lang="fr-FR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Personnalisation complète </a:t>
            </a:r>
          </a:p>
          <a:p>
            <a:pPr indent="-342900" lvl="0" marL="457200" rtl="0">
              <a:lnSpc>
                <a:spcPct val="115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Architects Daughter"/>
              <a:buChar char="●"/>
            </a:pPr>
            <a:r>
              <a:rPr lang="fr-FR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IDE très optimisé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i="1" lang="fr-FR" sz="1800" u="sng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Inconvénient: </a:t>
            </a:r>
          </a:p>
          <a:p>
            <a:pPr indent="-342900" lvl="0" marL="457200" rtl="0">
              <a:lnSpc>
                <a:spcPct val="115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Architects Daughter"/>
              <a:buChar char="●"/>
            </a:pPr>
            <a:r>
              <a:rPr lang="fr-FR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Son prix : 3000€</a:t>
            </a:r>
          </a:p>
          <a:p>
            <a:pPr indent="-342900" lvl="0" marL="457200" rtl="0">
              <a:lnSpc>
                <a:spcPct val="115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Architects Daughter"/>
              <a:buChar char="●"/>
            </a:pPr>
            <a:r>
              <a:rPr lang="fr-FR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Le nombre de fenêtres est élevé </a:t>
            </a:r>
          </a:p>
          <a:p>
            <a:pPr indent="-342900" lvl="0" marL="457200" rtl="0">
              <a:lnSpc>
                <a:spcPct val="115000"/>
              </a:lnSpc>
              <a:spcBef>
                <a:spcPts val="700"/>
              </a:spcBef>
              <a:buClr>
                <a:schemeClr val="lt1"/>
              </a:buClr>
              <a:buSzPct val="100000"/>
              <a:buFont typeface="Architects Daughter"/>
              <a:buChar char="●"/>
            </a:pPr>
            <a:r>
              <a:rPr lang="fr-FR" sz="180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Gourmand en RAM</a:t>
            </a:r>
          </a:p>
          <a:p>
            <a:pPr lvl="0" rtl="0">
              <a:lnSpc>
                <a:spcPct val="115000"/>
              </a:lnSpc>
              <a:spcBef>
                <a:spcPts val="70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pic>
        <p:nvPicPr>
          <p:cNvPr id="253" name="Shape 2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4725" y="2174925"/>
            <a:ext cx="6385326" cy="4340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type="title"/>
          </p:nvPr>
        </p:nvSpPr>
        <p:spPr>
          <a:xfrm>
            <a:off x="680320" y="753227"/>
            <a:ext cx="9613800" cy="10809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-FR">
                <a:latin typeface="Architects Daughter"/>
                <a:ea typeface="Architects Daughter"/>
                <a:cs typeface="Architects Daughter"/>
                <a:sym typeface="Architects Daughter"/>
              </a:rPr>
              <a:t>Visual Studio</a:t>
            </a:r>
          </a:p>
        </p:txBody>
      </p:sp>
      <p:pic>
        <p:nvPicPr>
          <p:cNvPr id="259" name="Shape 2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4071" y="2194025"/>
            <a:ext cx="6121149" cy="4483099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Shape 260"/>
          <p:cNvSpPr txBox="1"/>
          <p:nvPr/>
        </p:nvSpPr>
        <p:spPr>
          <a:xfrm>
            <a:off x="6698100" y="3108450"/>
            <a:ext cx="5493900" cy="641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fr-FR" sz="24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Voici un exemple de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fr-FR" sz="24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modèle conceptuel de données</a:t>
            </a:r>
          </a:p>
          <a:p>
            <a:pPr lvl="0" algn="ctr">
              <a:spcBef>
                <a:spcPts val="0"/>
              </a:spcBef>
              <a:buNone/>
            </a:pPr>
            <a:r>
              <a:rPr lang="fr-FR" sz="24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 sur Visual Studio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type="title"/>
          </p:nvPr>
        </p:nvSpPr>
        <p:spPr>
          <a:xfrm>
            <a:off x="680322" y="753227"/>
            <a:ext cx="9613859" cy="10809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Trebuchet MS"/>
              <a:buNone/>
            </a:pPr>
            <a:r>
              <a:rPr b="0" i="0" lang="fr-FR" sz="3600" u="none" cap="none" strike="noStrike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Power AMC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433875" y="2586250"/>
            <a:ext cx="3076799" cy="379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fr-FR" sz="1800" u="sng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Avantages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-Modèles de données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-Implementation automatique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-Reverse engineering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>
              <a:spcBef>
                <a:spcPts val="0"/>
              </a:spcBef>
              <a:buNone/>
            </a:pPr>
            <a:r>
              <a:rPr lang="fr-FR" sz="1800">
                <a:solidFill>
                  <a:srgbClr val="FFFFFF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-Generation de documentation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4164425" y="2342550"/>
            <a:ext cx="2853900" cy="379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3F3F3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rPr lang="fr-FR" sz="1800" u="sng">
                <a:solidFill>
                  <a:srgbClr val="F3F3F3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Inconvénients 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1800" u="sng">
              <a:solidFill>
                <a:srgbClr val="F3F3F3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3F3F3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-Prix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3F3F3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3F3F3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-N’est pas un outil de développement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3F3F3"/>
              </a:solidFill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fr-FR" sz="1800">
                <a:solidFill>
                  <a:srgbClr val="F3F3F3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-Disponible que sous windows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pic>
        <p:nvPicPr>
          <p:cNvPr id="268" name="Shape 2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00400" y="3381812"/>
            <a:ext cx="2058625" cy="205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Berlin">
  <a:themeElements>
    <a:clrScheme name="Berlin">
      <a:dk1>
        <a:srgbClr val="000000"/>
      </a:dk1>
      <a:lt1>
        <a:srgbClr val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