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60" r:id="rId4"/>
    <p:sldId id="257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405C3-D9BC-443B-8362-7FA77744D3FE}" type="datetimeFigureOut">
              <a:rPr lang="fr-FR" smtClean="0"/>
              <a:t>17/11/2016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07A66-AE5F-4BC4-B143-0A846376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2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07A66-AE5F-4BC4-B143-0A846376961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55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0A6C-E2FB-45E7-B3DB-2BC221A432B0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48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658A-AFA2-4A55-9BD0-5919EF6781D3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76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B8427-3D40-45FC-80EA-3A4482D9AF9D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30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3BD1-F016-48E6-8B10-E1C22287420A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99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81AD-2986-4930-9BF5-D826E953FE92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89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67F1-E590-4B7E-9F33-CCFF4BF28DAA}" type="datetime1">
              <a:rPr lang="fr-FR" smtClean="0"/>
              <a:t>17/11/2016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03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0A110-3EEE-46CB-9107-774A68F33139}" type="datetime1">
              <a:rPr lang="fr-FR" smtClean="0"/>
              <a:t>17/11/2016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51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E312-4BCC-46D3-A760-819FCDB1028A}" type="datetime1">
              <a:rPr lang="fr-FR" smtClean="0"/>
              <a:t>17/11/2016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15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2E3A1-56C9-43CD-B2F8-87982398F6CA}" type="datetime1">
              <a:rPr lang="fr-FR" smtClean="0"/>
              <a:t>17/11/2016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53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9C987C0-E705-4E2A-AEFB-EEAB616A2868}" type="datetime1">
              <a:rPr lang="fr-FR" smtClean="0"/>
              <a:t>17/11/2016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55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78B8-6F99-4E63-816B-B875C6EE0785}" type="datetime1">
              <a:rPr lang="fr-FR" smtClean="0"/>
              <a:t>17/11/2016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97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A4C197-5416-43E1-9931-7E619C3A9CEB}" type="datetime1">
              <a:rPr lang="fr-FR" smtClean="0"/>
              <a:t>17/11/2016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C7221BA-26D3-4227-9863-C0E893DB028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4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544768"/>
            <a:ext cx="10058400" cy="3566160"/>
          </a:xfrm>
        </p:spPr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LES TESTS 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7280" y="4867512"/>
            <a:ext cx="10058400" cy="1143000"/>
          </a:xfrm>
        </p:spPr>
        <p:txBody>
          <a:bodyPr/>
          <a:lstStyle/>
          <a:p>
            <a:r>
              <a:rPr lang="fr-FR" dirty="0" smtClean="0"/>
              <a:t>NGUYEN – MARREL – RAJAONARIVELO </a:t>
            </a:r>
          </a:p>
          <a:p>
            <a:r>
              <a:rPr lang="fr-FR" dirty="0" smtClean="0"/>
              <a:t>G6S2 DUT INFORMATIQUE – CVDA </a:t>
            </a:r>
            <a:endParaRPr lang="fr-FR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478" y="2117123"/>
            <a:ext cx="2176827" cy="2176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14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Test A/B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Définition</a:t>
            </a:r>
          </a:p>
          <a:p>
            <a:pPr lvl="1"/>
            <a:r>
              <a:rPr lang="fr-FR" dirty="0" smtClean="0"/>
              <a:t>Permet de tester deux versions différentes d’une page web ou d’une application</a:t>
            </a:r>
          </a:p>
          <a:p>
            <a:pPr lvl="1"/>
            <a:r>
              <a:rPr lang="fr-FR" dirty="0" smtClean="0"/>
              <a:t>Cela permet de déterminer la meilleure version qui donne les meilleurs résultats auprès des consommateurs </a:t>
            </a:r>
          </a:p>
          <a:p>
            <a:pPr lvl="1"/>
            <a:endParaRPr lang="fr-FR" dirty="0" smtClean="0">
              <a:latin typeface="Britannic Bold" panose="020B0903060703020204" pitchFamily="34" charset="0"/>
            </a:endParaRPr>
          </a:p>
          <a:p>
            <a:r>
              <a:rPr lang="fr-FR" dirty="0" smtClean="0">
                <a:latin typeface="Britannic Bold" panose="020B0903060703020204" pitchFamily="34" charset="0"/>
              </a:rPr>
              <a:t>Exemple </a:t>
            </a:r>
          </a:p>
          <a:p>
            <a:pPr lvl="1"/>
            <a:r>
              <a:rPr lang="fr-FR" dirty="0" smtClean="0"/>
              <a:t>On pourrait proposer deux variantes de calculatrice à un utilisateur</a:t>
            </a:r>
          </a:p>
          <a:p>
            <a:pPr lvl="1"/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Souvent utilisé en marketing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10</a:t>
            </a:fld>
            <a:endParaRPr lang="fr-FR"/>
          </a:p>
        </p:txBody>
      </p:sp>
      <p:pic>
        <p:nvPicPr>
          <p:cNvPr id="3076" name="Picture 4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5695" y="3449191"/>
            <a:ext cx="1961549" cy="173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278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Conclusion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601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Britannic Bold" panose="020B0903060703020204" pitchFamily="34" charset="0"/>
              </a:rPr>
              <a:t>Les plus grands bug informatiques de l’histoire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4901" y="1437585"/>
            <a:ext cx="10058400" cy="4023360"/>
          </a:xfrm>
        </p:spPr>
        <p:txBody>
          <a:bodyPr/>
          <a:lstStyle/>
          <a:p>
            <a:pPr lvl="1"/>
            <a:endParaRPr lang="fr-FR" dirty="0" smtClean="0"/>
          </a:p>
          <a:p>
            <a:pPr marL="201168" lvl="1" indent="0">
              <a:buNone/>
            </a:pPr>
            <a:endParaRPr lang="fr-FR" dirty="0" smtClean="0"/>
          </a:p>
          <a:p>
            <a:pPr lvl="1"/>
            <a:endParaRPr lang="fr-FR" dirty="0"/>
          </a:p>
          <a:p>
            <a:pPr lvl="1"/>
            <a:r>
              <a:rPr lang="fr-FR" sz="2400" dirty="0" smtClean="0"/>
              <a:t>Cas d’Ariane 5</a:t>
            </a:r>
          </a:p>
          <a:p>
            <a:pPr lvl="1"/>
            <a:r>
              <a:rPr lang="fr-FR" sz="2400" dirty="0" smtClean="0"/>
              <a:t>Cas </a:t>
            </a:r>
            <a:r>
              <a:rPr lang="fr-FR" sz="2400" dirty="0" smtClean="0"/>
              <a:t>de l’</a:t>
            </a:r>
            <a:r>
              <a:rPr lang="fr-FR" sz="2400" dirty="0" err="1" smtClean="0"/>
              <a:t>accelerateur</a:t>
            </a:r>
            <a:r>
              <a:rPr lang="fr-FR" sz="2400" dirty="0" smtClean="0"/>
              <a:t> </a:t>
            </a:r>
            <a:r>
              <a:rPr lang="fr-FR" sz="2400" dirty="0" err="1" smtClean="0"/>
              <a:t>medical</a:t>
            </a:r>
            <a:r>
              <a:rPr lang="fr-FR" sz="2400" dirty="0" smtClean="0"/>
              <a:t> </a:t>
            </a:r>
            <a:r>
              <a:rPr lang="fr-FR" sz="2400" dirty="0" smtClean="0"/>
              <a:t>Therac-25</a:t>
            </a:r>
          </a:p>
          <a:p>
            <a:pPr lvl="1"/>
            <a:r>
              <a:rPr lang="fr-FR" sz="2400" dirty="0" smtClean="0"/>
              <a:t>Cas </a:t>
            </a:r>
            <a:r>
              <a:rPr lang="fr-FR" sz="2400" dirty="0"/>
              <a:t>de World of </a:t>
            </a:r>
            <a:r>
              <a:rPr lang="fr-FR" sz="2400" dirty="0" err="1"/>
              <a:t>Warcraft</a:t>
            </a:r>
            <a:r>
              <a:rPr lang="fr-FR" sz="2400" dirty="0"/>
              <a:t> </a:t>
            </a:r>
          </a:p>
          <a:p>
            <a:pPr lvl="1"/>
            <a:endParaRPr lang="fr-FR" sz="2400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12</a:t>
            </a:fld>
            <a:endParaRPr lang="fr-FR"/>
          </a:p>
        </p:txBody>
      </p:sp>
      <p:pic>
        <p:nvPicPr>
          <p:cNvPr id="4098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546" y="4357906"/>
            <a:ext cx="2810047" cy="110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922" y="4357906"/>
            <a:ext cx="1799902" cy="111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870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5400" dirty="0" smtClean="0">
                <a:latin typeface="Britannic Bold" panose="020B0903060703020204" pitchFamily="34" charset="0"/>
              </a:rPr>
              <a:t>MERCI DE VOTRE ATTENTION</a:t>
            </a:r>
            <a:endParaRPr lang="fr-FR" sz="5400" dirty="0">
              <a:latin typeface="Britannic Bold" panose="020B0903060703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AVEZ-VOUS DES QUESTIONS 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13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SOMMAIRE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INTRODUCTION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 Un test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Définition d’un test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Les différents tests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Test unitaire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Test intégration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Test utilisateur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Test de validation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Test A/B</a:t>
            </a:r>
          </a:p>
          <a:p>
            <a:pPr marL="0" indent="0">
              <a:buNone/>
            </a:pPr>
            <a:r>
              <a:rPr lang="fr-FR" dirty="0" smtClean="0">
                <a:cs typeface="Aharoni" panose="02010803020104030203" pitchFamily="2" charset="-79"/>
              </a:rPr>
              <a:t> </a:t>
            </a: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CONCLUSION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Les bugs historiques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2</a:t>
            </a:fld>
            <a:endParaRPr lang="fr-FR"/>
          </a:p>
        </p:txBody>
      </p:sp>
      <p:pic>
        <p:nvPicPr>
          <p:cNvPr id="5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643" y="2769000"/>
            <a:ext cx="2176827" cy="2176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267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Un test 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728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DEFINITION D’UN TEST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 smtClean="0"/>
              <a:t>Vérification de chaque partie d’un système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   Unitaire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   Intégration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   Validation Utilisateur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   A/B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959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Les différents tests 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91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Test unitaire </a:t>
            </a:r>
            <a:endParaRPr lang="fr-FR" dirty="0">
              <a:latin typeface="Britannic Bold" panose="020B0903060703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208198"/>
            <a:ext cx="10058400" cy="4023360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Définition</a:t>
            </a:r>
            <a:r>
              <a:rPr lang="fr-FR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Vérification au bon fonctionnement d’une méthode/d’une unité  d’un programme</a:t>
            </a:r>
          </a:p>
          <a:p>
            <a:pPr marL="0" indent="0">
              <a:buNone/>
            </a:pPr>
            <a:r>
              <a:rPr lang="fr-FR" dirty="0" smtClean="0">
                <a:latin typeface="Britannic Bold" panose="020B0903060703020204" pitchFamily="34" charset="0"/>
                <a:cs typeface="Aharoni" panose="02010803020104030203" pitchFamily="2" charset="-79"/>
              </a:rPr>
              <a:t>Exemple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>
                <a:cs typeface="Aharoni" panose="02010803020104030203" pitchFamily="2" charset="-79"/>
              </a:rPr>
              <a:t> On vérifie l’opérateur « + »  c’est-à-dire l’addition dans une calculatrice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>
                <a:cs typeface="Aharoni" panose="02010803020104030203" pitchFamily="2" charset="-79"/>
              </a:rPr>
              <a:t> </a:t>
            </a:r>
            <a:r>
              <a:rPr lang="fr-FR" dirty="0" smtClean="0">
                <a:cs typeface="Aharoni" panose="02010803020104030203" pitchFamily="2" charset="-79"/>
              </a:rPr>
              <a:t>On vérifie par exemple que 4+3 = 7</a:t>
            </a:r>
          </a:p>
          <a:p>
            <a:pPr marL="0" indent="0">
              <a:buNone/>
            </a:pPr>
            <a:endParaRPr lang="fr-FR" dirty="0">
              <a:latin typeface="+mj-lt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>
                <a:latin typeface="+mj-lt"/>
                <a:cs typeface="Aharoni" panose="02010803020104030203" pitchFamily="2" charset="-79"/>
              </a:rPr>
              <a:t> </a:t>
            </a:r>
            <a:r>
              <a:rPr lang="fr-FR" sz="1800" dirty="0" smtClean="0">
                <a:cs typeface="Aharoni" panose="02010803020104030203" pitchFamily="2" charset="-79"/>
              </a:rPr>
              <a:t>Utile pour vérifier chaque méthode d’un long programme en informatique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dirty="0" smtClean="0">
              <a:latin typeface="Britannic Bold" panose="020B0903060703020204" pitchFamily="34" charset="0"/>
              <a:cs typeface="Aharoni" panose="02010803020104030203" pitchFamily="2" charset="-79"/>
            </a:endParaRPr>
          </a:p>
          <a:p>
            <a:pPr marL="201168" lvl="1" indent="0">
              <a:buNone/>
            </a:pPr>
            <a:endParaRPr lang="fr-FR" dirty="0" smtClean="0">
              <a:latin typeface="+mj-lt"/>
              <a:cs typeface="Aharoni" panose="02010803020104030203" pitchFamily="2" charset="-79"/>
            </a:endParaRPr>
          </a:p>
          <a:p>
            <a:pPr marL="201168" lvl="1" indent="0">
              <a:buNone/>
            </a:pPr>
            <a:endParaRPr lang="fr-FR" dirty="0" smtClean="0">
              <a:latin typeface="+mj-lt"/>
              <a:cs typeface="Aharoni" panose="02010803020104030203" pitchFamily="2" charset="-79"/>
            </a:endParaRPr>
          </a:p>
          <a:p>
            <a:pPr marL="201168" lvl="1" indent="0">
              <a:buNone/>
            </a:pPr>
            <a:endParaRPr lang="fr-FR" dirty="0" smtClean="0">
              <a:latin typeface="+mj-lt"/>
              <a:cs typeface="Aharoni" panose="02010803020104030203" pitchFamily="2" charset="-79"/>
            </a:endParaRPr>
          </a:p>
          <a:p>
            <a:pPr marL="201168" lvl="1" indent="0">
              <a:buNone/>
            </a:pPr>
            <a:endParaRPr lang="fr-FR" dirty="0">
              <a:latin typeface="+mj-lt"/>
              <a:cs typeface="Aharoni" panose="02010803020104030203" pitchFamily="2" charset="-79"/>
            </a:endParaRPr>
          </a:p>
          <a:p>
            <a:pPr marL="201168" lvl="1" indent="0">
              <a:buNone/>
            </a:pPr>
            <a:endParaRPr lang="fr-F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6</a:t>
            </a:fld>
            <a:endParaRPr lang="fr-FR"/>
          </a:p>
        </p:txBody>
      </p:sp>
      <p:pic>
        <p:nvPicPr>
          <p:cNvPr id="2052" name="Picture 4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3738" y="3127936"/>
            <a:ext cx="1091942" cy="109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93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Test intégration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2208198"/>
            <a:ext cx="10058400" cy="4023360"/>
          </a:xfrm>
        </p:spPr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Définition </a:t>
            </a:r>
          </a:p>
          <a:p>
            <a:pPr lvl="1"/>
            <a:r>
              <a:rPr lang="fr-FR" dirty="0" smtClean="0">
                <a:latin typeface="Britannic Bold" panose="020B0903060703020204" pitchFamily="34" charset="0"/>
              </a:rPr>
              <a:t> </a:t>
            </a:r>
            <a:r>
              <a:rPr lang="fr-FR" dirty="0" smtClean="0"/>
              <a:t>Tester l’application dans l’ensemble</a:t>
            </a:r>
          </a:p>
          <a:p>
            <a:r>
              <a:rPr lang="fr-FR" dirty="0" smtClean="0">
                <a:latin typeface="Britannic Bold" panose="020B0903060703020204" pitchFamily="34" charset="0"/>
              </a:rPr>
              <a:t>Exemple </a:t>
            </a:r>
          </a:p>
          <a:p>
            <a:pPr lvl="1"/>
            <a:r>
              <a:rPr lang="fr-FR" dirty="0" smtClean="0">
                <a:latin typeface="Britannic Bold" panose="020B0903060703020204" pitchFamily="34" charset="0"/>
              </a:rPr>
              <a:t> </a:t>
            </a:r>
            <a:r>
              <a:rPr lang="fr-FR" dirty="0" smtClean="0"/>
              <a:t>On vérifie que tous les opérateurs d’une calculatrice </a:t>
            </a:r>
            <a:r>
              <a:rPr lang="fr-FR" dirty="0" smtClean="0"/>
              <a:t>fonctionnent </a:t>
            </a:r>
            <a:r>
              <a:rPr lang="fr-FR" dirty="0" smtClean="0"/>
              <a:t>bien</a:t>
            </a:r>
          </a:p>
          <a:p>
            <a:pPr lvl="1"/>
            <a:r>
              <a:rPr lang="fr-FR" dirty="0">
                <a:latin typeface="Britannic Bold" panose="020B0903060703020204" pitchFamily="34" charset="0"/>
              </a:rPr>
              <a:t> </a:t>
            </a:r>
            <a:r>
              <a:rPr lang="fr-FR" dirty="0" smtClean="0"/>
              <a:t>On vérifie par exemple que 7x3+4/1-8 = 17 </a:t>
            </a:r>
          </a:p>
          <a:p>
            <a:pPr lvl="1"/>
            <a:endParaRPr lang="fr-FR" dirty="0">
              <a:latin typeface="Britannic Bold" panose="020B0903060703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>
                <a:latin typeface="Britannic Bold" panose="020B0903060703020204" pitchFamily="34" charset="0"/>
              </a:rPr>
              <a:t> </a:t>
            </a:r>
            <a:r>
              <a:rPr lang="fr-FR" dirty="0" smtClean="0"/>
              <a:t>Utile pour vérifier que le programme dans un ensemble marche bien 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7</a:t>
            </a:fld>
            <a:endParaRPr lang="fr-FR"/>
          </a:p>
        </p:txBody>
      </p:sp>
      <p:pic>
        <p:nvPicPr>
          <p:cNvPr id="4100" name="Picture 4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872" y="2497225"/>
            <a:ext cx="1967685" cy="1967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475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58392"/>
            <a:ext cx="10058400" cy="1450757"/>
          </a:xfrm>
        </p:spPr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Test utilisateur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914026"/>
            <a:ext cx="10058400" cy="434088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latin typeface="Britannic Bold" panose="020B0903060703020204" pitchFamily="34" charset="0"/>
              </a:rPr>
              <a:t>Définition</a:t>
            </a:r>
          </a:p>
          <a:p>
            <a:pPr lvl="1"/>
            <a:r>
              <a:rPr lang="fr-FR" dirty="0" smtClean="0"/>
              <a:t>Observer et interviewer les utilisateurs cibles d’un produit </a:t>
            </a:r>
          </a:p>
          <a:p>
            <a:pPr lvl="1"/>
            <a:r>
              <a:rPr lang="fr-FR" dirty="0" smtClean="0"/>
              <a:t>Comprendre les objectifs, relever les difficultés </a:t>
            </a:r>
          </a:p>
          <a:p>
            <a:pPr lvl="1"/>
            <a:r>
              <a:rPr lang="fr-FR" dirty="0" smtClean="0"/>
              <a:t>Utilisateur placé dans une situation « </a:t>
            </a:r>
            <a:r>
              <a:rPr lang="fr-FR" dirty="0"/>
              <a:t>é</a:t>
            </a:r>
            <a:r>
              <a:rPr lang="fr-FR" dirty="0" smtClean="0"/>
              <a:t>cologique »</a:t>
            </a:r>
          </a:p>
          <a:p>
            <a:pPr lvl="1"/>
            <a:r>
              <a:rPr lang="fr-FR" dirty="0" smtClean="0"/>
              <a:t>Il doit suivre les scénarios du produit</a:t>
            </a:r>
          </a:p>
          <a:p>
            <a:r>
              <a:rPr lang="fr-FR" dirty="0" smtClean="0">
                <a:latin typeface="Britannic Bold" panose="020B0903060703020204" pitchFamily="34" charset="0"/>
              </a:rPr>
              <a:t>Objectif</a:t>
            </a:r>
          </a:p>
          <a:p>
            <a:pPr lvl="1"/>
            <a:r>
              <a:rPr lang="fr-FR" dirty="0" smtClean="0"/>
              <a:t>Mesurer 4 grands points :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fr-FR" dirty="0" err="1" smtClean="0"/>
              <a:t>erformance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fr-FR" dirty="0" err="1" smtClean="0"/>
              <a:t>recision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r-FR" dirty="0" err="1" smtClean="0"/>
              <a:t>appel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r-FR" dirty="0" err="1" smtClean="0"/>
              <a:t>eponse</a:t>
            </a:r>
            <a:endParaRPr lang="fr-FR" dirty="0" smtClean="0"/>
          </a:p>
          <a:p>
            <a:r>
              <a:rPr lang="fr-FR" dirty="0" smtClean="0">
                <a:latin typeface="Britannic Bold" panose="020B0903060703020204" pitchFamily="34" charset="0"/>
              </a:rPr>
              <a:t>Exemple</a:t>
            </a:r>
          </a:p>
          <a:p>
            <a:pPr lvl="1"/>
            <a:r>
              <a:rPr lang="fr-FR" dirty="0" smtClean="0"/>
              <a:t>Test utilisateur sur une calculatrice pour voir si elle est intuitive et ergonomique</a:t>
            </a:r>
          </a:p>
          <a:p>
            <a:pPr lvl="1"/>
            <a:r>
              <a:rPr lang="fr-FR" dirty="0" smtClean="0"/>
              <a:t>Est-il capable d’effectuer des opérations sans difficulté ?</a:t>
            </a:r>
          </a:p>
          <a:p>
            <a:pPr lvl="1"/>
            <a:r>
              <a:rPr lang="fr-FR" dirty="0" smtClean="0"/>
              <a:t>Est-il capable d’allumer ou/et éteindre une calculatrice ?</a:t>
            </a:r>
          </a:p>
          <a:p>
            <a:pPr marL="201168" lvl="1" indent="0">
              <a:buNone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Identifie 90% des problèmes ergonomiques et est performant pour améliorer l’efficacité d’un site web ou une application</a:t>
            </a:r>
          </a:p>
          <a:p>
            <a:pPr marL="201168" lvl="1" indent="0">
              <a:buNone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>
              <a:latin typeface="Britannic Bold" panose="020B0903060703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8</a:t>
            </a:fld>
            <a:endParaRPr lang="fr-FR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227" y="2100648"/>
            <a:ext cx="2918256" cy="236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547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Test de validation</a:t>
            </a:r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Britannic Bold" panose="020B0903060703020204" pitchFamily="34" charset="0"/>
              </a:rPr>
              <a:t>Définition</a:t>
            </a:r>
          </a:p>
          <a:p>
            <a:pPr lvl="1"/>
            <a:r>
              <a:rPr lang="fr-FR" dirty="0" smtClean="0"/>
              <a:t>Vérifie si toutes les exigences des clients sont respectées </a:t>
            </a:r>
            <a:endParaRPr lang="fr-FR" dirty="0"/>
          </a:p>
          <a:p>
            <a:r>
              <a:rPr lang="fr-FR" dirty="0" smtClean="0">
                <a:latin typeface="Britannic Bold" panose="020B0903060703020204" pitchFamily="34" charset="0"/>
              </a:rPr>
              <a:t>Etapes</a:t>
            </a:r>
          </a:p>
          <a:p>
            <a:pPr lvl="1"/>
            <a:r>
              <a:rPr lang="fr-FR" dirty="0" smtClean="0"/>
              <a:t>Test de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vérification</a:t>
            </a:r>
            <a:r>
              <a:rPr lang="fr-FR" dirty="0" smtClean="0"/>
              <a:t> </a:t>
            </a:r>
            <a:r>
              <a:rPr lang="fr-FR" dirty="0" smtClean="0"/>
              <a:t>: vérifie que le produit soit conforme à sa spécification</a:t>
            </a:r>
          </a:p>
          <a:p>
            <a:pPr lvl="1"/>
            <a:r>
              <a:rPr lang="fr-FR" dirty="0" smtClean="0"/>
              <a:t>Test de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validation</a:t>
            </a:r>
            <a:r>
              <a:rPr lang="fr-FR" dirty="0" smtClean="0"/>
              <a:t> </a:t>
            </a:r>
            <a:r>
              <a:rPr lang="fr-FR" dirty="0" smtClean="0"/>
              <a:t>: répond aux besoins de l’utilisateur </a:t>
            </a:r>
            <a:endParaRPr lang="fr-FR" dirty="0"/>
          </a:p>
          <a:p>
            <a:r>
              <a:rPr lang="fr-FR" dirty="0" smtClean="0">
                <a:latin typeface="Britannic Bold" panose="020B0903060703020204" pitchFamily="34" charset="0"/>
              </a:rPr>
              <a:t>Exemple </a:t>
            </a:r>
          </a:p>
          <a:p>
            <a:pPr lvl="1"/>
            <a:r>
              <a:rPr lang="fr-FR" dirty="0" smtClean="0"/>
              <a:t>Dans une calculatrice on vérifie pour le test de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vérification</a:t>
            </a:r>
            <a:r>
              <a:rPr lang="fr-FR" dirty="0" smtClean="0"/>
              <a:t> </a:t>
            </a:r>
            <a:r>
              <a:rPr lang="fr-FR" dirty="0" smtClean="0"/>
              <a:t>que les calculs fonctionnent</a:t>
            </a:r>
          </a:p>
          <a:p>
            <a:pPr lvl="1"/>
            <a:r>
              <a:rPr lang="fr-FR" dirty="0" smtClean="0"/>
              <a:t>La calculatrice sera testée par l’utilisateur après le test  de vérification pour voir si cela répond à ses exigences : c’est le test </a:t>
            </a:r>
            <a:r>
              <a:rPr lang="fr-FR" smtClean="0"/>
              <a:t>de </a:t>
            </a:r>
            <a:r>
              <a:rPr lang="fr-F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validation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C’est utile lorsqu’il y a une demande du client pour la conception d’un produit ou d’un service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dirty="0" smtClean="0">
              <a:latin typeface="Britannic Bold" panose="020B0903060703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fr-FR" dirty="0" smtClean="0">
              <a:latin typeface="Britannic Bold" panose="020B0903060703020204" pitchFamily="34" charset="0"/>
            </a:endParaRPr>
          </a:p>
          <a:p>
            <a:pPr lvl="1"/>
            <a:endParaRPr lang="fr-FR" dirty="0" smtClean="0">
              <a:latin typeface="Britannic Bold" panose="020B0903060703020204" pitchFamily="34" charset="0"/>
            </a:endParaRPr>
          </a:p>
          <a:p>
            <a:pPr lvl="1"/>
            <a:endParaRPr lang="fr-FR" dirty="0" smtClean="0">
              <a:latin typeface="Britannic Bold" panose="020B0903060703020204" pitchFamily="34" charset="0"/>
            </a:endParaRPr>
          </a:p>
          <a:p>
            <a:pPr lvl="1"/>
            <a:endParaRPr lang="fr-FR" dirty="0">
              <a:latin typeface="Britannic Bold" panose="020B0903060703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21BA-26D3-4227-9863-C0E893DB0284}" type="slidenum">
              <a:rPr lang="fr-FR" smtClean="0"/>
              <a:t>9</a:t>
            </a:fld>
            <a:endParaRPr lang="fr-FR"/>
          </a:p>
        </p:txBody>
      </p:sp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0191" y="2125362"/>
            <a:ext cx="1651902" cy="1651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010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étrospective">
  <a:themeElements>
    <a:clrScheme name="Orange roug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</TotalTime>
  <Words>329</Words>
  <Application>Microsoft Office PowerPoint</Application>
  <PresentationFormat>Grand écran</PresentationFormat>
  <Paragraphs>112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Aharoni</vt:lpstr>
      <vt:lpstr>Arial</vt:lpstr>
      <vt:lpstr>Britannic Bold</vt:lpstr>
      <vt:lpstr>Calibri</vt:lpstr>
      <vt:lpstr>Calibri Light</vt:lpstr>
      <vt:lpstr>Courier New</vt:lpstr>
      <vt:lpstr>Wingdings</vt:lpstr>
      <vt:lpstr>Rétrospective</vt:lpstr>
      <vt:lpstr>LES TESTS </vt:lpstr>
      <vt:lpstr>SOMMAIRE</vt:lpstr>
      <vt:lpstr>Un test </vt:lpstr>
      <vt:lpstr>DEFINITION D’UN TEST</vt:lpstr>
      <vt:lpstr>Les différents tests </vt:lpstr>
      <vt:lpstr>Test unitaire </vt:lpstr>
      <vt:lpstr>Test intégration</vt:lpstr>
      <vt:lpstr>Test utilisateur</vt:lpstr>
      <vt:lpstr>Test de validation</vt:lpstr>
      <vt:lpstr>Test A/B</vt:lpstr>
      <vt:lpstr>Conclusion</vt:lpstr>
      <vt:lpstr>Les plus grands bug informatiques de l’histoire</vt:lpstr>
      <vt:lpstr>MERCI DE VOTRE ATTENTION</vt:lpstr>
    </vt:vector>
  </TitlesOfParts>
  <Company>UCBL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TESTS</dc:title>
  <dc:creator>RAJAONARIVELO MANON p1410833</dc:creator>
  <cp:lastModifiedBy>RAJAONARIVELO MANON p1410833</cp:lastModifiedBy>
  <cp:revision>18</cp:revision>
  <dcterms:created xsi:type="dcterms:W3CDTF">2016-11-14T16:20:11Z</dcterms:created>
  <dcterms:modified xsi:type="dcterms:W3CDTF">2016-11-17T11:55:28Z</dcterms:modified>
</cp:coreProperties>
</file>