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70" r:id="rId4"/>
    <p:sldId id="257" r:id="rId5"/>
    <p:sldId id="258" r:id="rId6"/>
    <p:sldId id="259" r:id="rId7"/>
    <p:sldId id="271" r:id="rId8"/>
    <p:sldId id="260" r:id="rId9"/>
    <p:sldId id="261" r:id="rId10"/>
    <p:sldId id="262" r:id="rId11"/>
    <p:sldId id="263" r:id="rId12"/>
    <p:sldId id="272" r:id="rId13"/>
    <p:sldId id="264" r:id="rId14"/>
    <p:sldId id="268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8333C-DAA1-4C93-B699-1596DB1BAC76}" type="datetimeFigureOut">
              <a:rPr lang="fr-FR" smtClean="0"/>
              <a:t>16/03/2015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B36D6-7442-4810-8644-8C52C4485A6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2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B36D6-7442-4810-8644-8C52C4485A6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081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B36D6-7442-4810-8644-8C52C4485A6C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5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75D0-3C98-4A95-AD00-BBDBD9D7F599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7A00-7759-47BA-9347-BDF89E941695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F049-7DAC-44A9-B6CC-8B241FBC94A2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665-B670-45B7-86DB-5ADBD2773D28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B4B8-B2CB-4B07-ACCE-88309AA000E8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9202-8279-445E-92A4-920FD0BCB5DE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1534-36F6-4A8C-BB4F-96942794DD28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10D3-2567-475F-87D7-D538048D599F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069-3D4E-465D-B51F-988B629C41A0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6D76-5332-4B9F-B607-39086D7B44F7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5469-1E41-44B5-B951-163E1CA1D6E3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A504-D692-4B17-A88D-826AEF606C8A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E1AC-7149-4D4A-BC87-132E3FBAFE7F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027A-C60A-4CEB-81E0-75705D72A9AB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A4F1-E4AF-48F2-A4B6-05708AE27BAE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D03D-62F2-4FB0-9FB3-D03CBE1405FA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2916-1192-46C7-8436-C7CBC81743F4}" type="datetime1">
              <a:rPr lang="en-US" smtClean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876501"/>
            <a:ext cx="7766936" cy="1646302"/>
          </a:xfrm>
        </p:spPr>
        <p:txBody>
          <a:bodyPr/>
          <a:lstStyle/>
          <a:p>
            <a:r>
              <a:rPr lang="fr-FR" dirty="0" smtClean="0"/>
              <a:t>Méthodes Agiles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790941"/>
            <a:ext cx="7766936" cy="177346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Kevin GUTIERREZ</a:t>
            </a:r>
          </a:p>
          <a:p>
            <a:r>
              <a:rPr lang="fr-FR" dirty="0" smtClean="0"/>
              <a:t>Jeremy MERLE</a:t>
            </a:r>
          </a:p>
          <a:p>
            <a:r>
              <a:rPr lang="fr-FR" dirty="0" smtClean="0"/>
              <a:t>Antoine BERNELIN</a:t>
            </a:r>
          </a:p>
          <a:p>
            <a:r>
              <a:rPr lang="fr-FR" dirty="0" smtClean="0"/>
              <a:t>Corentin BECT</a:t>
            </a:r>
          </a:p>
          <a:p>
            <a:r>
              <a:rPr lang="fr-FR" dirty="0" smtClean="0"/>
              <a:t>Pierre VAN RUYMBEKE</a:t>
            </a:r>
            <a:endParaRPr lang="fr-FR" dirty="0" smtClean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12 principes de </a:t>
            </a:r>
            <a:r>
              <a:rPr lang="fr-FR" b="1" dirty="0" smtClean="0"/>
              <a:t>l’agilité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85498"/>
            <a:ext cx="10104397" cy="5172502"/>
          </a:xfrm>
        </p:spPr>
        <p:txBody>
          <a:bodyPr>
            <a:normAutofit/>
          </a:bodyPr>
          <a:lstStyle/>
          <a:p>
            <a:pPr fontAlgn="base"/>
            <a:r>
              <a:rPr lang="fr-FR" dirty="0"/>
              <a:t>Livrer régulièrement des fonctionnalités à forte valeur ajoutée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Accueillir positivement le changement de besoin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Livrer fréquemment un logiciel fonctionnel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Les acteurs du projet doivent travailler quotidiennement ensemble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Donner les moyens et les outils pour réussir aux membres de l’équipe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Transmettre l’information par le dialogue, en face à face.</a:t>
            </a:r>
          </a:p>
          <a:p>
            <a:endParaRPr lang="fr-FR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532263"/>
            <a:ext cx="8596668" cy="6059606"/>
          </a:xfrm>
        </p:spPr>
        <p:txBody>
          <a:bodyPr/>
          <a:lstStyle/>
          <a:p>
            <a:pPr fontAlgn="base"/>
            <a:r>
              <a:rPr lang="fr-FR" dirty="0"/>
              <a:t>Le logiciel opérationnel marque l’avancement du projet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Le rythme de développement soutenable évite les montées de stress. Il est maintenu sur la longueur, avec des échéances plus fréquentes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Une attention continue à l’excellence technique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La simplicité est de rigueur. On commence par des choses simples, que l’on fait évoluer ensuite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Les meilleures architectures viennent d’équipes auto organisées</a:t>
            </a:r>
            <a:r>
              <a:rPr lang="fr-FR" dirty="0" smtClean="0"/>
              <a:t>.</a:t>
            </a:r>
          </a:p>
          <a:p>
            <a:pPr fontAlgn="base"/>
            <a:endParaRPr lang="fr-FR" dirty="0"/>
          </a:p>
          <a:p>
            <a:pPr fontAlgn="base"/>
            <a:r>
              <a:rPr lang="fr-FR" dirty="0"/>
              <a:t>A intervalles réguliers, l’équipe réfléchit aux moyens de devenir plus efficace.</a:t>
            </a:r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998" y="850006"/>
            <a:ext cx="8596668" cy="5436055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Problématiques des méthodes </a:t>
            </a: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classiques</a:t>
            </a:r>
          </a:p>
          <a:p>
            <a:endParaRPr lang="fr-FR" sz="2800" dirty="0">
              <a:solidFill>
                <a:srgbClr val="4A66AC"/>
              </a:solidFill>
              <a:ea typeface="+mj-ea"/>
              <a:cs typeface="+mj-cs"/>
            </a:endParaRPr>
          </a:p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Approches agiles</a:t>
            </a:r>
          </a:p>
          <a:p>
            <a:endParaRPr lang="fr-FR" sz="2800" dirty="0" smtClean="0">
              <a:solidFill>
                <a:srgbClr val="4A66AC"/>
              </a:solidFill>
              <a:ea typeface="+mj-ea"/>
              <a:cs typeface="+mj-cs"/>
            </a:endParaRPr>
          </a:p>
          <a:p>
            <a:r>
              <a:rPr lang="fr-FR" sz="2800" dirty="0">
                <a:solidFill>
                  <a:srgbClr val="4A66AC"/>
                </a:solidFill>
                <a:ea typeface="+mj-ea"/>
                <a:cs typeface="+mj-cs"/>
              </a:rPr>
              <a:t>Méthodes agiles : exemples</a:t>
            </a:r>
          </a:p>
          <a:p>
            <a:endParaRPr lang="fr-FR" sz="14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5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agiles </a:t>
            </a:r>
            <a:r>
              <a:rPr lang="fr-FR" dirty="0" smtClean="0"/>
              <a:t>: </a:t>
            </a:r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96950"/>
            <a:ext cx="8596668" cy="3880773"/>
          </a:xfrm>
        </p:spPr>
        <p:txBody>
          <a:bodyPr/>
          <a:lstStyle/>
          <a:p>
            <a:r>
              <a:rPr lang="fr-FR" sz="2800" dirty="0" smtClean="0"/>
              <a:t>XP</a:t>
            </a:r>
            <a:endParaRPr lang="fr-FR" sz="2400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- Orienté </a:t>
            </a:r>
            <a:r>
              <a:rPr lang="fr-FR" dirty="0" smtClean="0"/>
              <a:t>développement </a:t>
            </a:r>
            <a:r>
              <a:rPr lang="fr-FR" dirty="0" smtClean="0"/>
              <a:t>logiciel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Programmation par paire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/>
              <a:t>Intégration continue avec de nombreux tests fonctionnels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Petites équipes de développement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618" y="359084"/>
            <a:ext cx="8596668" cy="5277441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RAD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Défini par James Martin au début des années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Adapté pour les petits projets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Découpé en trois phases : 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sz="2200" dirty="0" smtClean="0"/>
              <a:t>Cadrage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sz="2200" dirty="0" smtClean="0"/>
              <a:t>Design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sz="2200" dirty="0" smtClean="0"/>
              <a:t>Construction</a:t>
            </a:r>
            <a:endParaRPr lang="fr-FR" sz="22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800" smtClean="0">
                <a:solidFill>
                  <a:schemeClr val="bg1"/>
                </a:solidFill>
              </a:rPr>
              <a:pPr/>
              <a:t>1</a:t>
            </a:fld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618" y="359084"/>
            <a:ext cx="8596668" cy="5277441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Scrum</a:t>
            </a:r>
            <a:endParaRPr lang="fr-FR" sz="2400" dirty="0" smtClean="0"/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- Pas forcément lié au développement logiciel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La communication et le travail en équipe en sont les clés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Avancement basé sur le concret</a:t>
            </a:r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800" smtClean="0">
                <a:solidFill>
                  <a:schemeClr val="bg1"/>
                </a:solidFill>
              </a:rPr>
              <a:pPr/>
              <a:t>1</a:t>
            </a:fld>
            <a:r>
              <a:rPr lang="en-US" sz="28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.slidesharecdn.com/agile-1224446386729898-9/95/methodologies-de-developpement-agiles-scrum-et-xp-40-1024.jpg?cb=12798697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05" y="502277"/>
            <a:ext cx="7947688" cy="57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800" smtClean="0">
                <a:solidFill>
                  <a:schemeClr val="bg1"/>
                </a:solidFill>
              </a:rPr>
              <a:pPr/>
              <a:t>1</a:t>
            </a:fld>
            <a:r>
              <a:rPr lang="en-US" sz="2800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2800" smtClean="0">
                <a:solidFill>
                  <a:schemeClr val="bg1"/>
                </a:solidFill>
              </a:rPr>
              <a:pPr/>
              <a:t>1</a:t>
            </a:fld>
            <a:r>
              <a:rPr lang="en-US" sz="2800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capgemini.com/sites/default/files/technology-blog/files/2011/05/Grafx-Scrum-S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2" y="421105"/>
            <a:ext cx="8442667" cy="583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9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998" y="850006"/>
            <a:ext cx="8596668" cy="543605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4A66AC"/>
                </a:solidFill>
                <a:ea typeface="+mj-ea"/>
                <a:cs typeface="+mj-cs"/>
              </a:rPr>
              <a:t>Problématiques des méthodes </a:t>
            </a:r>
            <a:r>
              <a:rPr lang="fr-FR" sz="2800" dirty="0" smtClean="0">
                <a:solidFill>
                  <a:srgbClr val="4A66AC"/>
                </a:solidFill>
                <a:ea typeface="+mj-ea"/>
                <a:cs typeface="+mj-cs"/>
              </a:rPr>
              <a:t>classiques</a:t>
            </a:r>
          </a:p>
          <a:p>
            <a:endParaRPr lang="fr-FR" sz="2800" dirty="0">
              <a:solidFill>
                <a:srgbClr val="4A66AC"/>
              </a:solidFill>
              <a:ea typeface="+mj-ea"/>
              <a:cs typeface="+mj-cs"/>
            </a:endParaRPr>
          </a:p>
          <a:p>
            <a:r>
              <a:rPr lang="fr-FR" sz="2800" dirty="0" smtClean="0">
                <a:solidFill>
                  <a:srgbClr val="4A66AC"/>
                </a:solidFill>
                <a:ea typeface="+mj-ea"/>
                <a:cs typeface="+mj-cs"/>
              </a:rPr>
              <a:t>Approches agiles</a:t>
            </a:r>
          </a:p>
          <a:p>
            <a:endParaRPr lang="fr-FR" sz="2800" dirty="0" smtClean="0">
              <a:solidFill>
                <a:srgbClr val="4A66AC"/>
              </a:solidFill>
              <a:ea typeface="+mj-ea"/>
              <a:cs typeface="+mj-cs"/>
            </a:endParaRPr>
          </a:p>
          <a:p>
            <a:r>
              <a:rPr lang="fr-FR" sz="2800" dirty="0">
                <a:solidFill>
                  <a:srgbClr val="4A66AC"/>
                </a:solidFill>
                <a:ea typeface="+mj-ea"/>
                <a:cs typeface="+mj-cs"/>
              </a:rPr>
              <a:t>Méthodes agiles : exemples</a:t>
            </a:r>
          </a:p>
          <a:p>
            <a:endParaRPr lang="fr-FR" sz="1400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3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998" y="850006"/>
            <a:ext cx="8596668" cy="5436055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4A66AC"/>
                </a:solidFill>
                <a:ea typeface="+mj-ea"/>
                <a:cs typeface="+mj-cs"/>
              </a:rPr>
              <a:t>Problématiques des méthodes </a:t>
            </a:r>
            <a:r>
              <a:rPr lang="fr-FR" sz="2800" dirty="0" smtClean="0">
                <a:solidFill>
                  <a:srgbClr val="4A66AC"/>
                </a:solidFill>
                <a:ea typeface="+mj-ea"/>
                <a:cs typeface="+mj-cs"/>
              </a:rPr>
              <a:t>classiques</a:t>
            </a:r>
          </a:p>
          <a:p>
            <a:endParaRPr lang="fr-FR" sz="2800" dirty="0">
              <a:solidFill>
                <a:srgbClr val="4A66AC"/>
              </a:solidFill>
              <a:ea typeface="+mj-ea"/>
              <a:cs typeface="+mj-cs"/>
            </a:endParaRPr>
          </a:p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Approches agiles</a:t>
            </a:r>
          </a:p>
          <a:p>
            <a:endParaRPr lang="fr-FR" sz="2800" dirty="0" smtClean="0">
              <a:solidFill>
                <a:srgbClr val="4A66AC"/>
              </a:solidFill>
              <a:ea typeface="+mj-ea"/>
              <a:cs typeface="+mj-cs"/>
            </a:endParaRPr>
          </a:p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Méthodes agiles : </a:t>
            </a: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exemples</a:t>
            </a:r>
            <a:endParaRPr lang="fr-FR" sz="2800" dirty="0">
              <a:solidFill>
                <a:schemeClr val="accent3">
                  <a:lumMod val="20000"/>
                  <a:lumOff val="8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Problématiques des méthodes classiques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Méthodes en cascades ou en « V »</a:t>
            </a:r>
          </a:p>
          <a:p>
            <a:endParaRPr lang="fr-FR" sz="2000" dirty="0"/>
          </a:p>
          <a:p>
            <a:r>
              <a:rPr lang="fr-FR" sz="2000" dirty="0" smtClean="0"/>
              <a:t>Manque d’échanges </a:t>
            </a:r>
            <a:r>
              <a:rPr lang="fr-FR" sz="2000" dirty="0"/>
              <a:t>avec le </a:t>
            </a:r>
            <a:r>
              <a:rPr lang="fr-FR" sz="2000" dirty="0" smtClean="0"/>
              <a:t>client</a:t>
            </a:r>
          </a:p>
          <a:p>
            <a:endParaRPr lang="fr-FR" sz="2000" dirty="0"/>
          </a:p>
          <a:p>
            <a:r>
              <a:rPr lang="fr-FR" sz="2000" dirty="0" smtClean="0"/>
              <a:t>Différence </a:t>
            </a:r>
            <a:r>
              <a:rPr lang="fr-FR" sz="2000" dirty="0"/>
              <a:t>entre </a:t>
            </a:r>
            <a:r>
              <a:rPr lang="fr-FR" sz="2000" dirty="0" smtClean="0"/>
              <a:t>l’énonciation </a:t>
            </a:r>
            <a:r>
              <a:rPr lang="fr-FR" sz="2000" dirty="0"/>
              <a:t>du besoin et son </a:t>
            </a:r>
            <a:r>
              <a:rPr lang="fr-FR" sz="2000" dirty="0" smtClean="0"/>
              <a:t>interprétation</a:t>
            </a:r>
          </a:p>
          <a:p>
            <a:endParaRPr lang="fr-FR" sz="2000" dirty="0"/>
          </a:p>
          <a:p>
            <a:r>
              <a:rPr lang="fr-FR" sz="2000" dirty="0" smtClean="0"/>
              <a:t>Non adaptabilité des besoins</a:t>
            </a:r>
            <a:endParaRPr lang="fr-FR" sz="2000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2si.files.wordpress.com/2014/04/d2si_blog_image_agilit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0" y="798038"/>
            <a:ext cx="8315763" cy="471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181859" y="5666704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Méthodes en cascades</a:t>
            </a:r>
            <a:endParaRPr lang="fr-FR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eid.files.wordpress.com/2012/01/cycle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60" y="1361322"/>
            <a:ext cx="8524255" cy="398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528811" y="5151549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Méthodes en « V »</a:t>
            </a:r>
            <a:endParaRPr lang="fr-FR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998" y="850006"/>
            <a:ext cx="8596668" cy="5436055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Problématiques des méthodes </a:t>
            </a: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classiques</a:t>
            </a:r>
          </a:p>
          <a:p>
            <a:endParaRPr lang="fr-FR" sz="2800" dirty="0">
              <a:solidFill>
                <a:srgbClr val="4A66AC"/>
              </a:solidFill>
              <a:ea typeface="+mj-ea"/>
              <a:cs typeface="+mj-cs"/>
            </a:endParaRPr>
          </a:p>
          <a:p>
            <a:r>
              <a:rPr lang="fr-FR" sz="2800" dirty="0" smtClean="0">
                <a:solidFill>
                  <a:srgbClr val="4A66AC"/>
                </a:solidFill>
                <a:ea typeface="+mj-ea"/>
                <a:cs typeface="+mj-cs"/>
              </a:rPr>
              <a:t>Approches agiles</a:t>
            </a:r>
          </a:p>
          <a:p>
            <a:endParaRPr lang="fr-FR" sz="2800" dirty="0" smtClean="0">
              <a:solidFill>
                <a:srgbClr val="4A66AC"/>
              </a:solidFill>
              <a:ea typeface="+mj-ea"/>
              <a:cs typeface="+mj-cs"/>
            </a:endParaRPr>
          </a:p>
          <a:p>
            <a:pPr>
              <a:buClr>
                <a:schemeClr val="accent3">
                  <a:lumMod val="20000"/>
                  <a:lumOff val="80000"/>
                </a:schemeClr>
              </a:buClr>
            </a:pPr>
            <a:r>
              <a:rPr lang="fr-FR" sz="2800" dirty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Méthodes agiles : </a:t>
            </a:r>
            <a:r>
              <a:rPr lang="fr-F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ea typeface="+mj-ea"/>
                <a:cs typeface="+mj-cs"/>
              </a:rPr>
              <a:t>exemples</a:t>
            </a:r>
            <a:endParaRPr lang="fr-FR" sz="2800" dirty="0">
              <a:solidFill>
                <a:schemeClr val="accent3">
                  <a:lumMod val="20000"/>
                  <a:lumOff val="8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8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Approches agiles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19677"/>
            <a:ext cx="8596668" cy="388077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Permettent de </a:t>
            </a:r>
            <a:r>
              <a:rPr lang="fr-FR" sz="2000" dirty="0"/>
              <a:t>s’adapter rapidement au </a:t>
            </a:r>
            <a:r>
              <a:rPr lang="fr-FR" sz="2000" dirty="0" smtClean="0"/>
              <a:t>changement dans un projet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r">
              <a:buNone/>
            </a:pPr>
            <a:r>
              <a:rPr lang="fr-FR" sz="2000" i="1" dirty="0" smtClean="0"/>
              <a:t> «</a:t>
            </a:r>
            <a:r>
              <a:rPr lang="fr-FR" sz="2000" i="1" dirty="0"/>
              <a:t> L’ agilité est l’habilité de créer et de répondre au changement dans le but d’avoir du succès dans un environnement d’affaires turbulent</a:t>
            </a:r>
            <a:r>
              <a:rPr lang="fr-FR" sz="2000" i="1" dirty="0" smtClean="0"/>
              <a:t>. »</a:t>
            </a:r>
            <a:br>
              <a:rPr lang="fr-FR" sz="2000" i="1" dirty="0" smtClean="0"/>
            </a:br>
            <a:r>
              <a:rPr lang="fr-FR" sz="2000" b="1" dirty="0" smtClean="0"/>
              <a:t>Jim Highsmith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i="1" dirty="0" smtClean="0"/>
          </a:p>
        </p:txBody>
      </p:sp>
      <p:pic>
        <p:nvPicPr>
          <p:cNvPr id="3074" name="Picture 2" descr="https://d2si.files.wordpress.com/2014/04/d2si_blog_image_agili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82" y="3528811"/>
            <a:ext cx="5311408" cy="298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67719" cy="1320800"/>
          </a:xfrm>
        </p:spPr>
        <p:txBody>
          <a:bodyPr/>
          <a:lstStyle/>
          <a:p>
            <a:r>
              <a:rPr lang="fr-FR" b="1" dirty="0"/>
              <a:t>Les 4 valeurs essentielles du monde agile</a:t>
            </a:r>
            <a:endParaRPr lang="fr-FR" dirty="0"/>
          </a:p>
        </p:txBody>
      </p:sp>
      <p:pic>
        <p:nvPicPr>
          <p:cNvPr id="4098" name="Picture 2" descr="D2SI_Blog_Image_Agilite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02" y="1970471"/>
            <a:ext cx="6386956" cy="468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11372499" y="63818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324</Words>
  <Application>Microsoft Office PowerPoint</Application>
  <PresentationFormat>Grand écran</PresentationFormat>
  <Paragraphs>110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Facette</vt:lpstr>
      <vt:lpstr>Méthodes Agiles</vt:lpstr>
      <vt:lpstr>Présentation PowerPoint</vt:lpstr>
      <vt:lpstr>Présentation PowerPoint</vt:lpstr>
      <vt:lpstr>Problématiques des méthodes classiques</vt:lpstr>
      <vt:lpstr>Présentation PowerPoint</vt:lpstr>
      <vt:lpstr>Présentation PowerPoint</vt:lpstr>
      <vt:lpstr>Présentation PowerPoint</vt:lpstr>
      <vt:lpstr>Approches agiles</vt:lpstr>
      <vt:lpstr>Les 4 valeurs essentielles du monde agile</vt:lpstr>
      <vt:lpstr>Les 12 principes de l’agilité</vt:lpstr>
      <vt:lpstr>Présentation PowerPoint</vt:lpstr>
      <vt:lpstr>Présentation PowerPoint</vt:lpstr>
      <vt:lpstr>Méthodes agiles : exemples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Agiles</dc:title>
  <dc:creator>Kévin Gutierrez</dc:creator>
  <cp:lastModifiedBy>Kévin Gutierrez</cp:lastModifiedBy>
  <cp:revision>14</cp:revision>
  <dcterms:created xsi:type="dcterms:W3CDTF">2015-03-15T23:39:08Z</dcterms:created>
  <dcterms:modified xsi:type="dcterms:W3CDTF">2015-03-16T13:48:46Z</dcterms:modified>
</cp:coreProperties>
</file>