
<file path=[Content_Types].xml><?xml version="1.0" encoding="utf-8"?>
<Types xmlns="http://schemas.openxmlformats.org/package/2006/content-types">
  <Override PartName="/ppt/notesSlides/notesSlide11.xml" ContentType="application/vnd.openxmlformats-officedocument.presentationml.notesSlide+xml"/>
  <Override PartName="/ppt/slides/slide19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55.xml" ContentType="application/vnd.openxmlformats-officedocument.presentationml.slide+xml"/>
  <Override PartName="/ppt/slides/slide62.xml" ContentType="application/vnd.openxmlformats-officedocument.presentationml.slide+xml"/>
  <Override PartName="/ppt/slides/slide73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12.xml" ContentType="application/vnd.openxmlformats-officedocument.presentationml.notesSlide+xml"/>
  <Default Extension="pict" ContentType="image/pict"/>
  <Override PartName="/ppt/slideLayouts/slideLayout10.xml" ContentType="application/vnd.openxmlformats-officedocument.presentationml.slideLayout+xml"/>
  <Override PartName="/ppt/slides/slide27.xml" ContentType="application/vnd.openxmlformats-officedocument.presentationml.slide+xml"/>
  <Override PartName="/ppt/slides/slide38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slides/slide1.xml" ContentType="application/vnd.openxmlformats-officedocument.presentationml.slide+xml"/>
  <Override PartName="/ppt/slides/slide56.xml" ContentType="application/vnd.openxmlformats-officedocument.presentationml.slide+xml"/>
  <Override PartName="/ppt/slides/slide63.xml" ContentType="application/vnd.openxmlformats-officedocument.presentationml.slide+xml"/>
  <Override PartName="/ppt/slides/slide74.xml" ContentType="application/vnd.openxmlformats-officedocument.presentationml.slide+xml"/>
  <Override PartName="/ppt/slides/slide70.xml" ContentType="application/vnd.openxmlformats-officedocument.presentationml.slide+xml"/>
  <Override PartName="/ppt/slides/slide81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6.xml" ContentType="application/vnd.openxmlformats-officedocument.presentationml.slide+xml"/>
  <Override PartName="/ppt/slides/slide2.xml" ContentType="application/vnd.openxmlformats-officedocument.presentationml.slide+xml"/>
  <Override PartName="/ppt/slides/slide57.xml" ContentType="application/vnd.openxmlformats-officedocument.presentationml.slide+xml"/>
  <Override PartName="/ppt/slides/slide64.xml" ContentType="application/vnd.openxmlformats-officedocument.presentationml.slide+xml"/>
  <Override PartName="/ppt/slides/slide75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3.xml" ContentType="application/vnd.openxmlformats-officedocument.presentationml.slide+xml"/>
  <Override PartName="/ppt/slides/slide58.xml" ContentType="application/vnd.openxmlformats-officedocument.presentationml.slide+xml"/>
  <Override PartName="/ppt/slides/slide65.xml" ContentType="application/vnd.openxmlformats-officedocument.presentationml.slide+xml"/>
  <Override PartName="/ppt/slides/slide76.xml" ContentType="application/vnd.openxmlformats-officedocument.presentationml.slide+xml"/>
  <Override PartName="/ppt/slides/slide83.xml" ContentType="application/vnd.openxmlformats-officedocument.presentationml.slide+xml"/>
  <Default Extension="jpeg" ContentType="image/jpeg"/>
  <Override PartName="/ppt/slides/slide90.xml" ContentType="application/vnd.openxmlformats-officedocument.presentationml.slide+xml"/>
  <Override PartName="/ppt/notesSlides/notesSlide15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48.xml" ContentType="application/vnd.openxmlformats-officedocument.presentationml.slide+xml"/>
  <Override PartName="/ppt/slides/slide4.xml" ContentType="application/vnd.openxmlformats-officedocument.presentationml.slide+xml"/>
  <Override PartName="/ppt/slides/slide59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6.xml" ContentType="application/vnd.openxmlformats-officedocument.presentationml.slide+xml"/>
  <Override PartName="/ppt/slides/slide77.xml" ContentType="application/vnd.openxmlformats-officedocument.presentationml.slide+xml"/>
  <Override PartName="/ppt/slides/slide84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9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41.xml" ContentType="application/vnd.openxmlformats-officedocument.presentationml.notes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67.xml" ContentType="application/vnd.openxmlformats-officedocument.presentationml.slide+xml"/>
  <Override PartName="/ppt/slides/slide78.xml" ContentType="application/vnd.openxmlformats-officedocument.presentationml.slide+xml"/>
  <Override PartName="/ppt/slides/slide8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92.xml" ContentType="application/vnd.openxmlformats-officedocument.presentationml.slide+xml"/>
  <Override PartName="/ppt/embeddings/oleObject1.bin" ContentType="application/vnd.openxmlformats-officedocument.oleObject"/>
  <Override PartName="/ppt/notesSlides/notesSlide17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2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68.xml" ContentType="application/vnd.openxmlformats-officedocument.presentationml.slide+xml"/>
  <Override PartName="/ppt/slides/slide79.xml" ContentType="application/vnd.openxmlformats-officedocument.presentationml.slide+xml"/>
  <Override PartName="/ppt/slides/slide8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93.xml" ContentType="application/vnd.openxmlformats-officedocument.presentationml.slide+xml"/>
  <Override PartName="/ppt/embeddings/oleObject2.bin" ContentType="application/vnd.openxmlformats-officedocument.oleObject"/>
  <Override PartName="/ppt/notesSlides/notesSlide18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5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87.xml" ContentType="application/vnd.openxmlformats-officedocument.presentationml.slide+xml"/>
  <Override PartName="/ppt/slideLayouts/slideLayout4.xml" ContentType="application/vnd.openxmlformats-officedocument.presentationml.slideLayout+xml"/>
  <Override PartName="/ppt/embeddings/oleObject3.bin" ContentType="application/vnd.openxmlformats-officedocument.oleObject"/>
  <Override PartName="/ppt/notesSlides/notesSlide19.xml" ContentType="application/vnd.openxmlformats-officedocument.presentationml.notesSlide+xml"/>
  <Override PartName="/ppt/notesSlides/notesSlide26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37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2.xml" ContentType="application/vnd.openxmlformats-officedocument.presentationml.notesSlide+xml"/>
  <Default Extension="wmf" ContentType="image/x-wmf"/>
  <Override PartName="/ppt/notesSlides/notesSlide80.xml" ContentType="application/vnd.openxmlformats-officedocument.presentationml.notesSlide+xml"/>
  <Override PartName="/ppt/slides/slide88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4.bin" ContentType="application/vnd.openxmlformats-officedocument.oleObject"/>
  <Override PartName="/ppt/slides/slide10.xml" ContentType="application/vnd.openxmlformats-officedocument.presentationml.slide+xml"/>
  <Override PartName="/ppt/notesSlides/notesSlide27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38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5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5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89.xml" ContentType="application/vnd.openxmlformats-officedocument.presentationml.slid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embeddings/oleObject5.bin" ContentType="application/vnd.openxmlformats-officedocument.oleObject"/>
  <Override PartName="/ppt/slides/slide11.xml" ContentType="application/vnd.openxmlformats-officedocument.presentationml.slide+xml"/>
  <Override PartName="/ppt/notesSlides/notesSlide2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6.xml" ContentType="application/vnd.openxmlformats-officedocument.presentationml.notesSlide+xml"/>
  <Default Extension="rels" ContentType="application/vnd.openxmlformats-package.relationships+xml"/>
  <Override PartName="/ppt/notesSlides/notesSlide5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ppt/slideLayouts/slideLayout7.xml" ContentType="application/vnd.openxmlformats-officedocument.presentationml.slideLayout+xml"/>
  <Override PartName="/ppt/embeddings/oleObject6.bin" ContentType="application/vnd.openxmlformats-officedocument.oleObject"/>
  <Override PartName="/ppt/slides/slide12.xml" ContentType="application/vnd.openxmlformats-officedocument.presentationml.slide+xml"/>
  <Default Extension="png" ContentType="image/png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47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83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90.xml" ContentType="application/vnd.openxmlformats-officedocument.presentationml.notesSlide+xml"/>
  <Override PartName="/ppt/slides/slide13.xml" ContentType="application/vnd.openxmlformats-officedocument.presentationml.slide+xml"/>
  <Override PartName="/docProps/app.xml" ContentType="application/vnd.openxmlformats-officedocument.extended-properties+xml"/>
  <Override PartName="/ppt/slides/slide20.xml" ContentType="application/vnd.openxmlformats-officedocument.presentationml.slide+xml"/>
  <Override PartName="/ppt/slides/slide3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48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84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91.xml" ContentType="application/vnd.openxmlformats-officedocument.presentationml.notesSlide+xml"/>
  <Override PartName="/ppt/slides/slide14.xml" ContentType="application/vnd.openxmlformats-officedocument.presentationml.slide+xml"/>
  <Override PartName="/ppt/viewProps.xml" ContentType="application/vnd.openxmlformats-officedocument.presentationml.viewProps+xml"/>
  <Override PartName="/ppt/slides/slide21.xml" ContentType="application/vnd.openxmlformats-officedocument.presentationml.slide+xml"/>
  <Override PartName="/ppt/slides/slide32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docProps/core.xml" ContentType="application/vnd.openxmlformats-package.core-properties+xml"/>
  <Override PartName="/ppt/slides/slide51.xml" ContentType="application/vnd.openxmlformats-officedocument.presentationml.slide+xml"/>
  <Override PartName="/ppt/notesSlides/notesSlide5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93.xml" ContentType="application/vnd.openxmlformats-officedocument.presentationml.notesSlide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s/slide23.xml" ContentType="application/vnd.openxmlformats-officedocument.presentationml.slide+xml"/>
  <Override PartName="/ppt/slides/slide34.xml" ContentType="application/vnd.openxmlformats-officedocument.presentationml.slide+xml"/>
  <Override PartName="/ppt/slides/slide41.xml" ContentType="application/vnd.openxmlformats-officedocument.presentationml.slide+xml"/>
  <Override PartName="/ppt/slides/slide52.xml" ContentType="application/vnd.openxmlformats-officedocument.presentationml.slide+xml"/>
  <Override PartName="/ppt/notesSlides/notesSlide5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87.xml" ContentType="application/vnd.openxmlformats-officedocument.presentationml.notesSlide+xml"/>
  <Override PartName="/ppt/theme/theme2.xml" ContentType="application/vnd.openxmlformats-officedocument.them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Default Extension="vml" ContentType="application/vnd.openxmlformats-officedocument.vmlDrawing"/>
  <Override PartName="/ppt/slides/slide53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7.xml" ContentType="application/vnd.openxmlformats-officedocument.presentationml.notesSlide+xml"/>
  <Override PartName="/ppt/notesSlides/notesSlide88.xml" ContentType="application/vnd.openxmlformats-officedocument.presentationml.notesSlide+xml"/>
  <Override PartName="/ppt/theme/theme3.xml" ContentType="application/vnd.openxmlformats-officedocument.them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36.xml" ContentType="application/vnd.openxmlformats-officedocument.presentationml.slide+xml"/>
  <Override PartName="/ppt/slides/slide43.xml" ContentType="application/vnd.openxmlformats-officedocument.presentationml.slide+xml"/>
  <Override PartName="/ppt/slides/slide54.xml" ContentType="application/vnd.openxmlformats-officedocument.presentationml.slide+xml"/>
  <Override PartName="/ppt/slides/slide61.xml" ContentType="application/vnd.openxmlformats-officedocument.presentationml.slide+xml"/>
  <Override PartName="/ppt/slides/slide72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8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48" r:id="rId1"/>
  </p:sldMasterIdLst>
  <p:notesMasterIdLst>
    <p:notesMasterId r:id="rId95"/>
  </p:notesMasterIdLst>
  <p:handoutMasterIdLst>
    <p:handoutMasterId r:id="rId96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1" r:id="rId10"/>
    <p:sldId id="268" r:id="rId11"/>
    <p:sldId id="269" r:id="rId12"/>
    <p:sldId id="278" r:id="rId13"/>
    <p:sldId id="262" r:id="rId14"/>
    <p:sldId id="351" r:id="rId15"/>
    <p:sldId id="352" r:id="rId16"/>
    <p:sldId id="353" r:id="rId17"/>
    <p:sldId id="354" r:id="rId18"/>
    <p:sldId id="355" r:id="rId19"/>
    <p:sldId id="356" r:id="rId20"/>
    <p:sldId id="368" r:id="rId21"/>
    <p:sldId id="358" r:id="rId22"/>
    <p:sldId id="363" r:id="rId23"/>
    <p:sldId id="270" r:id="rId24"/>
    <p:sldId id="279" r:id="rId25"/>
    <p:sldId id="330" r:id="rId26"/>
    <p:sldId id="272" r:id="rId27"/>
    <p:sldId id="359" r:id="rId28"/>
    <p:sldId id="360" r:id="rId29"/>
    <p:sldId id="361" r:id="rId30"/>
    <p:sldId id="362" r:id="rId31"/>
    <p:sldId id="308" r:id="rId32"/>
    <p:sldId id="283" r:id="rId33"/>
    <p:sldId id="282" r:id="rId34"/>
    <p:sldId id="281" r:id="rId35"/>
    <p:sldId id="285" r:id="rId36"/>
    <p:sldId id="280" r:id="rId37"/>
    <p:sldId id="284" r:id="rId38"/>
    <p:sldId id="311" r:id="rId39"/>
    <p:sldId id="381" r:id="rId40"/>
    <p:sldId id="382" r:id="rId41"/>
    <p:sldId id="374" r:id="rId42"/>
    <p:sldId id="383" r:id="rId43"/>
    <p:sldId id="289" r:id="rId44"/>
    <p:sldId id="369" r:id="rId45"/>
    <p:sldId id="370" r:id="rId46"/>
    <p:sldId id="371" r:id="rId47"/>
    <p:sldId id="372" r:id="rId48"/>
    <p:sldId id="373" r:id="rId49"/>
    <p:sldId id="294" r:id="rId50"/>
    <p:sldId id="295" r:id="rId51"/>
    <p:sldId id="296" r:id="rId52"/>
    <p:sldId id="323" r:id="rId53"/>
    <p:sldId id="275" r:id="rId54"/>
    <p:sldId id="304" r:id="rId55"/>
    <p:sldId id="276" r:id="rId56"/>
    <p:sldId id="315" r:id="rId57"/>
    <p:sldId id="316" r:id="rId58"/>
    <p:sldId id="317" r:id="rId59"/>
    <p:sldId id="326" r:id="rId60"/>
    <p:sldId id="322" r:id="rId61"/>
    <p:sldId id="325" r:id="rId62"/>
    <p:sldId id="305" r:id="rId63"/>
    <p:sldId id="327" r:id="rId64"/>
    <p:sldId id="328" r:id="rId65"/>
    <p:sldId id="324" r:id="rId66"/>
    <p:sldId id="329" r:id="rId67"/>
    <p:sldId id="277" r:id="rId68"/>
    <p:sldId id="349" r:id="rId69"/>
    <p:sldId id="350" r:id="rId70"/>
    <p:sldId id="337" r:id="rId71"/>
    <p:sldId id="336" r:id="rId72"/>
    <p:sldId id="335" r:id="rId73"/>
    <p:sldId id="338" r:id="rId74"/>
    <p:sldId id="344" r:id="rId75"/>
    <p:sldId id="342" r:id="rId76"/>
    <p:sldId id="341" r:id="rId77"/>
    <p:sldId id="340" r:id="rId78"/>
    <p:sldId id="339" r:id="rId79"/>
    <p:sldId id="345" r:id="rId80"/>
    <p:sldId id="346" r:id="rId81"/>
    <p:sldId id="347" r:id="rId82"/>
    <p:sldId id="348" r:id="rId83"/>
    <p:sldId id="384" r:id="rId84"/>
    <p:sldId id="385" r:id="rId85"/>
    <p:sldId id="386" r:id="rId86"/>
    <p:sldId id="387" r:id="rId87"/>
    <p:sldId id="388" r:id="rId88"/>
    <p:sldId id="389" r:id="rId89"/>
    <p:sldId id="376" r:id="rId90"/>
    <p:sldId id="377" r:id="rId91"/>
    <p:sldId id="378" r:id="rId92"/>
    <p:sldId id="379" r:id="rId93"/>
    <p:sldId id="380" r:id="rId94"/>
  </p:sldIdLst>
  <p:sldSz cx="9144000" cy="6858000" type="screen4x3"/>
  <p:notesSz cx="6667500" cy="980122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Times New Roman" pitchFamily="3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FF00"/>
    <a:srgbClr val="00CC00"/>
    <a:srgbClr val="FF3300"/>
    <a:srgbClr val="003399"/>
    <a:srgbClr val="336699"/>
    <a:srgbClr val="008080"/>
    <a:srgbClr val="009999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vertBarState="maximized">
    <p:restoredLeft sz="17532" autoAdjust="0"/>
    <p:restoredTop sz="94706" autoAdjust="0"/>
  </p:normalViewPr>
  <p:slideViewPr>
    <p:cSldViewPr showGuides="1">
      <p:cViewPr varScale="1">
        <p:scale>
          <a:sx n="92" d="100"/>
          <a:sy n="92" d="100"/>
        </p:scale>
        <p:origin x="-104" y="-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986"/>
    </p:cViewPr>
  </p:sorterViewPr>
  <p:notesViewPr>
    <p:cSldViewPr showGuides="1">
      <p:cViewPr varScale="1">
        <p:scale>
          <a:sx n="37" d="100"/>
          <a:sy n="37" d="100"/>
        </p:scale>
        <p:origin x="-1566" y="-90"/>
      </p:cViewPr>
      <p:guideLst>
        <p:guide orient="horz" pos="3087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notesMaster" Target="notesMasters/notesMaster1.xml"/><Relationship Id="rId96" Type="http://schemas.openxmlformats.org/officeDocument/2006/relationships/handoutMaster" Target="handoutMasters/handoutMaster1.xml"/><Relationship Id="rId97" Type="http://schemas.openxmlformats.org/officeDocument/2006/relationships/printerSettings" Target="printerSettings/printerSettings1.bin"/><Relationship Id="rId98" Type="http://schemas.openxmlformats.org/officeDocument/2006/relationships/presProps" Target="presProps.xml"/><Relationship Id="rId99" Type="http://schemas.openxmlformats.org/officeDocument/2006/relationships/viewProps" Target="viewProps.xml"/><Relationship Id="rId100" Type="http://schemas.openxmlformats.org/officeDocument/2006/relationships/theme" Target="theme/theme1.xml"/><Relationship Id="rId10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Relationship Id="rId3" Type="http://schemas.openxmlformats.org/officeDocument/2006/relationships/image" Target="../media/image3.pict"/><Relationship Id="rId4" Type="http://schemas.openxmlformats.org/officeDocument/2006/relationships/image" Target="../media/image4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t" anchorCtr="0" compatLnSpc="1">
            <a:prstTxWarp prst="textNoShape">
              <a:avLst/>
            </a:prstTxWarp>
          </a:bodyPr>
          <a:lstStyle>
            <a:lvl1pPr algn="l" defTabSz="903288">
              <a:defRPr kumimoji="0" sz="1200" b="0"/>
            </a:lvl1pPr>
          </a:lstStyle>
          <a:p>
            <a:endParaRPr lang="fr-F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t" anchorCtr="0" compatLnSpc="1">
            <a:prstTxWarp prst="textNoShape">
              <a:avLst/>
            </a:prstTxWarp>
          </a:bodyPr>
          <a:lstStyle>
            <a:lvl1pPr algn="r" defTabSz="903288">
              <a:defRPr kumimoji="0" sz="1200" b="0"/>
            </a:lvl1pPr>
          </a:lstStyle>
          <a:p>
            <a:fld id="{A6A94136-4AD1-9A42-900E-BB82E0ABEB4A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2275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b" anchorCtr="0" compatLnSpc="1">
            <a:prstTxWarp prst="textNoShape">
              <a:avLst/>
            </a:prstTxWarp>
          </a:bodyPr>
          <a:lstStyle>
            <a:lvl1pPr algn="l" defTabSz="903288">
              <a:defRPr kumimoji="0" sz="1200" b="0"/>
            </a:lvl1pPr>
          </a:lstStyle>
          <a:p>
            <a:endParaRPr lang="fr-F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2275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b" anchorCtr="0" compatLnSpc="1">
            <a:prstTxWarp prst="textNoShape">
              <a:avLst/>
            </a:prstTxWarp>
          </a:bodyPr>
          <a:lstStyle>
            <a:lvl1pPr algn="r" defTabSz="903288">
              <a:defRPr kumimoji="0" sz="1200" b="0"/>
            </a:lvl1pPr>
          </a:lstStyle>
          <a:p>
            <a:fld id="{65489C58-3760-1E44-9CB3-A14DDE7F38DE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t" anchorCtr="0" compatLnSpc="1">
            <a:prstTxWarp prst="textNoShape">
              <a:avLst/>
            </a:prstTxWarp>
          </a:bodyPr>
          <a:lstStyle>
            <a:lvl1pPr algn="l" defTabSz="903288">
              <a:defRPr kumimoji="0" sz="1200" b="0"/>
            </a:lvl1pPr>
          </a:lstStyle>
          <a:p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t" anchorCtr="0" compatLnSpc="1">
            <a:prstTxWarp prst="textNoShape">
              <a:avLst/>
            </a:prstTxWarp>
          </a:bodyPr>
          <a:lstStyle>
            <a:lvl1pPr algn="r" defTabSz="903288">
              <a:defRPr kumimoji="0" sz="1200" b="0"/>
            </a:lvl1pPr>
          </a:lstStyle>
          <a:p>
            <a:fld id="{A6487A63-EAFA-E046-AD34-FE5739935093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900612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4550"/>
            <a:ext cx="4889500" cy="441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2275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b" anchorCtr="0" compatLnSpc="1">
            <a:prstTxWarp prst="textNoShape">
              <a:avLst/>
            </a:prstTxWarp>
          </a:bodyPr>
          <a:lstStyle>
            <a:lvl1pPr algn="l" defTabSz="903288">
              <a:defRPr kumimoji="0" sz="1200" b="0"/>
            </a:lvl1pPr>
          </a:lstStyle>
          <a:p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2275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79" tIns="45190" rIns="90379" bIns="45190" numCol="1" anchor="b" anchorCtr="0" compatLnSpc="1">
            <a:prstTxWarp prst="textNoShape">
              <a:avLst/>
            </a:prstTxWarp>
          </a:bodyPr>
          <a:lstStyle>
            <a:lvl1pPr algn="r" defTabSz="903288">
              <a:defRPr kumimoji="0" sz="1200" b="0"/>
            </a:lvl1pPr>
          </a:lstStyle>
          <a:p>
            <a:fld id="{7E1473DD-2917-244B-8792-D54A6B9C40A8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3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3" charset="0"/>
        <a:ea typeface="ＭＳ Ｐゴシック" pitchFamily="3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3" charset="0"/>
        <a:ea typeface="ＭＳ Ｐゴシック" pitchFamily="3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3" charset="0"/>
        <a:ea typeface="ＭＳ Ｐゴシック" pitchFamily="3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3" charset="0"/>
        <a:ea typeface="ＭＳ Ｐゴシック" pitchFamily="3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7.xml"/></Relationships>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664CA1C-2AEC-DC44-9727-696968214504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448B7-802A-D444-9093-4E48CB3FD876}" type="slidenum">
              <a:rPr lang="fr-FR"/>
              <a:pPr/>
              <a:t>1</a:t>
            </a:fld>
            <a:endParaRPr lang="fr-FR"/>
          </a:p>
        </p:txBody>
      </p:sp>
      <p:sp>
        <p:nvSpPr>
          <p:cNvPr id="140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61BF907-B5A8-C84A-9197-E85D5650CD66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8F580-669A-B34A-ADC3-988DCA3E5A50}" type="slidenum">
              <a:rPr lang="fr-FR"/>
              <a:pPr/>
              <a:t>10</a:t>
            </a:fld>
            <a:endParaRPr lang="fr-FR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82860A4-2862-D042-B4D1-AF6585D71302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8B2219-36AF-CD4B-926C-364488E4E9DE}" type="slidenum">
              <a:rPr lang="fr-FR"/>
              <a:pPr/>
              <a:t>11</a:t>
            </a:fld>
            <a:endParaRPr lang="fr-FR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BCA4934-8B08-6B4E-965A-DBCB1BE48C7F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EC184-3EDC-B849-9C3D-84A6FAF13C78}" type="slidenum">
              <a:rPr lang="fr-FR"/>
              <a:pPr/>
              <a:t>12</a:t>
            </a:fld>
            <a:endParaRPr lang="fr-FR"/>
          </a:p>
        </p:txBody>
      </p:sp>
      <p:sp>
        <p:nvSpPr>
          <p:cNvPr id="142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CB60768-CFAE-3748-A7A1-70E96EF0344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85935-8A00-BF49-8F46-669ACDF1C4F7}" type="slidenum">
              <a:rPr lang="fr-FR"/>
              <a:pPr/>
              <a:t>13</a:t>
            </a:fld>
            <a:endParaRPr lang="fr-FR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F5169F8-2FF9-D147-A201-CA41F4759451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084C2-2F9E-C84E-B280-E4659ED9A292}" type="slidenum">
              <a:rPr lang="fr-FR"/>
              <a:pPr/>
              <a:t>14</a:t>
            </a:fld>
            <a:endParaRPr lang="fr-FR"/>
          </a:p>
        </p:txBody>
      </p:sp>
      <p:sp>
        <p:nvSpPr>
          <p:cNvPr id="248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BD27CEC-3098-7E44-B709-8EC24724D326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4A18F6-F7CA-A649-B2AE-CA6D8570B71F}" type="slidenum">
              <a:rPr lang="fr-FR"/>
              <a:pPr/>
              <a:t>15</a:t>
            </a:fld>
            <a:endParaRPr lang="fr-FR"/>
          </a:p>
        </p:txBody>
      </p:sp>
      <p:sp>
        <p:nvSpPr>
          <p:cNvPr id="2498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463B25D-2256-B94C-A82A-5AF5D996550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A45981-BA15-054C-B454-089A42C00A63}" type="slidenum">
              <a:rPr lang="fr-FR"/>
              <a:pPr/>
              <a:t>16</a:t>
            </a:fld>
            <a:endParaRPr lang="fr-FR"/>
          </a:p>
        </p:txBody>
      </p:sp>
      <p:sp>
        <p:nvSpPr>
          <p:cNvPr id="2508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89186A6-B638-E845-8EC3-BC3F8ED20956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EE6DF3-126F-AA4C-950B-4BD9DB3B287F}" type="slidenum">
              <a:rPr lang="fr-FR"/>
              <a:pPr/>
              <a:t>17</a:t>
            </a:fld>
            <a:endParaRPr lang="fr-FR"/>
          </a:p>
        </p:txBody>
      </p:sp>
      <p:sp>
        <p:nvSpPr>
          <p:cNvPr id="251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8BC48BB-95D2-8A4A-82F2-A4DE4547DF94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11C33-5333-D149-98EF-EF6B7EBE55FB}" type="slidenum">
              <a:rPr lang="fr-FR"/>
              <a:pPr/>
              <a:t>18</a:t>
            </a:fld>
            <a:endParaRPr lang="fr-FR"/>
          </a:p>
        </p:txBody>
      </p:sp>
      <p:sp>
        <p:nvSpPr>
          <p:cNvPr id="252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9449114-6F7E-F340-9CD4-F2201DF66599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79F010-8567-AE43-A9C3-03D42D485003}" type="slidenum">
              <a:rPr lang="fr-FR"/>
              <a:pPr/>
              <a:t>19</a:t>
            </a:fld>
            <a:endParaRPr lang="fr-FR"/>
          </a:p>
        </p:txBody>
      </p:sp>
      <p:sp>
        <p:nvSpPr>
          <p:cNvPr id="253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1349639-83C3-B344-864C-4078152308D3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0CB3CD-C249-4942-B301-27FF6C31A606}" type="slidenum">
              <a:rPr lang="fr-FR"/>
              <a:pPr/>
              <a:t>2</a:t>
            </a:fld>
            <a:endParaRPr lang="fr-FR"/>
          </a:p>
        </p:txBody>
      </p:sp>
      <p:sp>
        <p:nvSpPr>
          <p:cNvPr id="141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B8DAE19-E1D0-B942-B975-1AA533C7ECFE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D5AFD-3E60-DE4F-A303-EF0BDDBB484A}" type="slidenum">
              <a:rPr lang="fr-FR"/>
              <a:pPr/>
              <a:t>20</a:t>
            </a:fld>
            <a:endParaRPr lang="fr-FR"/>
          </a:p>
        </p:txBody>
      </p:sp>
      <p:sp>
        <p:nvSpPr>
          <p:cNvPr id="254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96655EE-EC5C-C343-AB60-47DBDB4F39CD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F0486A-5115-FD41-AD4A-2B91FD0F63F5}" type="slidenum">
              <a:rPr lang="fr-FR"/>
              <a:pPr/>
              <a:t>21</a:t>
            </a:fld>
            <a:endParaRPr lang="fr-FR"/>
          </a:p>
        </p:txBody>
      </p:sp>
      <p:sp>
        <p:nvSpPr>
          <p:cNvPr id="256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F3D8ED5-22A2-E94E-B2E2-221F12BC136D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B9670-7ADB-1541-AA4A-491DA59C1276}" type="slidenum">
              <a:rPr lang="fr-FR"/>
              <a:pPr/>
              <a:t>22</a:t>
            </a:fld>
            <a:endParaRPr lang="fr-FR"/>
          </a:p>
        </p:txBody>
      </p:sp>
      <p:sp>
        <p:nvSpPr>
          <p:cNvPr id="257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CB46592-0E0B-0840-80A2-A22E7DE263FE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050F6-0A3E-754E-B29C-3ABE18CE7FD3}" type="slidenum">
              <a:rPr lang="fr-FR"/>
              <a:pPr/>
              <a:t>23</a:t>
            </a:fld>
            <a:endParaRPr lang="fr-FR"/>
          </a:p>
        </p:txBody>
      </p:sp>
      <p:sp>
        <p:nvSpPr>
          <p:cNvPr id="3379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21E9FF2-698D-3D47-A0FF-113064F0ECDD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46848-5ACD-014D-8800-42F59EB01D9C}" type="slidenum">
              <a:rPr lang="fr-FR"/>
              <a:pPr/>
              <a:t>24</a:t>
            </a:fld>
            <a:endParaRPr lang="fr-FR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D37BF03-2BB2-874D-98D4-7C225C639101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65860-BEC5-DE49-851B-7C13853AFB1C}" type="slidenum">
              <a:rPr lang="fr-FR"/>
              <a:pPr/>
              <a:t>25</a:t>
            </a:fld>
            <a:endParaRPr lang="fr-FR"/>
          </a:p>
        </p:txBody>
      </p:sp>
      <p:sp>
        <p:nvSpPr>
          <p:cNvPr id="11673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1167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4704FAE-7F46-4A4E-8271-26BD1EBBAC24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75541-077C-5240-A579-A7075858C580}" type="slidenum">
              <a:rPr lang="fr-FR"/>
              <a:pPr/>
              <a:t>26</a:t>
            </a:fld>
            <a:endParaRPr lang="fr-FR"/>
          </a:p>
        </p:txBody>
      </p:sp>
      <p:sp>
        <p:nvSpPr>
          <p:cNvPr id="3789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8FFD9F4-9FE3-CC42-A239-83C8B4CE40CC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4CC47-DAE5-B545-ACE5-D266B75517ED}" type="slidenum">
              <a:rPr lang="fr-FR"/>
              <a:pPr/>
              <a:t>27</a:t>
            </a:fld>
            <a:endParaRPr lang="fr-FR"/>
          </a:p>
        </p:txBody>
      </p:sp>
      <p:sp>
        <p:nvSpPr>
          <p:cNvPr id="258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8CBB39E-3B0A-5D40-A13D-7D9AD35A636F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949088-A4E7-6641-869B-9598F7A6DD60}" type="slidenum">
              <a:rPr lang="fr-FR"/>
              <a:pPr/>
              <a:t>28</a:t>
            </a:fld>
            <a:endParaRPr lang="fr-FR"/>
          </a:p>
        </p:txBody>
      </p:sp>
      <p:sp>
        <p:nvSpPr>
          <p:cNvPr id="259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A93C5EE-3C09-B747-97A9-436FEC3F73F5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042A4-8F13-424B-9F1B-C70D1F52C1FF}" type="slidenum">
              <a:rPr lang="fr-FR"/>
              <a:pPr/>
              <a:t>29</a:t>
            </a:fld>
            <a:endParaRPr lang="fr-FR"/>
          </a:p>
        </p:txBody>
      </p:sp>
      <p:sp>
        <p:nvSpPr>
          <p:cNvPr id="260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D3B8D90-2586-B94A-9F4E-B1D13C59F0D5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4D653-766E-C744-9EF6-310A1EB58E4C}" type="slidenum">
              <a:rPr lang="fr-FR"/>
              <a:pPr/>
              <a:t>3</a:t>
            </a:fld>
            <a:endParaRPr lang="fr-FR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39D8C1E-5C6D-A146-AC87-6F63529295F5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8B9571-F727-C748-8519-55D803754D55}" type="slidenum">
              <a:rPr lang="fr-FR"/>
              <a:pPr/>
              <a:t>30</a:t>
            </a:fld>
            <a:endParaRPr lang="fr-FR"/>
          </a:p>
        </p:txBody>
      </p:sp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C1E1C66-D34C-FC4C-B657-E948E64A419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B6E43-A878-A24E-9E78-D0DF8B36EF53}" type="slidenum">
              <a:rPr lang="fr-FR"/>
              <a:pPr/>
              <a:t>31</a:t>
            </a:fld>
            <a:endParaRPr lang="fr-FR"/>
          </a:p>
        </p:txBody>
      </p:sp>
      <p:sp>
        <p:nvSpPr>
          <p:cNvPr id="9216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921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D4A4FE1-105C-034A-B241-7CB46517592C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6AA09-F472-4342-895F-BDAAE3A2CB84}" type="slidenum">
              <a:rPr lang="fr-FR"/>
              <a:pPr/>
              <a:t>32</a:t>
            </a:fld>
            <a:endParaRPr lang="fr-FR"/>
          </a:p>
        </p:txBody>
      </p:sp>
      <p:sp>
        <p:nvSpPr>
          <p:cNvPr id="143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780AEC3-34EA-7C48-A10D-37415DDE1F6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6EE80C-7914-BF4F-B718-A9E5D3321013}" type="slidenum">
              <a:rPr lang="fr-FR"/>
              <a:pPr/>
              <a:t>33</a:t>
            </a:fld>
            <a:endParaRPr lang="fr-FR"/>
          </a:p>
        </p:txBody>
      </p:sp>
      <p:sp>
        <p:nvSpPr>
          <p:cNvPr id="144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CD35D8C-CE2F-FE4E-A8B9-C32C32BE45D9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D23C4D-6ECF-CB4D-B8A9-9C3E3E1C93CA}" type="slidenum">
              <a:rPr lang="fr-FR"/>
              <a:pPr/>
              <a:t>34</a:t>
            </a:fld>
            <a:endParaRPr lang="fr-FR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B734E8F-32BA-BB41-A264-D9230D4EA932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18ACDF-FFAE-DE44-993B-5849102FDC4A}" type="slidenum">
              <a:rPr lang="fr-FR"/>
              <a:pPr/>
              <a:t>35</a:t>
            </a:fld>
            <a:endParaRPr lang="fr-FR"/>
          </a:p>
        </p:txBody>
      </p:sp>
      <p:sp>
        <p:nvSpPr>
          <p:cNvPr id="145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3503735-D223-174A-B0AC-8D9FA7D7495A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83B35-E831-A341-A92C-717BA4532C72}" type="slidenum">
              <a:rPr lang="fr-FR"/>
              <a:pPr/>
              <a:t>36</a:t>
            </a:fld>
            <a:endParaRPr lang="fr-FR"/>
          </a:p>
        </p:txBody>
      </p:sp>
      <p:sp>
        <p:nvSpPr>
          <p:cNvPr id="146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757C8C8-F309-7248-9110-B52C3F5B4119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9628D-A8F4-D948-9DE5-630EC464330B}" type="slidenum">
              <a:rPr lang="fr-FR"/>
              <a:pPr/>
              <a:t>37</a:t>
            </a:fld>
            <a:endParaRPr lang="fr-FR"/>
          </a:p>
        </p:txBody>
      </p:sp>
      <p:sp>
        <p:nvSpPr>
          <p:cNvPr id="147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A01CE2A-73C9-0C4C-B1E2-0BFC715B9F9A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0298D-3D6C-BE46-A0EE-DFD363F40803}" type="slidenum">
              <a:rPr lang="fr-FR"/>
              <a:pPr/>
              <a:t>38</a:t>
            </a:fld>
            <a:endParaRPr lang="fr-FR"/>
          </a:p>
        </p:txBody>
      </p:sp>
      <p:sp>
        <p:nvSpPr>
          <p:cNvPr id="9625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5161732-FC59-4940-8F0B-D00E8D97713A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5D0EC-FB5D-D946-B09E-8EE8290915F2}" type="slidenum">
              <a:rPr lang="fr-FR"/>
              <a:pPr/>
              <a:t>39</a:t>
            </a:fld>
            <a:endParaRPr lang="fr-FR"/>
          </a:p>
        </p:txBody>
      </p:sp>
      <p:sp>
        <p:nvSpPr>
          <p:cNvPr id="305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E932DFD-990E-5544-BC3E-65E5C20B09C1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46C841-2FCE-B34D-9200-C00BFDDCB2EC}" type="slidenum">
              <a:rPr lang="fr-FR"/>
              <a:pPr/>
              <a:t>4</a:t>
            </a:fld>
            <a:endParaRPr lang="fr-FR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38635BD-4415-1C4D-ABFD-D5D6A62912B1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A6383D-B132-0F42-A762-BB206BA1D03D}" type="slidenum">
              <a:rPr lang="fr-FR"/>
              <a:pPr/>
              <a:t>40</a:t>
            </a:fld>
            <a:endParaRPr lang="fr-FR"/>
          </a:p>
        </p:txBody>
      </p:sp>
      <p:sp>
        <p:nvSpPr>
          <p:cNvPr id="306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CFD3310-1E12-D748-BB98-44FBD8682D6B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059FF-7C82-9744-9777-9E5E0F2DE1F6}" type="slidenum">
              <a:rPr lang="fr-FR"/>
              <a:pPr/>
              <a:t>41</a:t>
            </a:fld>
            <a:endParaRPr lang="fr-FR"/>
          </a:p>
        </p:txBody>
      </p:sp>
      <p:sp>
        <p:nvSpPr>
          <p:cNvPr id="269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7DF35CB-F958-5149-A9A0-63F8DF4A7D18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2EB9D2-1633-744F-BE6F-9BEA0E0E31D4}" type="slidenum">
              <a:rPr lang="fr-FR"/>
              <a:pPr/>
              <a:t>42</a:t>
            </a:fld>
            <a:endParaRPr lang="fr-FR"/>
          </a:p>
        </p:txBody>
      </p:sp>
      <p:sp>
        <p:nvSpPr>
          <p:cNvPr id="291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D5102E9-B44D-8A42-8418-1826F2F23C4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492B3-A11E-0248-855A-8FD9B28C5497}" type="slidenum">
              <a:rPr lang="fr-FR"/>
              <a:pPr/>
              <a:t>43</a:t>
            </a:fld>
            <a:endParaRPr lang="fr-FR"/>
          </a:p>
        </p:txBody>
      </p:sp>
      <p:sp>
        <p:nvSpPr>
          <p:cNvPr id="154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3B07AE7-5723-2849-A330-9A5D870F2FDC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970E95-1F80-664E-A987-3F83FEE63606}" type="slidenum">
              <a:rPr lang="fr-FR"/>
              <a:pPr/>
              <a:t>44</a:t>
            </a:fld>
            <a:endParaRPr lang="fr-FR"/>
          </a:p>
        </p:txBody>
      </p:sp>
      <p:sp>
        <p:nvSpPr>
          <p:cNvPr id="262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B580436-7F44-6D45-98E3-A365B3068C6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F8DF46-AA7E-BA4A-BCB7-8BFA026E9C5C}" type="slidenum">
              <a:rPr lang="fr-FR"/>
              <a:pPr/>
              <a:t>45</a:t>
            </a:fld>
            <a:endParaRPr lang="fr-FR"/>
          </a:p>
        </p:txBody>
      </p:sp>
      <p:sp>
        <p:nvSpPr>
          <p:cNvPr id="263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03D2FFE-2631-C54C-9827-056FFC9183A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A0438E-5417-E545-8967-E85430BA7AEA}" type="slidenum">
              <a:rPr lang="fr-FR"/>
              <a:pPr/>
              <a:t>46</a:t>
            </a:fld>
            <a:endParaRPr lang="fr-FR"/>
          </a:p>
        </p:txBody>
      </p:sp>
      <p:sp>
        <p:nvSpPr>
          <p:cNvPr id="264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D89F314-48E1-FF48-A7C2-74C2872DC41F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399E9-E76F-434E-A326-3FE1E2E5B1DC}" type="slidenum">
              <a:rPr lang="fr-FR"/>
              <a:pPr/>
              <a:t>47</a:t>
            </a:fld>
            <a:endParaRPr lang="fr-FR"/>
          </a:p>
        </p:txBody>
      </p:sp>
      <p:sp>
        <p:nvSpPr>
          <p:cNvPr id="265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8EC0E35-E8BF-074C-8568-5CBDB81D8D48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24054-485A-B04A-9628-3483EF5C7EEB}" type="slidenum">
              <a:rPr lang="fr-FR"/>
              <a:pPr/>
              <a:t>48</a:t>
            </a:fld>
            <a:endParaRPr lang="fr-FR"/>
          </a:p>
        </p:txBody>
      </p:sp>
      <p:sp>
        <p:nvSpPr>
          <p:cNvPr id="266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BBFAFD9-AF46-7348-BD57-FC3306DA2EDE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CD060-9A37-FB43-9EC2-275DE06F9818}" type="slidenum">
              <a:rPr lang="fr-FR"/>
              <a:pPr/>
              <a:t>49</a:t>
            </a:fld>
            <a:endParaRPr lang="fr-FR"/>
          </a:p>
        </p:txBody>
      </p:sp>
      <p:sp>
        <p:nvSpPr>
          <p:cNvPr id="161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43180E8-D51D-EF41-ACB8-F4486E3938A1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C21F4-77E2-1E46-9227-9DDFE9DF5347}" type="slidenum">
              <a:rPr lang="fr-FR"/>
              <a:pPr/>
              <a:t>5</a:t>
            </a:fld>
            <a:endParaRPr lang="fr-FR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BBDD9FF-93DA-8D4B-8753-0E65CF94284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77118-A319-F643-A97A-662B56DDE6E1}" type="slidenum">
              <a:rPr lang="fr-FR"/>
              <a:pPr/>
              <a:t>50</a:t>
            </a:fld>
            <a:endParaRPr lang="fr-FR"/>
          </a:p>
        </p:txBody>
      </p:sp>
      <p:sp>
        <p:nvSpPr>
          <p:cNvPr id="162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8FB78AD-941C-DC44-B3B9-E7C8C0674C1E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A4FA4-452E-674A-9DC7-D537609647B2}" type="slidenum">
              <a:rPr lang="fr-FR"/>
              <a:pPr/>
              <a:t>51</a:t>
            </a:fld>
            <a:endParaRPr lang="fr-FR"/>
          </a:p>
        </p:txBody>
      </p:sp>
      <p:sp>
        <p:nvSpPr>
          <p:cNvPr id="163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003CBC6-1203-DB4A-B93A-D5A373DB4E55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C0089-4082-F44F-B087-48728B685AAE}" type="slidenum">
              <a:rPr lang="fr-FR"/>
              <a:pPr/>
              <a:t>52</a:t>
            </a:fld>
            <a:endParaRPr lang="fr-FR"/>
          </a:p>
        </p:txBody>
      </p:sp>
      <p:sp>
        <p:nvSpPr>
          <p:cNvPr id="172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5A2233E-53A4-FC42-B96D-288B5099403B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ED578-0B1E-4A43-BF50-E22DE3776145}" type="slidenum">
              <a:rPr lang="fr-FR"/>
              <a:pPr/>
              <a:t>53</a:t>
            </a:fld>
            <a:endParaRPr lang="fr-FR"/>
          </a:p>
        </p:txBody>
      </p:sp>
      <p:sp>
        <p:nvSpPr>
          <p:cNvPr id="44035" name="Rectangle 1027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44036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61E6AAE-3606-EB45-9DCB-2EA8A0E31461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64C00-0416-CE4B-8854-20B01037D815}" type="slidenum">
              <a:rPr lang="fr-FR"/>
              <a:pPr/>
              <a:t>54</a:t>
            </a:fld>
            <a:endParaRPr lang="fr-FR"/>
          </a:p>
        </p:txBody>
      </p:sp>
      <p:sp>
        <p:nvSpPr>
          <p:cNvPr id="173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EDB63D5-4547-D54E-ABF2-6D82FCE7895F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7AFFA7-DC6C-4D41-93FA-3DBD8F45BB97}" type="slidenum">
              <a:rPr lang="fr-FR"/>
              <a:pPr/>
              <a:t>55</a:t>
            </a:fld>
            <a:endParaRPr lang="fr-FR"/>
          </a:p>
        </p:txBody>
      </p:sp>
      <p:sp>
        <p:nvSpPr>
          <p:cNvPr id="4608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D5F5165-6B11-6147-B7A3-AD300C639CEC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35952-A27D-B645-B533-A414E354987F}" type="slidenum">
              <a:rPr lang="fr-FR"/>
              <a:pPr/>
              <a:t>56</a:t>
            </a:fld>
            <a:endParaRPr lang="fr-FR"/>
          </a:p>
        </p:txBody>
      </p:sp>
      <p:sp>
        <p:nvSpPr>
          <p:cNvPr id="174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B8C8C2F-59A4-9849-B9A7-9AE3D797DE54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ED6F5E-E7C6-D441-8962-DC67408031C6}" type="slidenum">
              <a:rPr lang="fr-FR"/>
              <a:pPr/>
              <a:t>57</a:t>
            </a:fld>
            <a:endParaRPr lang="fr-FR"/>
          </a:p>
        </p:txBody>
      </p:sp>
      <p:sp>
        <p:nvSpPr>
          <p:cNvPr id="175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8F1E387-E45F-224E-8ACF-135D9DFD79FB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2A578-610E-E443-906D-8DAD65451607}" type="slidenum">
              <a:rPr lang="fr-FR"/>
              <a:pPr/>
              <a:t>58</a:t>
            </a:fld>
            <a:endParaRPr lang="fr-FR"/>
          </a:p>
        </p:txBody>
      </p:sp>
      <p:sp>
        <p:nvSpPr>
          <p:cNvPr id="176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8005BF6-DD81-2D41-9A91-72E4EFD80CF1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185AC6-79CA-6A45-98D4-BC680E6B4604}" type="slidenum">
              <a:rPr lang="fr-FR"/>
              <a:pPr/>
              <a:t>59</a:t>
            </a:fld>
            <a:endParaRPr lang="fr-FR"/>
          </a:p>
        </p:txBody>
      </p:sp>
      <p:sp>
        <p:nvSpPr>
          <p:cNvPr id="177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8E91E8D-CF89-2C45-AF3E-55A421F37322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E5027-CA6D-AC4B-9260-550EDB585B4A}" type="slidenum">
              <a:rPr lang="fr-FR"/>
              <a:pPr/>
              <a:t>6</a:t>
            </a:fld>
            <a:endParaRPr lang="fr-FR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6BBA99E-4C48-6943-BE7F-DFC03617C3AE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BE81A-C502-9E45-9332-29813D4429D0}" type="slidenum">
              <a:rPr lang="fr-FR"/>
              <a:pPr/>
              <a:t>60</a:t>
            </a:fld>
            <a:endParaRPr lang="fr-FR"/>
          </a:p>
        </p:txBody>
      </p:sp>
      <p:sp>
        <p:nvSpPr>
          <p:cNvPr id="178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92C5979-39C7-D94C-998C-ED01EBC3F232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90D6F-4DE6-0445-BB8A-42B2E267E52C}" type="slidenum">
              <a:rPr lang="fr-FR"/>
              <a:pPr/>
              <a:t>61</a:t>
            </a:fld>
            <a:endParaRPr lang="fr-FR"/>
          </a:p>
        </p:txBody>
      </p:sp>
      <p:sp>
        <p:nvSpPr>
          <p:cNvPr id="179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9309143-C9B0-3842-A2F5-0914C1F74DF9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D3EB2E-748C-5046-8C29-36CEE4242990}" type="slidenum">
              <a:rPr lang="fr-FR"/>
              <a:pPr/>
              <a:t>62</a:t>
            </a:fld>
            <a:endParaRPr lang="fr-FR"/>
          </a:p>
        </p:txBody>
      </p:sp>
      <p:sp>
        <p:nvSpPr>
          <p:cNvPr id="180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534F006-51F1-CC49-9155-94A4D1FFDDB6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EB517-B173-1140-8323-99A547BC0BD6}" type="slidenum">
              <a:rPr lang="fr-FR"/>
              <a:pPr/>
              <a:t>63</a:t>
            </a:fld>
            <a:endParaRPr lang="fr-FR"/>
          </a:p>
        </p:txBody>
      </p:sp>
      <p:sp>
        <p:nvSpPr>
          <p:cNvPr id="181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4AF913D-FCBA-5B46-9B08-B9D060455C7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9B8BD-3959-1E4B-8555-707D0C007E48}" type="slidenum">
              <a:rPr lang="fr-FR"/>
              <a:pPr/>
              <a:t>64</a:t>
            </a:fld>
            <a:endParaRPr lang="fr-FR"/>
          </a:p>
        </p:txBody>
      </p:sp>
      <p:sp>
        <p:nvSpPr>
          <p:cNvPr id="182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DF6A1B0-39F7-EE4B-8C20-E926374E20B8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469C4-16CD-7F43-96B3-29D47D5F4175}" type="slidenum">
              <a:rPr lang="fr-FR"/>
              <a:pPr/>
              <a:t>65</a:t>
            </a:fld>
            <a:endParaRPr lang="fr-FR"/>
          </a:p>
        </p:txBody>
      </p:sp>
      <p:sp>
        <p:nvSpPr>
          <p:cNvPr id="183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F96DB0F-7B20-6C40-851E-FCAF66BCF9A4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E93400-5728-EC48-BAD5-022A7C6B7674}" type="slidenum">
              <a:rPr lang="fr-FR"/>
              <a:pPr/>
              <a:t>66</a:t>
            </a:fld>
            <a:endParaRPr lang="fr-FR"/>
          </a:p>
        </p:txBody>
      </p:sp>
      <p:sp>
        <p:nvSpPr>
          <p:cNvPr id="184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7F5093-4E14-1147-A513-3C3F5597EE99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4985C7-E637-7541-ACF0-1E034C97F6A9}" type="slidenum">
              <a:rPr lang="fr-FR"/>
              <a:pPr/>
              <a:t>67</a:t>
            </a:fld>
            <a:endParaRPr lang="fr-FR"/>
          </a:p>
        </p:txBody>
      </p:sp>
      <p:sp>
        <p:nvSpPr>
          <p:cNvPr id="185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788CA63-BDBF-E84D-A0DE-432F8AFAE5C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D0AA07-4D23-EA4A-AB75-E178D208CFE5}" type="slidenum">
              <a:rPr lang="fr-FR"/>
              <a:pPr/>
              <a:t>68</a:t>
            </a:fld>
            <a:endParaRPr lang="fr-FR"/>
          </a:p>
        </p:txBody>
      </p:sp>
      <p:sp>
        <p:nvSpPr>
          <p:cNvPr id="199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D277EED-50CC-D147-B5E4-CB0910BD55E8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D4C59B-BC35-544E-B57C-DD8FDD5390B5}" type="slidenum">
              <a:rPr lang="fr-FR"/>
              <a:pPr/>
              <a:t>69</a:t>
            </a:fld>
            <a:endParaRPr lang="fr-FR"/>
          </a:p>
        </p:txBody>
      </p:sp>
      <p:sp>
        <p:nvSpPr>
          <p:cNvPr id="267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ECB7031-5DBA-BD40-935B-C38EE469FEF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26942-4EC9-704E-B2FD-E39D05DEB4C3}" type="slidenum">
              <a:rPr lang="fr-FR"/>
              <a:pPr/>
              <a:t>7</a:t>
            </a:fld>
            <a:endParaRPr lang="fr-FR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2425EA2-A9C0-C14C-9AD6-50776FB1830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F2A1F8-8062-604B-AFEE-06A1594B03C1}" type="slidenum">
              <a:rPr lang="fr-FR"/>
              <a:pPr/>
              <a:t>70</a:t>
            </a:fld>
            <a:endParaRPr lang="fr-FR"/>
          </a:p>
        </p:txBody>
      </p:sp>
      <p:sp>
        <p:nvSpPr>
          <p:cNvPr id="13107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1310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0CCDECF-2058-1245-A043-01B202B2B935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25C8C-9768-B847-832D-8FDD66A347EF}" type="slidenum">
              <a:rPr lang="fr-FR"/>
              <a:pPr/>
              <a:t>71</a:t>
            </a:fld>
            <a:endParaRPr lang="fr-FR"/>
          </a:p>
        </p:txBody>
      </p:sp>
      <p:sp>
        <p:nvSpPr>
          <p:cNvPr id="12902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1290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141879F-ABFE-9E46-9267-D9E39F7975DF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002871-42FC-8842-B25C-EC1695A45D92}" type="slidenum">
              <a:rPr lang="fr-FR"/>
              <a:pPr/>
              <a:t>72</a:t>
            </a:fld>
            <a:endParaRPr lang="fr-FR"/>
          </a:p>
        </p:txBody>
      </p:sp>
      <p:sp>
        <p:nvSpPr>
          <p:cNvPr id="12697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FFB3E1A-6F7B-BD4C-AAD2-79E5595DBE25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DE46E-11A2-244D-A2CA-671388E4042A}" type="slidenum">
              <a:rPr lang="fr-FR"/>
              <a:pPr/>
              <a:t>73</a:t>
            </a:fld>
            <a:endParaRPr lang="fr-FR"/>
          </a:p>
        </p:txBody>
      </p:sp>
      <p:sp>
        <p:nvSpPr>
          <p:cNvPr id="13312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42988" y="852488"/>
            <a:ext cx="4581525" cy="3435350"/>
          </a:xfrm>
          <a:ln w="12700" cap="flat">
            <a:solidFill>
              <a:schemeClr val="tx1"/>
            </a:solidFill>
          </a:ln>
        </p:spPr>
      </p:sp>
      <p:sp>
        <p:nvSpPr>
          <p:cNvPr id="133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5F4F5D9-4313-A24F-934F-2A3CD6656A9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35E60C-7B17-7446-A0A8-BB1B94D910F8}" type="slidenum">
              <a:rPr lang="fr-FR"/>
              <a:pPr/>
              <a:t>74</a:t>
            </a:fld>
            <a:endParaRPr lang="fr-FR"/>
          </a:p>
        </p:txBody>
      </p:sp>
      <p:sp>
        <p:nvSpPr>
          <p:cNvPr id="186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D947AC7-74E9-E940-8319-F4788B45FDB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3C5767-54E9-1547-9FB6-1B1C025924AE}" type="slidenum">
              <a:rPr lang="fr-FR"/>
              <a:pPr/>
              <a:t>75</a:t>
            </a:fld>
            <a:endParaRPr lang="fr-FR"/>
          </a:p>
        </p:txBody>
      </p:sp>
      <p:sp>
        <p:nvSpPr>
          <p:cNvPr id="187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937F13-EF4B-4F42-BD0C-23A8FE9FAFF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5F1E9-624C-B341-8CD2-98FCD7A9386D}" type="slidenum">
              <a:rPr lang="fr-FR"/>
              <a:pPr/>
              <a:t>76</a:t>
            </a:fld>
            <a:endParaRPr lang="fr-FR"/>
          </a:p>
        </p:txBody>
      </p:sp>
      <p:sp>
        <p:nvSpPr>
          <p:cNvPr id="188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0F40FCE-E542-7B4E-A1A1-1989C512B4C1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31D5A-3DCF-514E-B3DC-E52F0B7734A2}" type="slidenum">
              <a:rPr lang="fr-FR"/>
              <a:pPr/>
              <a:t>77</a:t>
            </a:fld>
            <a:endParaRPr lang="fr-FR"/>
          </a:p>
        </p:txBody>
      </p:sp>
      <p:sp>
        <p:nvSpPr>
          <p:cNvPr id="189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02A32DC-A750-6D48-98F6-4F14D4FB3245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EA814-95D3-F944-A8BF-822C87AFD6B6}" type="slidenum">
              <a:rPr lang="fr-FR"/>
              <a:pPr/>
              <a:t>78</a:t>
            </a:fld>
            <a:endParaRPr lang="fr-FR"/>
          </a:p>
        </p:txBody>
      </p:sp>
      <p:sp>
        <p:nvSpPr>
          <p:cNvPr id="190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E3CF2E8-B90D-154D-9D4C-AC8BEAA2C5E9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3C561-D83A-9C4D-8A05-A5EC6293BBC7}" type="slidenum">
              <a:rPr lang="fr-FR"/>
              <a:pPr/>
              <a:t>79</a:t>
            </a:fld>
            <a:endParaRPr lang="fr-FR"/>
          </a:p>
        </p:txBody>
      </p:sp>
      <p:sp>
        <p:nvSpPr>
          <p:cNvPr id="270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632B126-F8E5-5746-A209-F4CD7B502619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9A5FC-B09F-5A4F-9B05-35C6EF6F7FB0}" type="slidenum">
              <a:rPr lang="fr-FR"/>
              <a:pPr/>
              <a:t>8</a:t>
            </a:fld>
            <a:endParaRPr lang="fr-FR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B75E197-FD95-6642-BFB4-C93548D5A0A2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3F4640-91AA-1842-BFF1-F52014519D48}" type="slidenum">
              <a:rPr lang="fr-FR"/>
              <a:pPr/>
              <a:t>80</a:t>
            </a:fld>
            <a:endParaRPr lang="fr-FR"/>
          </a:p>
        </p:txBody>
      </p:sp>
      <p:sp>
        <p:nvSpPr>
          <p:cNvPr id="271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4BF8631-1C40-B040-883C-A45D170752E9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C6A0A-9599-9242-8542-7A24B9F156DD}" type="slidenum">
              <a:rPr lang="fr-FR"/>
              <a:pPr/>
              <a:t>81</a:t>
            </a:fld>
            <a:endParaRPr lang="fr-FR"/>
          </a:p>
        </p:txBody>
      </p:sp>
      <p:sp>
        <p:nvSpPr>
          <p:cNvPr id="272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DB8C5B7-22BE-504B-9C10-DD5268AAFE05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2E1DB4-39CF-3446-B68A-C820C84A7403}" type="slidenum">
              <a:rPr lang="fr-FR"/>
              <a:pPr/>
              <a:t>82</a:t>
            </a:fld>
            <a:endParaRPr lang="fr-FR"/>
          </a:p>
        </p:txBody>
      </p:sp>
      <p:sp>
        <p:nvSpPr>
          <p:cNvPr id="273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5037BAE-23ED-4547-A8FD-BFF2C627F3E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9A218-33A9-FA4A-97A9-A61E5EEB4132}" type="slidenum">
              <a:rPr lang="fr-FR"/>
              <a:pPr/>
              <a:t>83</a:t>
            </a:fld>
            <a:endParaRPr lang="fr-FR"/>
          </a:p>
        </p:txBody>
      </p:sp>
      <p:sp>
        <p:nvSpPr>
          <p:cNvPr id="293890" name="Text Box 2"/>
          <p:cNvSpPr txBox="1"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900613" cy="3675062"/>
          </a:xfrm>
          <a:ln/>
        </p:spPr>
      </p:sp>
      <p:sp>
        <p:nvSpPr>
          <p:cNvPr id="293891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66750" y="4656138"/>
            <a:ext cx="5334000" cy="4410075"/>
          </a:xfrm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8EED654-FCBF-AD43-AD12-D4CCABE20047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CA13CD-C4FA-2B4C-94DE-9DDD35C50E34}" type="slidenum">
              <a:rPr lang="fr-FR"/>
              <a:pPr/>
              <a:t>84</a:t>
            </a:fld>
            <a:endParaRPr lang="fr-FR"/>
          </a:p>
        </p:txBody>
      </p:sp>
      <p:sp>
        <p:nvSpPr>
          <p:cNvPr id="295938" name="Text Box 2"/>
          <p:cNvSpPr txBox="1"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900613" cy="3675062"/>
          </a:xfrm>
          <a:ln/>
        </p:spPr>
      </p:sp>
      <p:sp>
        <p:nvSpPr>
          <p:cNvPr id="295939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66750" y="4656138"/>
            <a:ext cx="5334000" cy="4327525"/>
          </a:xfrm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9837678-E9E6-DB4C-8998-8DA1EDA005FA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03C41-4805-6041-8C87-BBBC9315E86E}" type="slidenum">
              <a:rPr lang="fr-FR"/>
              <a:pPr/>
              <a:t>85</a:t>
            </a:fld>
            <a:endParaRPr lang="fr-FR"/>
          </a:p>
        </p:txBody>
      </p:sp>
      <p:sp>
        <p:nvSpPr>
          <p:cNvPr id="297986" name="Text Box 2"/>
          <p:cNvSpPr txBox="1"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900613" cy="3675062"/>
          </a:xfrm>
          <a:ln/>
        </p:spPr>
      </p:sp>
      <p:sp>
        <p:nvSpPr>
          <p:cNvPr id="297987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66750" y="4656138"/>
            <a:ext cx="5334000" cy="4327525"/>
          </a:xfrm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C6B3A6A-E49F-7A47-A858-2A64D3B6C2D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4EAE0-650A-A24C-B312-268589EAEB7D}" type="slidenum">
              <a:rPr lang="fr-FR"/>
              <a:pPr/>
              <a:t>86</a:t>
            </a:fld>
            <a:endParaRPr lang="fr-FR"/>
          </a:p>
        </p:txBody>
      </p:sp>
      <p:sp>
        <p:nvSpPr>
          <p:cNvPr id="300034" name="Text Box 2"/>
          <p:cNvSpPr txBox="1"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900613" cy="3675062"/>
          </a:xfrm>
          <a:ln/>
        </p:spPr>
      </p:sp>
      <p:sp>
        <p:nvSpPr>
          <p:cNvPr id="300035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66750" y="4656138"/>
            <a:ext cx="5334000" cy="4327525"/>
          </a:xfrm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0FCBFE1-4A3A-2748-AECD-1D72EBF3C8A6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2B89B-A35B-764A-A69E-DE56D8418B59}" type="slidenum">
              <a:rPr lang="fr-FR"/>
              <a:pPr/>
              <a:t>87</a:t>
            </a:fld>
            <a:endParaRPr lang="fr-FR"/>
          </a:p>
        </p:txBody>
      </p:sp>
      <p:sp>
        <p:nvSpPr>
          <p:cNvPr id="302082" name="Text Box 2"/>
          <p:cNvSpPr txBox="1"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900613" cy="3675062"/>
          </a:xfrm>
          <a:ln/>
        </p:spPr>
      </p:sp>
      <p:sp>
        <p:nvSpPr>
          <p:cNvPr id="302083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66750" y="4656138"/>
            <a:ext cx="5334000" cy="4327525"/>
          </a:xfrm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26DE8ED-E3A0-0743-BD48-440C61CFBF92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44724-D326-7F4A-8B4A-ADC38017745C}" type="slidenum">
              <a:rPr lang="fr-FR"/>
              <a:pPr/>
              <a:t>88</a:t>
            </a:fld>
            <a:endParaRPr lang="fr-FR"/>
          </a:p>
        </p:txBody>
      </p:sp>
      <p:sp>
        <p:nvSpPr>
          <p:cNvPr id="304130" name="Text Box 2"/>
          <p:cNvSpPr txBox="1">
            <a:spLocks noChangeArrowheads="1" noTextEdit="1"/>
          </p:cNvSpPr>
          <p:nvPr>
            <p:ph type="sldImg"/>
          </p:nvPr>
        </p:nvSpPr>
        <p:spPr>
          <a:xfrm>
            <a:off x="882650" y="744538"/>
            <a:ext cx="4900613" cy="3675062"/>
          </a:xfrm>
          <a:ln/>
        </p:spPr>
      </p:sp>
      <p:sp>
        <p:nvSpPr>
          <p:cNvPr id="304131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66750" y="4656138"/>
            <a:ext cx="5334000" cy="4327525"/>
          </a:xfrm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D1FB377-9B42-1949-BFC1-746DDCF5A3A0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C2E0F-374E-2E49-AF6B-875F2C4E14AA}" type="slidenum">
              <a:rPr lang="fr-FR"/>
              <a:pPr/>
              <a:t>89</a:t>
            </a:fld>
            <a:endParaRPr lang="fr-FR"/>
          </a:p>
        </p:txBody>
      </p:sp>
      <p:sp>
        <p:nvSpPr>
          <p:cNvPr id="277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27BB460-969B-6143-82A2-F580080BE90C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33E10-4899-AA45-AA05-20CE4D6A2309}" type="slidenum">
              <a:rPr lang="fr-FR"/>
              <a:pPr/>
              <a:t>9</a:t>
            </a:fld>
            <a:endParaRPr lang="fr-FR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12985C9-A55B-8A45-880E-7BF97B8EEC1A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CE6BE-7DDB-5B44-AFA7-D531E98E62E4}" type="slidenum">
              <a:rPr lang="fr-FR"/>
              <a:pPr/>
              <a:t>90</a:t>
            </a:fld>
            <a:endParaRPr lang="fr-FR"/>
          </a:p>
        </p:txBody>
      </p:sp>
      <p:sp>
        <p:nvSpPr>
          <p:cNvPr id="279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46057D5-7DDB-2B49-8300-939B669C5A7F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4B178F-ADC6-CE4E-BE3C-2394A3D4303C}" type="slidenum">
              <a:rPr lang="fr-FR"/>
              <a:pPr/>
              <a:t>91</a:t>
            </a:fld>
            <a:endParaRPr lang="fr-FR"/>
          </a:p>
        </p:txBody>
      </p:sp>
      <p:sp>
        <p:nvSpPr>
          <p:cNvPr id="281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FECFDEF-B4FE-7042-8180-A4D50619F46C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8C4AC-7830-1045-A192-2817F4A2D941}" type="slidenum">
              <a:rPr lang="fr-FR"/>
              <a:pPr/>
              <a:t>92</a:t>
            </a:fld>
            <a:endParaRPr lang="fr-FR"/>
          </a:p>
        </p:txBody>
      </p:sp>
      <p:sp>
        <p:nvSpPr>
          <p:cNvPr id="283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3AB1476-9699-6B43-8F7B-E0CB7E5EFDEB}" type="datetime1">
              <a:rPr lang="fr-FR"/>
              <a:pPr/>
              <a:t>5/01/09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0244F-09D4-414F-B882-126EEAA81A51}" type="slidenum">
              <a:rPr lang="fr-FR"/>
              <a:pPr/>
              <a:t>93</a:t>
            </a:fld>
            <a:endParaRPr lang="fr-FR"/>
          </a:p>
        </p:txBody>
      </p:sp>
      <p:sp>
        <p:nvSpPr>
          <p:cNvPr id="28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fr-FR"/>
              <a:t>Cliquez pour modifier 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33" charset="2"/>
              <a:buNone/>
              <a:defRPr sz="24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C58DD3-CB5C-DF49-BCD5-99493C4BD6AA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769C81B-59A0-E64D-AC2C-BD333230CDA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4437CA-4DE3-F342-B446-76B2F251F804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2819400" y="1981200"/>
            <a:ext cx="60960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E7F95F-C402-1B45-A22E-E7124C4B9A22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4E4F9FF9-0B19-5F42-A325-DA9E7744A5C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239297-F1AB-9F4E-9D63-3DFEAA2F519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C8B695D-DD2D-FD41-9261-E60AFE8434C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ABFCF3-6543-3E45-AD14-33FC51723B6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2C65C0B-BE60-DB4C-A3E3-9D11B62BBF2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5D0C783-F401-7D4F-BD31-EB54F7553559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62C0CB-1E27-9F47-B224-245D01E9F377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E5E38F-BC08-FC42-8FEE-B4C777BBBED9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AE22352-DE75-5C41-BE13-261C2C7CC33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r>
              <a:rPr lang="fr-FR"/>
              <a:t>Alain Mille</a:t>
            </a:r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fld id="{7069AF9C-0CC5-8D44-BDA2-EEB9714DF136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dissolve/>
  </p:transition>
  <p:hf hd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3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3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3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3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3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3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3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33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33" charset="2"/>
        <a:buChar char="u"/>
        <a:defRPr kumimoji="1" sz="2600">
          <a:solidFill>
            <a:schemeClr val="tx1"/>
          </a:solidFill>
          <a:latin typeface="+mn-lt"/>
          <a:ea typeface="ＭＳ Ｐゴシック" pitchFamily="33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33" charset="2"/>
        <a:buChar char="F"/>
        <a:defRPr kumimoji="1" sz="2400">
          <a:solidFill>
            <a:schemeClr val="tx1"/>
          </a:solidFill>
          <a:latin typeface="+mn-lt"/>
          <a:ea typeface="ＭＳ Ｐゴシック" pitchFamily="3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ＭＳ Ｐゴシック" pitchFamily="3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ＭＳ Ｐゴシック" pitchFamily="33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ＭＳ Ｐゴシック" pitchFamily="33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ＭＳ Ｐゴシック" pitchFamily="33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ＭＳ Ｐゴシック" pitchFamily="33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ＭＳ Ｐゴシック" pitchFamily="33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slide" Target="slide26.xml"/><Relationship Id="rId4" Type="http://schemas.openxmlformats.org/officeDocument/2006/relationships/slide" Target="slide55.xml"/><Relationship Id="rId5" Type="http://schemas.openxmlformats.org/officeDocument/2006/relationships/slide" Target="slide43.xml"/><Relationship Id="rId6" Type="http://schemas.openxmlformats.org/officeDocument/2006/relationships/slide" Target="slide53.xml"/><Relationship Id="rId7" Type="http://schemas.openxmlformats.org/officeDocument/2006/relationships/slide" Target="slide3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hyperlink" Target="http://webia.lip6.fr/~rifqi/FSS_rev.p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0.xml"/><Relationship Id="rId4" Type="http://schemas.openxmlformats.org/officeDocument/2006/relationships/oleObject" Target="../embeddings/oleObject5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1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15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12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16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
<Relationships xmlns="http://schemas.openxmlformats.org/package/2006/relationships"><Relationship Id="rId11" Type="http://schemas.openxmlformats.org/officeDocument/2006/relationships/slide" Target="slide7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Relationship Id="rId3" Type="http://schemas.openxmlformats.org/officeDocument/2006/relationships/hyperlink" Target="file:///D:\cbrworks\CBRWorks.exe" TargetMode="External"/><Relationship Id="rId4" Type="http://schemas.openxmlformats.org/officeDocument/2006/relationships/hyperlink" Target="http://www.kaidara.com/" TargetMode="External"/><Relationship Id="rId5" Type="http://schemas.openxmlformats.org/officeDocument/2006/relationships/slide" Target="slide83.xml"/><Relationship Id="rId6" Type="http://schemas.openxmlformats.org/officeDocument/2006/relationships/hyperlink" Target="file:///D:\AlainMille\remind\Remind.exe" TargetMode="External"/><Relationship Id="rId7" Type="http://schemas.openxmlformats.org/officeDocument/2006/relationships/hyperlink" Target="file:///D:\remind\Remind.exe" TargetMode="External"/><Relationship Id="rId8" Type="http://schemas.openxmlformats.org/officeDocument/2006/relationships/slide" Target="slide68.xml"/><Relationship Id="rId9" Type="http://schemas.openxmlformats.org/officeDocument/2006/relationships/slide" Target="slide70.xml"/><Relationship Id="rId10" Type="http://schemas.openxmlformats.org/officeDocument/2006/relationships/slide" Target="slide7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9.x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1.xml"/><Relationship Id="rId3" Type="http://schemas.openxmlformats.org/officeDocument/2006/relationships/image" Target="../media/image18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2.xml"/><Relationship Id="rId3" Type="http://schemas.openxmlformats.org/officeDocument/2006/relationships/image" Target="../media/image19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3.xml"/><Relationship Id="rId3" Type="http://schemas.openxmlformats.org/officeDocument/2006/relationships/hyperlink" Target="file:///C:\USERS\PROLABO\winxpert.exe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6.xml"/><Relationship Id="rId3" Type="http://schemas.openxmlformats.org/officeDocument/2006/relationships/image" Target="../media/image20.png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7.xml"/><Relationship Id="rId3" Type="http://schemas.openxmlformats.org/officeDocument/2006/relationships/image" Target="../media/image21.png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8.xml"/><Relationship Id="rId3" Type="http://schemas.openxmlformats.org/officeDocument/2006/relationships/image" Target="../media/image22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9.xml"/><Relationship Id="rId3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0.xml"/><Relationship Id="rId3" Type="http://schemas.openxmlformats.org/officeDocument/2006/relationships/image" Target="../media/image24.wmf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1.xml"/><Relationship Id="rId3" Type="http://schemas.openxmlformats.org/officeDocument/2006/relationships/image" Target="../media/image25.wmf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2.xml"/><Relationship Id="rId3" Type="http://schemas.openxmlformats.org/officeDocument/2006/relationships/image" Target="../media/image26.wmf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7.xml"/><Relationship Id="rId3" Type="http://schemas.openxmlformats.org/officeDocument/2006/relationships/image" Target="../media/image27.jpeg"/><Relationship Id="rId4" Type="http://schemas.openxmlformats.org/officeDocument/2006/relationships/image" Target="../media/image28.jpeg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8.xml"/><Relationship Id="rId3" Type="http://schemas.openxmlformats.org/officeDocument/2006/relationships/image" Target="../media/image29.jpeg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0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xfrm>
            <a:off x="1295400" y="685800"/>
            <a:ext cx="7543800" cy="1143000"/>
          </a:xfrm>
          <a:noFill/>
          <a:ln/>
        </p:spPr>
        <p:txBody>
          <a:bodyPr/>
          <a:lstStyle/>
          <a:p>
            <a:r>
              <a:rPr lang="fr-FR"/>
              <a:t>Raisonnement à Partir de Cas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3733800" y="2057400"/>
            <a:ext cx="5029200" cy="1752600"/>
          </a:xfrm>
          <a:noFill/>
          <a:ln/>
        </p:spPr>
        <p:txBody>
          <a:bodyPr/>
          <a:lstStyle/>
          <a:p>
            <a:r>
              <a:rPr lang="fr-FR" sz="3600"/>
              <a:t>Une introduction</a:t>
            </a:r>
          </a:p>
          <a:p>
            <a:endParaRPr lang="fr-FR" sz="360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393825" y="5562600"/>
            <a:ext cx="164623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Alain Mille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5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322A-C20D-364B-974D-517D567A7C99}" type="slidenum">
              <a:rPr lang="fr-FR"/>
              <a:pPr/>
              <a:t>10</a:t>
            </a:fld>
            <a:endParaRPr lang="fr-FR"/>
          </a:p>
        </p:txBody>
      </p:sp>
      <p:sp>
        <p:nvSpPr>
          <p:cNvPr id="21506" name="Rectangle 2"/>
          <p:cNvSpPr>
            <a:spLocks noChangeArrowheads="1"/>
          </p:cNvSpPr>
          <p:nvPr>
            <p:ph type="title"/>
          </p:nvPr>
        </p:nvSpPr>
        <p:spPr>
          <a:xfrm>
            <a:off x="2819400" y="533400"/>
            <a:ext cx="6096000" cy="1143000"/>
          </a:xfrm>
          <a:noFill/>
          <a:ln/>
        </p:spPr>
        <p:txBody>
          <a:bodyPr/>
          <a:lstStyle/>
          <a:p>
            <a:r>
              <a:rPr lang="fr-FR"/>
              <a:t>Des scripts à la mémoire dynamique</a:t>
            </a:r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685800" y="4267200"/>
            <a:ext cx="76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810000" y="1524000"/>
            <a:ext cx="175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Commerçant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219200" y="2133600"/>
            <a:ext cx="3429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2514600" y="2133600"/>
            <a:ext cx="2133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3505200" y="2133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4648200" y="21336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4648200" y="2133600"/>
            <a:ext cx="2133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648200" y="2133600"/>
            <a:ext cx="3505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822325" y="2708275"/>
            <a:ext cx="89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entrer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1752600" y="28194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s’installer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124200" y="2819400"/>
            <a:ext cx="162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commander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800600" y="2819400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être servi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248400" y="2743200"/>
            <a:ext cx="86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payer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696200" y="2819400"/>
            <a:ext cx="82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sortir</a:t>
            </a:r>
          </a:p>
        </p:txBody>
      </p:sp>
      <p:sp>
        <p:nvSpPr>
          <p:cNvPr id="21530" name="Freeform 26"/>
          <p:cNvSpPr>
            <a:spLocks/>
          </p:cNvSpPr>
          <p:nvPr/>
        </p:nvSpPr>
        <p:spPr bwMode="auto">
          <a:xfrm>
            <a:off x="2616200" y="2514600"/>
            <a:ext cx="355600" cy="2286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96"/>
              </a:cxn>
              <a:cxn ang="0">
                <a:pos x="224" y="144"/>
              </a:cxn>
            </a:cxnLst>
            <a:rect l="0" t="0" r="r" b="b"/>
            <a:pathLst>
              <a:path w="224" h="144">
                <a:moveTo>
                  <a:pt x="32" y="0"/>
                </a:moveTo>
                <a:cubicBezTo>
                  <a:pt x="16" y="36"/>
                  <a:pt x="0" y="72"/>
                  <a:pt x="32" y="96"/>
                </a:cubicBezTo>
                <a:cubicBezTo>
                  <a:pt x="64" y="120"/>
                  <a:pt x="144" y="132"/>
                  <a:pt x="224" y="144"/>
                </a:cubicBezTo>
              </a:path>
            </a:pathLst>
          </a:custGeom>
          <a:noFill/>
          <a:ln w="9525">
            <a:solidFill>
              <a:srgbClr val="FF9966"/>
            </a:solidFill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3352800" y="2590800"/>
            <a:ext cx="355600" cy="2286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96"/>
              </a:cxn>
              <a:cxn ang="0">
                <a:pos x="224" y="144"/>
              </a:cxn>
            </a:cxnLst>
            <a:rect l="0" t="0" r="r" b="b"/>
            <a:pathLst>
              <a:path w="224" h="144">
                <a:moveTo>
                  <a:pt x="32" y="0"/>
                </a:moveTo>
                <a:cubicBezTo>
                  <a:pt x="16" y="36"/>
                  <a:pt x="0" y="72"/>
                  <a:pt x="32" y="96"/>
                </a:cubicBezTo>
                <a:cubicBezTo>
                  <a:pt x="64" y="120"/>
                  <a:pt x="144" y="132"/>
                  <a:pt x="224" y="144"/>
                </a:cubicBezTo>
              </a:path>
            </a:pathLst>
          </a:custGeom>
          <a:noFill/>
          <a:ln w="9525">
            <a:solidFill>
              <a:srgbClr val="FF9966"/>
            </a:solidFill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32" name="Freeform 28"/>
          <p:cNvSpPr>
            <a:spLocks/>
          </p:cNvSpPr>
          <p:nvPr/>
        </p:nvSpPr>
        <p:spPr bwMode="auto">
          <a:xfrm>
            <a:off x="4137025" y="2514600"/>
            <a:ext cx="925513" cy="257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7" y="150"/>
              </a:cxn>
              <a:cxn ang="0">
                <a:pos x="583" y="72"/>
              </a:cxn>
            </a:cxnLst>
            <a:rect l="0" t="0" r="r" b="b"/>
            <a:pathLst>
              <a:path w="583" h="162">
                <a:moveTo>
                  <a:pt x="0" y="0"/>
                </a:moveTo>
                <a:cubicBezTo>
                  <a:pt x="36" y="25"/>
                  <a:pt x="120" y="138"/>
                  <a:pt x="217" y="150"/>
                </a:cubicBezTo>
                <a:cubicBezTo>
                  <a:pt x="314" y="162"/>
                  <a:pt x="507" y="88"/>
                  <a:pt x="583" y="72"/>
                </a:cubicBezTo>
              </a:path>
            </a:pathLst>
          </a:custGeom>
          <a:noFill/>
          <a:ln w="9525">
            <a:solidFill>
              <a:srgbClr val="FF9966"/>
            </a:solidFill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33" name="Freeform 29"/>
          <p:cNvSpPr>
            <a:spLocks/>
          </p:cNvSpPr>
          <p:nvPr/>
        </p:nvSpPr>
        <p:spPr bwMode="auto">
          <a:xfrm>
            <a:off x="4992688" y="2522538"/>
            <a:ext cx="935037" cy="203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3" y="122"/>
              </a:cxn>
              <a:cxn ang="0">
                <a:pos x="589" y="34"/>
              </a:cxn>
            </a:cxnLst>
            <a:rect l="0" t="0" r="r" b="b"/>
            <a:pathLst>
              <a:path w="589" h="128">
                <a:moveTo>
                  <a:pt x="0" y="0"/>
                </a:moveTo>
                <a:cubicBezTo>
                  <a:pt x="55" y="20"/>
                  <a:pt x="235" y="116"/>
                  <a:pt x="333" y="122"/>
                </a:cubicBezTo>
                <a:cubicBezTo>
                  <a:pt x="431" y="128"/>
                  <a:pt x="536" y="52"/>
                  <a:pt x="589" y="34"/>
                </a:cubicBezTo>
              </a:path>
            </a:pathLst>
          </a:custGeom>
          <a:noFill/>
          <a:ln w="9525">
            <a:solidFill>
              <a:srgbClr val="FF9966"/>
            </a:solidFill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35" name="Freeform 31"/>
          <p:cNvSpPr>
            <a:spLocks/>
          </p:cNvSpPr>
          <p:nvPr/>
        </p:nvSpPr>
        <p:spPr bwMode="auto">
          <a:xfrm>
            <a:off x="6173788" y="2557463"/>
            <a:ext cx="654050" cy="119062"/>
          </a:xfrm>
          <a:custGeom>
            <a:avLst/>
            <a:gdLst/>
            <a:ahLst/>
            <a:cxnLst>
              <a:cxn ang="0">
                <a:pos x="0" y="34"/>
              </a:cxn>
              <a:cxn ang="0">
                <a:pos x="319" y="69"/>
              </a:cxn>
              <a:cxn ang="0">
                <a:pos x="412" y="0"/>
              </a:cxn>
            </a:cxnLst>
            <a:rect l="0" t="0" r="r" b="b"/>
            <a:pathLst>
              <a:path w="412" h="75">
                <a:moveTo>
                  <a:pt x="0" y="34"/>
                </a:moveTo>
                <a:cubicBezTo>
                  <a:pt x="53" y="38"/>
                  <a:pt x="250" y="75"/>
                  <a:pt x="319" y="69"/>
                </a:cubicBezTo>
                <a:cubicBezTo>
                  <a:pt x="388" y="63"/>
                  <a:pt x="393" y="14"/>
                  <a:pt x="412" y="0"/>
                </a:cubicBezTo>
              </a:path>
            </a:pathLst>
          </a:custGeom>
          <a:noFill/>
          <a:ln w="9525">
            <a:solidFill>
              <a:srgbClr val="FF9966"/>
            </a:solidFill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04800" y="5334000"/>
            <a:ext cx="1357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être placé</a:t>
            </a:r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 flipH="1">
            <a:off x="762000" y="32004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362200" y="32004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1905000" y="41148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rester devant la banque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362200" y="3581400"/>
            <a:ext cx="1071563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sz="2000" i="1"/>
              <a:t>magasin</a:t>
            </a:r>
            <a:endParaRPr kumimoji="0" lang="fr-FR" sz="2000" b="0"/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657600" y="3733800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à sa place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4267200" y="32004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4191000" y="3276600"/>
            <a:ext cx="1268413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sz="2000" i="1"/>
              <a:t>restaurant</a:t>
            </a:r>
            <a:endParaRPr kumimoji="0" lang="fr-FR" sz="2000" b="0"/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>
            <a:off x="5486400" y="32004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5638800" y="4038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au comptoir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5486400" y="3581400"/>
            <a:ext cx="1071563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sz="2000" i="1"/>
              <a:t>magasin</a:t>
            </a:r>
            <a:endParaRPr kumimoji="0" lang="fr-FR" sz="2000" b="0"/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228600" y="4648200"/>
            <a:ext cx="1141413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sz="2000" i="1"/>
              <a:t>classique</a:t>
            </a:r>
            <a:endParaRPr kumimoji="0" lang="fr-FR" sz="2000" b="0"/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228600" y="3962400"/>
            <a:ext cx="1268413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sz="2000" i="1"/>
              <a:t>restaurant</a:t>
            </a:r>
            <a:endParaRPr kumimoji="0" lang="fr-FR" sz="2000" b="0"/>
          </a:p>
        </p:txBody>
      </p:sp>
      <p:grpSp>
        <p:nvGrpSpPr>
          <p:cNvPr id="21571" name="Group 67"/>
          <p:cNvGrpSpPr>
            <a:grpSpLocks/>
          </p:cNvGrpSpPr>
          <p:nvPr/>
        </p:nvGrpSpPr>
        <p:grpSpPr bwMode="auto">
          <a:xfrm>
            <a:off x="762000" y="4267200"/>
            <a:ext cx="4648200" cy="1685925"/>
            <a:chOff x="480" y="2688"/>
            <a:chExt cx="2928" cy="1062"/>
          </a:xfrm>
        </p:grpSpPr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>
              <a:off x="480" y="2688"/>
              <a:ext cx="13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1" name="Text Box 47"/>
            <p:cNvSpPr txBox="1">
              <a:spLocks noChangeArrowheads="1"/>
            </p:cNvSpPr>
            <p:nvPr/>
          </p:nvSpPr>
          <p:spPr bwMode="auto">
            <a:xfrm>
              <a:off x="1392" y="2880"/>
              <a:ext cx="793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996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kumimoji="0" lang="fr-FR" sz="2000" i="1"/>
                <a:t>chez Dédé</a:t>
              </a:r>
              <a:endParaRPr kumimoji="0" lang="fr-FR" sz="2000" b="0"/>
            </a:p>
          </p:txBody>
        </p:sp>
        <p:sp>
          <p:nvSpPr>
            <p:cNvPr id="21552" name="Line 48"/>
            <p:cNvSpPr>
              <a:spLocks noChangeShapeType="1"/>
            </p:cNvSpPr>
            <p:nvPr/>
          </p:nvSpPr>
          <p:spPr bwMode="auto">
            <a:xfrm flipH="1">
              <a:off x="1392" y="3120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3" name="Line 49"/>
            <p:cNvSpPr>
              <a:spLocks noChangeShapeType="1"/>
            </p:cNvSpPr>
            <p:nvPr/>
          </p:nvSpPr>
          <p:spPr bwMode="auto">
            <a:xfrm>
              <a:off x="1824" y="3120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4" name="Text Box 50"/>
            <p:cNvSpPr txBox="1">
              <a:spLocks noChangeArrowheads="1"/>
            </p:cNvSpPr>
            <p:nvPr/>
          </p:nvSpPr>
          <p:spPr bwMode="auto">
            <a:xfrm>
              <a:off x="1104" y="3456"/>
              <a:ext cx="612" cy="294"/>
            </a:xfrm>
            <a:prstGeom prst="rect">
              <a:avLst/>
            </a:prstGeom>
            <a:noFill/>
            <a:ln w="9525">
              <a:solidFill>
                <a:srgbClr val="FF996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kumimoji="0" lang="fr-FR" b="0"/>
                <a:t>Saluer</a:t>
              </a:r>
            </a:p>
          </p:txBody>
        </p:sp>
        <p:sp>
          <p:nvSpPr>
            <p:cNvPr id="21555" name="Text Box 51"/>
            <p:cNvSpPr txBox="1">
              <a:spLocks noChangeArrowheads="1"/>
            </p:cNvSpPr>
            <p:nvPr/>
          </p:nvSpPr>
          <p:spPr bwMode="auto">
            <a:xfrm>
              <a:off x="1872" y="3408"/>
              <a:ext cx="1536" cy="294"/>
            </a:xfrm>
            <a:prstGeom prst="rect">
              <a:avLst/>
            </a:prstGeom>
            <a:noFill/>
            <a:ln w="9525">
              <a:solidFill>
                <a:srgbClr val="FF9966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/>
              <a:r>
                <a:rPr kumimoji="0" lang="fr-FR" b="0"/>
                <a:t>s’installer au bar</a:t>
              </a:r>
            </a:p>
          </p:txBody>
        </p:sp>
      </p:grp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6477000" y="5105400"/>
            <a:ext cx="803275" cy="466725"/>
          </a:xfrm>
          <a:prstGeom prst="rect">
            <a:avLst/>
          </a:prstGeom>
          <a:noFill/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xxxx</a:t>
            </a: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7315200" y="5715000"/>
            <a:ext cx="803275" cy="466725"/>
          </a:xfrm>
          <a:prstGeom prst="rect">
            <a:avLst/>
          </a:prstGeom>
          <a:noFill/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xxxx</a:t>
            </a:r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8077200" y="4800600"/>
            <a:ext cx="803275" cy="466725"/>
          </a:xfrm>
          <a:prstGeom prst="rect">
            <a:avLst/>
          </a:prstGeom>
          <a:noFill/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xxxx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5867400" y="5715000"/>
            <a:ext cx="803275" cy="466725"/>
          </a:xfrm>
          <a:prstGeom prst="rect">
            <a:avLst/>
          </a:prstGeom>
          <a:noFill/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xxxx</a:t>
            </a:r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4876800" y="36576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4724400" y="4648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manger</a:t>
            </a:r>
          </a:p>
        </p:txBody>
      </p:sp>
      <p:sp>
        <p:nvSpPr>
          <p:cNvPr id="21562" name="Freeform 58"/>
          <p:cNvSpPr>
            <a:spLocks/>
          </p:cNvSpPr>
          <p:nvPr/>
        </p:nvSpPr>
        <p:spPr bwMode="auto">
          <a:xfrm>
            <a:off x="5638800" y="5334000"/>
            <a:ext cx="609600" cy="381000"/>
          </a:xfrm>
          <a:custGeom>
            <a:avLst/>
            <a:gdLst/>
            <a:ahLst/>
            <a:cxnLst>
              <a:cxn ang="0">
                <a:pos x="384" y="240"/>
              </a:cxn>
              <a:cxn ang="0">
                <a:pos x="96" y="144"/>
              </a:cxn>
              <a:cxn ang="0">
                <a:pos x="0" y="0"/>
              </a:cxn>
            </a:cxnLst>
            <a:rect l="0" t="0" r="r" b="b"/>
            <a:pathLst>
              <a:path w="384" h="240">
                <a:moveTo>
                  <a:pt x="384" y="240"/>
                </a:moveTo>
                <a:cubicBezTo>
                  <a:pt x="272" y="212"/>
                  <a:pt x="160" y="184"/>
                  <a:pt x="96" y="144"/>
                </a:cubicBezTo>
                <a:cubicBezTo>
                  <a:pt x="32" y="104"/>
                  <a:pt x="16" y="52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63" name="Freeform 59"/>
          <p:cNvSpPr>
            <a:spLocks/>
          </p:cNvSpPr>
          <p:nvPr/>
        </p:nvSpPr>
        <p:spPr bwMode="auto">
          <a:xfrm>
            <a:off x="6172200" y="4648200"/>
            <a:ext cx="762000" cy="457200"/>
          </a:xfrm>
          <a:custGeom>
            <a:avLst/>
            <a:gdLst/>
            <a:ahLst/>
            <a:cxnLst>
              <a:cxn ang="0">
                <a:pos x="480" y="288"/>
              </a:cxn>
              <a:cxn ang="0">
                <a:pos x="144" y="144"/>
              </a:cxn>
              <a:cxn ang="0">
                <a:pos x="0" y="0"/>
              </a:cxn>
            </a:cxnLst>
            <a:rect l="0" t="0" r="r" b="b"/>
            <a:pathLst>
              <a:path w="480" h="288">
                <a:moveTo>
                  <a:pt x="480" y="288"/>
                </a:moveTo>
                <a:cubicBezTo>
                  <a:pt x="352" y="240"/>
                  <a:pt x="224" y="192"/>
                  <a:pt x="144" y="144"/>
                </a:cubicBezTo>
                <a:cubicBezTo>
                  <a:pt x="64" y="96"/>
                  <a:pt x="32" y="4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64" name="Freeform 60"/>
          <p:cNvSpPr>
            <a:spLocks/>
          </p:cNvSpPr>
          <p:nvPr/>
        </p:nvSpPr>
        <p:spPr bwMode="auto">
          <a:xfrm>
            <a:off x="7391400" y="3657600"/>
            <a:ext cx="508000" cy="2057400"/>
          </a:xfrm>
          <a:custGeom>
            <a:avLst/>
            <a:gdLst/>
            <a:ahLst/>
            <a:cxnLst>
              <a:cxn ang="0">
                <a:pos x="192" y="1296"/>
              </a:cxn>
              <a:cxn ang="0">
                <a:pos x="288" y="672"/>
              </a:cxn>
              <a:cxn ang="0">
                <a:pos x="0" y="0"/>
              </a:cxn>
            </a:cxnLst>
            <a:rect l="0" t="0" r="r" b="b"/>
            <a:pathLst>
              <a:path w="320" h="1296">
                <a:moveTo>
                  <a:pt x="192" y="1296"/>
                </a:moveTo>
                <a:cubicBezTo>
                  <a:pt x="256" y="1092"/>
                  <a:pt x="320" y="888"/>
                  <a:pt x="288" y="672"/>
                </a:cubicBezTo>
                <a:cubicBezTo>
                  <a:pt x="256" y="456"/>
                  <a:pt x="128" y="22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65" name="Freeform 61"/>
          <p:cNvSpPr>
            <a:spLocks/>
          </p:cNvSpPr>
          <p:nvPr/>
        </p:nvSpPr>
        <p:spPr bwMode="auto">
          <a:xfrm>
            <a:off x="8458200" y="3657600"/>
            <a:ext cx="1524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96" y="336"/>
              </a:cxn>
              <a:cxn ang="0">
                <a:pos x="0" y="0"/>
              </a:cxn>
            </a:cxnLst>
            <a:rect l="0" t="0" r="r" b="b"/>
            <a:pathLst>
              <a:path w="96" h="768">
                <a:moveTo>
                  <a:pt x="0" y="768"/>
                </a:moveTo>
                <a:cubicBezTo>
                  <a:pt x="48" y="616"/>
                  <a:pt x="96" y="464"/>
                  <a:pt x="96" y="336"/>
                </a:cubicBezTo>
                <a:cubicBezTo>
                  <a:pt x="96" y="208"/>
                  <a:pt x="48" y="10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67" name="Text Box 63"/>
          <p:cNvSpPr txBox="1">
            <a:spLocks noChangeArrowheads="1"/>
          </p:cNvSpPr>
          <p:nvPr/>
        </p:nvSpPr>
        <p:spPr bwMode="auto">
          <a:xfrm>
            <a:off x="838200" y="5943600"/>
            <a:ext cx="803275" cy="466725"/>
          </a:xfrm>
          <a:prstGeom prst="rect">
            <a:avLst/>
          </a:prstGeom>
          <a:noFill/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xxxx</a:t>
            </a:r>
          </a:p>
        </p:txBody>
      </p:sp>
      <p:sp>
        <p:nvSpPr>
          <p:cNvPr id="21568" name="Freeform 64"/>
          <p:cNvSpPr>
            <a:spLocks/>
          </p:cNvSpPr>
          <p:nvPr/>
        </p:nvSpPr>
        <p:spPr bwMode="auto">
          <a:xfrm>
            <a:off x="406400" y="5791200"/>
            <a:ext cx="355600" cy="304800"/>
          </a:xfrm>
          <a:custGeom>
            <a:avLst/>
            <a:gdLst/>
            <a:ahLst/>
            <a:cxnLst>
              <a:cxn ang="0">
                <a:pos x="224" y="192"/>
              </a:cxn>
              <a:cxn ang="0">
                <a:pos x="32" y="96"/>
              </a:cxn>
              <a:cxn ang="0">
                <a:pos x="32" y="0"/>
              </a:cxn>
            </a:cxnLst>
            <a:rect l="0" t="0" r="r" b="b"/>
            <a:pathLst>
              <a:path w="224" h="192">
                <a:moveTo>
                  <a:pt x="224" y="192"/>
                </a:moveTo>
                <a:cubicBezTo>
                  <a:pt x="144" y="160"/>
                  <a:pt x="64" y="128"/>
                  <a:pt x="32" y="96"/>
                </a:cubicBezTo>
                <a:cubicBezTo>
                  <a:pt x="0" y="64"/>
                  <a:pt x="16" y="32"/>
                  <a:pt x="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3641725" y="5908675"/>
            <a:ext cx="1911350" cy="466725"/>
          </a:xfrm>
          <a:prstGeom prst="rect">
            <a:avLst/>
          </a:prstGeom>
          <a:noFill/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i="1">
                <a:solidFill>
                  <a:schemeClr val="bg2"/>
                </a:solidFill>
              </a:rPr>
              <a:t>épisodes réels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4D6F-C0E9-A54E-B430-9611E5CBC165}" type="slidenum">
              <a:rPr lang="fr-FR"/>
              <a:pPr/>
              <a:t>11</a:t>
            </a:fld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>
            <p:ph type="title"/>
          </p:nvPr>
        </p:nvSpPr>
        <p:spPr>
          <a:xfrm>
            <a:off x="2057400" y="685800"/>
            <a:ext cx="6858000" cy="1143000"/>
          </a:xfrm>
          <a:noFill/>
          <a:ln/>
        </p:spPr>
        <p:txBody>
          <a:bodyPr/>
          <a:lstStyle/>
          <a:p>
            <a:r>
              <a:rPr lang="fr-FR"/>
              <a:t>Processus de raisonnement</a:t>
            </a:r>
          </a:p>
        </p:txBody>
      </p:sp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>
          <a:xfrm>
            <a:off x="1981200" y="1981200"/>
            <a:ext cx="6934200" cy="4114800"/>
          </a:xfrm>
          <a:noFill/>
          <a:ln/>
        </p:spPr>
        <p:txBody>
          <a:bodyPr/>
          <a:lstStyle/>
          <a:p>
            <a:r>
              <a:rPr lang="fr-FR"/>
              <a:t>Dans une mémoire d ’expériences, organisée en hiérarchie de généralisation,</a:t>
            </a:r>
          </a:p>
          <a:p>
            <a:r>
              <a:rPr lang="fr-FR"/>
              <a:t>on recherche ce qui est le plus près du problème courant,</a:t>
            </a:r>
          </a:p>
          <a:p>
            <a:r>
              <a:rPr lang="fr-FR"/>
              <a:t>on réutilise le script trouvé en le spécialisant dans le contexte courant,</a:t>
            </a:r>
          </a:p>
          <a:p>
            <a:r>
              <a:rPr lang="fr-FR"/>
              <a:t>on réorganise la mémoire pour y intégrer le nouvel épisode.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ECC3-357A-4A4F-9D1A-0D4888DA8A91}" type="slidenum">
              <a:rPr lang="fr-FR"/>
              <a:pPr/>
              <a:t>12</a:t>
            </a:fld>
            <a:endParaRPr lang="fr-FR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Principes du RàPC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3600"/>
              <a:t>Le carré d ’analogie</a:t>
            </a:r>
          </a:p>
          <a:p>
            <a:r>
              <a:rPr lang="fr-FR" sz="3600"/>
              <a:t>Le cycle du RàPC</a:t>
            </a:r>
          </a:p>
          <a:p>
            <a:r>
              <a:rPr lang="fr-FR" sz="3600"/>
              <a:t>L’analogie et le cycle revisités...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2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25B2-1652-4246-9DDC-2168874DC54D}" type="slidenum">
              <a:rPr lang="fr-FR"/>
              <a:pPr/>
              <a:t>13</a:t>
            </a:fld>
            <a:endParaRPr lang="fr-FR"/>
          </a:p>
        </p:txBody>
      </p:sp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>
          <a:xfrm>
            <a:off x="2819400" y="1009650"/>
            <a:ext cx="6096000" cy="1143000"/>
          </a:xfrm>
          <a:noFill/>
          <a:ln/>
        </p:spPr>
        <p:txBody>
          <a:bodyPr/>
          <a:lstStyle/>
          <a:p>
            <a:r>
              <a:rPr lang="fr-FR"/>
              <a:t>Le carré d’analogie</a:t>
            </a:r>
          </a:p>
        </p:txBody>
      </p:sp>
      <p:grpSp>
        <p:nvGrpSpPr>
          <p:cNvPr id="91141" name="Group 1029"/>
          <p:cNvGrpSpPr>
            <a:grpSpLocks/>
          </p:cNvGrpSpPr>
          <p:nvPr/>
        </p:nvGrpSpPr>
        <p:grpSpPr bwMode="auto">
          <a:xfrm>
            <a:off x="2057400" y="2552700"/>
            <a:ext cx="5819775" cy="2524125"/>
            <a:chOff x="1296" y="1608"/>
            <a:chExt cx="3666" cy="1590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3696" y="1608"/>
              <a:ext cx="1266" cy="294"/>
            </a:xfrm>
            <a:prstGeom prst="rect">
              <a:avLst/>
            </a:prstGeom>
            <a:noFill/>
            <a:ln w="9525">
              <a:solidFill>
                <a:srgbClr val="FF996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kumimoji="0" lang="fr-FR" b="0"/>
                <a:t>problème cible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3749" y="2904"/>
              <a:ext cx="1160" cy="294"/>
            </a:xfrm>
            <a:prstGeom prst="rect">
              <a:avLst/>
            </a:prstGeom>
            <a:noFill/>
            <a:ln w="9525">
              <a:solidFill>
                <a:srgbClr val="FF9966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kumimoji="0" lang="fr-FR" b="0"/>
                <a:t>solution cible</a:t>
              </a:r>
            </a:p>
          </p:txBody>
        </p:sp>
        <p:grpSp>
          <p:nvGrpSpPr>
            <p:cNvPr id="10269" name="Group 29"/>
            <p:cNvGrpSpPr>
              <a:grpSpLocks/>
            </p:cNvGrpSpPr>
            <p:nvPr/>
          </p:nvGrpSpPr>
          <p:grpSpPr bwMode="auto">
            <a:xfrm>
              <a:off x="1296" y="1608"/>
              <a:ext cx="1395" cy="1590"/>
              <a:chOff x="1296" y="1608"/>
              <a:chExt cx="1395" cy="1590"/>
            </a:xfrm>
          </p:grpSpPr>
          <p:sp>
            <p:nvSpPr>
              <p:cNvPr id="10246" name="Text Box 6"/>
              <p:cNvSpPr txBox="1">
                <a:spLocks noChangeArrowheads="1"/>
              </p:cNvSpPr>
              <p:nvPr/>
            </p:nvSpPr>
            <p:spPr bwMode="auto">
              <a:xfrm>
                <a:off x="1296" y="1608"/>
                <a:ext cx="1395" cy="294"/>
              </a:xfrm>
              <a:prstGeom prst="rect">
                <a:avLst/>
              </a:prstGeom>
              <a:noFill/>
              <a:ln w="9525">
                <a:solidFill>
                  <a:srgbClr val="FF9966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kumimoji="0" lang="fr-FR" b="0"/>
                  <a:t>problème source</a:t>
                </a:r>
              </a:p>
            </p:txBody>
          </p:sp>
          <p:sp>
            <p:nvSpPr>
              <p:cNvPr id="10247" name="Text Box 7"/>
              <p:cNvSpPr txBox="1">
                <a:spLocks noChangeArrowheads="1"/>
              </p:cNvSpPr>
              <p:nvPr/>
            </p:nvSpPr>
            <p:spPr bwMode="auto">
              <a:xfrm>
                <a:off x="1349" y="2904"/>
                <a:ext cx="1289" cy="294"/>
              </a:xfrm>
              <a:prstGeom prst="rect">
                <a:avLst/>
              </a:prstGeom>
              <a:noFill/>
              <a:ln w="9525">
                <a:solidFill>
                  <a:srgbClr val="FF9966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kumimoji="0" lang="fr-FR" b="0"/>
                  <a:t>solution source</a:t>
                </a:r>
              </a:p>
            </p:txBody>
          </p:sp>
          <p:sp>
            <p:nvSpPr>
              <p:cNvPr id="10254" name="Line 14"/>
              <p:cNvSpPr>
                <a:spLocks noChangeShapeType="1"/>
              </p:cNvSpPr>
              <p:nvPr/>
            </p:nvSpPr>
            <p:spPr bwMode="auto">
              <a:xfrm>
                <a:off x="1920" y="1920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 flipH="1">
              <a:off x="2688" y="1728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2640" y="307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4320" y="1920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aphicFrame>
        <p:nvGraphicFramePr>
          <p:cNvPr id="24" name="Objet 23"/>
          <p:cNvGraphicFramePr>
            <a:graphicFrameLocks noChangeAspect="1"/>
          </p:cNvGraphicFramePr>
          <p:nvPr/>
        </p:nvGraphicFramePr>
        <p:xfrm>
          <a:off x="4724399" y="2286000"/>
          <a:ext cx="804333" cy="381000"/>
        </p:xfrm>
        <a:graphic>
          <a:graphicData uri="http://schemas.openxmlformats.org/presentationml/2006/ole">
            <p:oleObj spid="_x0000_s91142" name="Equation" r:id="rId4" imgW="482600" imgH="228600" progId="Equation.DSMT4">
              <p:embed/>
            </p:oleObj>
          </a:graphicData>
        </a:graphic>
      </p:graphicFrame>
      <p:graphicFrame>
        <p:nvGraphicFramePr>
          <p:cNvPr id="91143" name="Object 1031"/>
          <p:cNvGraphicFramePr>
            <a:graphicFrameLocks noChangeAspect="1"/>
          </p:cNvGraphicFramePr>
          <p:nvPr/>
        </p:nvGraphicFramePr>
        <p:xfrm>
          <a:off x="4767263" y="4419600"/>
          <a:ext cx="719137" cy="339725"/>
        </p:xfrm>
        <a:graphic>
          <a:graphicData uri="http://schemas.openxmlformats.org/presentationml/2006/ole">
            <p:oleObj spid="_x0000_s91143" name="Equation" r:id="rId5" imgW="431800" imgH="203200" progId="Equation.DSMT4">
              <p:embed/>
            </p:oleObj>
          </a:graphicData>
        </a:graphic>
      </p:graphicFrame>
      <p:graphicFrame>
        <p:nvGraphicFramePr>
          <p:cNvPr id="26" name="Objet 25"/>
          <p:cNvGraphicFramePr>
            <a:graphicFrameLocks noChangeAspect="1"/>
          </p:cNvGraphicFramePr>
          <p:nvPr/>
        </p:nvGraphicFramePr>
        <p:xfrm>
          <a:off x="3119437" y="3678238"/>
          <a:ext cx="614363" cy="338137"/>
        </p:xfrm>
        <a:graphic>
          <a:graphicData uri="http://schemas.openxmlformats.org/presentationml/2006/ole">
            <p:oleObj spid="_x0000_s91144" name="Equation" r:id="rId6" imgW="368300" imgH="203200" progId="Equation.DSMT4">
              <p:embed/>
            </p:oleObj>
          </a:graphicData>
        </a:graphic>
      </p:graphicFrame>
      <p:graphicFrame>
        <p:nvGraphicFramePr>
          <p:cNvPr id="27" name="Objet 26"/>
          <p:cNvGraphicFramePr>
            <a:graphicFrameLocks noChangeAspect="1"/>
          </p:cNvGraphicFramePr>
          <p:nvPr/>
        </p:nvGraphicFramePr>
        <p:xfrm>
          <a:off x="6910388" y="3581400"/>
          <a:ext cx="508000" cy="338138"/>
        </p:xfrm>
        <a:graphic>
          <a:graphicData uri="http://schemas.openxmlformats.org/presentationml/2006/ole">
            <p:oleObj spid="_x0000_s91145" name="Equation" r:id="rId7" imgW="304800" imgH="203200" progId="Equation.DSMT4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6EB3-2FB6-F740-B407-EE07F60A59B5}" type="slidenum">
              <a:rPr lang="fr-FR"/>
              <a:pPr/>
              <a:t>14</a:t>
            </a:fld>
            <a:endParaRPr lang="fr-FR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Qu’est-ce qu’un cas ?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Un cas est la description d'un épisode de résolution de problème. Il peut donc prendre des formes très diverses selon la nature de la tâche : diagnostic, planification, aide à la décision, conception, etc.</a:t>
            </a:r>
            <a:br>
              <a:rPr lang="fr-FR"/>
            </a:br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0F62-5D6D-8148-B33D-5DF4C0AEE957}" type="slidenum">
              <a:rPr lang="fr-FR"/>
              <a:pPr/>
              <a:t>15</a:t>
            </a:fld>
            <a:endParaRPr lang="fr-FR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Descripteurs de cas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1981200"/>
            <a:ext cx="643096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/>
              <a:t>Un cas est donc l'association d'un problème et de la solution de ce problème : </a:t>
            </a:r>
            <a:r>
              <a:rPr lang="fr-FR" sz="2000" b="1" i="1"/>
              <a:t>cas=(pb,Sol(pb))</a:t>
            </a:r>
            <a:r>
              <a:rPr lang="fr-FR" sz="2000"/>
              <a:t>.</a:t>
            </a:r>
          </a:p>
          <a:p>
            <a:pPr>
              <a:lnSpc>
                <a:spcPct val="90000"/>
              </a:lnSpc>
            </a:pPr>
            <a:r>
              <a:rPr lang="fr-FR" sz="2000"/>
              <a:t> Un </a:t>
            </a:r>
            <a:r>
              <a:rPr lang="fr-FR" sz="2000" b="1"/>
              <a:t>cas source</a:t>
            </a:r>
            <a:r>
              <a:rPr lang="fr-FR" sz="2000"/>
              <a:t> est un cas dont on va s'inspirer pour résoudre un nouveau cas que l'on appelera un </a:t>
            </a:r>
            <a:r>
              <a:rPr lang="fr-FR" sz="2000" b="1"/>
              <a:t>cas cible</a:t>
            </a:r>
            <a:r>
              <a:rPr lang="fr-FR" sz="2000"/>
              <a:t>. Un cas source s'écrit : </a:t>
            </a:r>
          </a:p>
          <a:p>
            <a:pPr lvl="1">
              <a:lnSpc>
                <a:spcPct val="90000"/>
              </a:lnSpc>
            </a:pPr>
            <a:r>
              <a:rPr lang="fr-FR" sz="2000" b="1" i="1"/>
              <a:t>cas-source=(source,Sol(source))</a:t>
            </a:r>
          </a:p>
          <a:p>
            <a:pPr>
              <a:lnSpc>
                <a:spcPct val="90000"/>
              </a:lnSpc>
            </a:pPr>
            <a:r>
              <a:rPr lang="fr-FR" sz="2000"/>
              <a:t> et un cas cible s'écrit donc </a:t>
            </a:r>
          </a:p>
          <a:p>
            <a:pPr lvl="1">
              <a:lnSpc>
                <a:spcPct val="90000"/>
              </a:lnSpc>
            </a:pPr>
            <a:r>
              <a:rPr lang="fr-FR" sz="2000" b="1" i="1"/>
              <a:t>cas-cible=(cible,Sol(cible))</a:t>
            </a:r>
            <a:r>
              <a:rPr lang="fr-FR" sz="2000"/>
              <a:t>.</a:t>
            </a:r>
          </a:p>
          <a:p>
            <a:pPr>
              <a:lnSpc>
                <a:spcPct val="90000"/>
              </a:lnSpc>
            </a:pPr>
            <a:r>
              <a:rPr lang="fr-FR" sz="2000"/>
              <a:t>Un cas, son problème et sa solution sont donc décrits par un ensemble de descripteurs. Un descripteur d est défini par une paire d=(a,v) où ‘a’ est un attribut et ‘v’ la valeur qui lui est associée dans ce cas.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E430-49FB-A542-A69D-A30C5482E953}" type="slidenum">
              <a:rPr lang="fr-FR"/>
              <a:pPr/>
              <a:t>16</a:t>
            </a:fld>
            <a:endParaRPr lang="fr-FR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Descripteurs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source={d</a:t>
            </a:r>
            <a:r>
              <a:rPr lang="fr-FR" baseline="30000"/>
              <a:t>s</a:t>
            </a:r>
            <a:r>
              <a:rPr lang="fr-FR" baseline="-25000"/>
              <a:t>1</a:t>
            </a:r>
            <a:r>
              <a:rPr lang="fr-FR"/>
              <a:t>..d</a:t>
            </a:r>
            <a:r>
              <a:rPr lang="fr-FR" baseline="30000"/>
              <a:t>s</a:t>
            </a:r>
            <a:r>
              <a:rPr lang="fr-FR" baseline="-25000"/>
              <a:t>n</a:t>
            </a:r>
            <a:r>
              <a:rPr lang="fr-FR"/>
              <a:t>} où d</a:t>
            </a:r>
            <a:r>
              <a:rPr lang="fr-FR" baseline="30000"/>
              <a:t>s</a:t>
            </a:r>
            <a:r>
              <a:rPr lang="fr-FR" baseline="-25000"/>
              <a:t>i</a:t>
            </a:r>
            <a:r>
              <a:rPr lang="fr-FR"/>
              <a:t> est un descripteur du problème source. </a:t>
            </a:r>
          </a:p>
          <a:p>
            <a:pPr>
              <a:lnSpc>
                <a:spcPct val="90000"/>
              </a:lnSpc>
            </a:pPr>
            <a:r>
              <a:rPr lang="fr-FR"/>
              <a:t>Sol(source)={D</a:t>
            </a:r>
            <a:r>
              <a:rPr lang="fr-FR" baseline="30000"/>
              <a:t>s</a:t>
            </a:r>
            <a:r>
              <a:rPr lang="fr-FR" baseline="-25000"/>
              <a:t>1</a:t>
            </a:r>
            <a:r>
              <a:rPr lang="fr-FR"/>
              <a:t>..D</a:t>
            </a:r>
            <a:r>
              <a:rPr lang="fr-FR" baseline="30000"/>
              <a:t>s</a:t>
            </a:r>
            <a:r>
              <a:rPr lang="fr-FR" baseline="-25000"/>
              <a:t>m</a:t>
            </a:r>
            <a:r>
              <a:rPr lang="fr-FR"/>
              <a:t>} où D</a:t>
            </a:r>
            <a:r>
              <a:rPr lang="fr-FR" baseline="30000"/>
              <a:t>s</a:t>
            </a:r>
            <a:r>
              <a:rPr lang="fr-FR" baseline="-25000"/>
              <a:t>i</a:t>
            </a:r>
            <a:r>
              <a:rPr lang="fr-FR"/>
              <a:t> est un descripteur de la solution source. </a:t>
            </a:r>
          </a:p>
          <a:p>
            <a:pPr>
              <a:lnSpc>
                <a:spcPct val="90000"/>
              </a:lnSpc>
            </a:pPr>
            <a:r>
              <a:rPr lang="fr-FR"/>
              <a:t>cible={d</a:t>
            </a:r>
            <a:r>
              <a:rPr lang="fr-FR" baseline="30000"/>
              <a:t>c</a:t>
            </a:r>
            <a:r>
              <a:rPr lang="fr-FR" baseline="-25000"/>
              <a:t>1</a:t>
            </a:r>
            <a:r>
              <a:rPr lang="fr-FR"/>
              <a:t>..d</a:t>
            </a:r>
            <a:r>
              <a:rPr lang="fr-FR" baseline="30000"/>
              <a:t>c</a:t>
            </a:r>
            <a:r>
              <a:rPr lang="fr-FR" baseline="-25000"/>
              <a:t>n</a:t>
            </a:r>
            <a:r>
              <a:rPr lang="fr-FR"/>
              <a:t>} où d</a:t>
            </a:r>
            <a:r>
              <a:rPr lang="fr-FR" baseline="30000"/>
              <a:t>c</a:t>
            </a:r>
            <a:r>
              <a:rPr lang="fr-FR" baseline="-25000"/>
              <a:t>i</a:t>
            </a:r>
            <a:r>
              <a:rPr lang="fr-FR"/>
              <a:t> est un descripteur du problème cible. </a:t>
            </a:r>
          </a:p>
          <a:p>
            <a:pPr>
              <a:lnSpc>
                <a:spcPct val="90000"/>
              </a:lnSpc>
            </a:pPr>
            <a:r>
              <a:rPr lang="fr-FR"/>
              <a:t>Sol(cible)={D</a:t>
            </a:r>
            <a:r>
              <a:rPr lang="fr-FR" baseline="30000"/>
              <a:t>c</a:t>
            </a:r>
            <a:r>
              <a:rPr lang="fr-FR" baseline="-25000"/>
              <a:t>1</a:t>
            </a:r>
            <a:r>
              <a:rPr lang="fr-FR"/>
              <a:t>..D</a:t>
            </a:r>
            <a:r>
              <a:rPr lang="fr-FR" baseline="30000"/>
              <a:t>c</a:t>
            </a:r>
            <a:r>
              <a:rPr lang="fr-FR" baseline="-25000"/>
              <a:t>n</a:t>
            </a:r>
            <a:r>
              <a:rPr lang="fr-FR"/>
              <a:t>} où D</a:t>
            </a:r>
            <a:r>
              <a:rPr lang="fr-FR" baseline="30000"/>
              <a:t>c</a:t>
            </a:r>
            <a:r>
              <a:rPr lang="fr-FR" baseline="-25000"/>
              <a:t>i</a:t>
            </a:r>
            <a:r>
              <a:rPr lang="fr-FR"/>
              <a:t> est un descripteur du problème cible. </a:t>
            </a:r>
          </a:p>
          <a:p>
            <a:pPr>
              <a:lnSpc>
                <a:spcPct val="90000"/>
              </a:lnSpc>
            </a:pPr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5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2AA10-02C2-204B-B285-C36A08991DCE}" type="slidenum">
              <a:rPr lang="fr-FR"/>
              <a:pPr/>
              <a:t>17</a:t>
            </a:fld>
            <a:endParaRPr lang="fr-FR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Extrait d’une base de cas</a:t>
            </a:r>
          </a:p>
        </p:txBody>
      </p:sp>
      <p:graphicFrame>
        <p:nvGraphicFramePr>
          <p:cNvPr id="205996" name="Group 172"/>
          <p:cNvGraphicFramePr>
            <a:graphicFrameLocks noGrp="1"/>
          </p:cNvGraphicFramePr>
          <p:nvPr>
            <p:ph type="tbl" idx="1"/>
          </p:nvPr>
        </p:nvGraphicFramePr>
        <p:xfrm>
          <a:off x="2819400" y="1981200"/>
          <a:ext cx="6096000" cy="411480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3" charset="0"/>
                        </a:rPr>
                        <a:t>Attribut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3" charset="0"/>
                        </a:rPr>
                        <a:t>Type attribut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3" charset="0"/>
                        </a:rPr>
                        <a:t>Cas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3" charset="0"/>
                        </a:rPr>
                        <a:t>Cas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3" charset="0"/>
                        </a:rPr>
                        <a:t>Cas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9966"/>
                          </a:solidFill>
                          <a:effectLst/>
                          <a:latin typeface="Arial" pitchFamily="33" charset="0"/>
                        </a:rPr>
                        <a:t>Surface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Réel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9966"/>
                          </a:solidFill>
                          <a:effectLst/>
                          <a:latin typeface="Arial" pitchFamily="33" charset="0"/>
                        </a:rPr>
                        <a:t>Lieu Départ.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Symbole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Rhône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Rhône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9966"/>
                          </a:solidFill>
                          <a:effectLst/>
                          <a:latin typeface="Arial" pitchFamily="33" charset="0"/>
                        </a:rPr>
                        <a:t>Lieu Ville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Symbole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Lyon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Lyon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Bourg en Bresse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9966"/>
                          </a:solidFill>
                          <a:effectLst/>
                          <a:latin typeface="Arial" pitchFamily="33" charset="0"/>
                        </a:rPr>
                        <a:t>Type appart.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Symbole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F2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F2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F3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Prix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Réel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45000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33" charset="2"/>
                        <a:buNone/>
                        <a:tabLst/>
                      </a:pPr>
                      <a:r>
                        <a:rPr kumimoji="1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3" charset="0"/>
                        </a:rPr>
                        <a:t>15000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05997" name="Text Box 173"/>
          <p:cNvSpPr txBox="1">
            <a:spLocks noChangeArrowheads="1"/>
          </p:cNvSpPr>
          <p:nvPr/>
        </p:nvSpPr>
        <p:spPr bwMode="auto">
          <a:xfrm>
            <a:off x="900113" y="5300663"/>
            <a:ext cx="1724025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Descripteur</a:t>
            </a:r>
          </a:p>
          <a:p>
            <a:r>
              <a:rPr lang="fr-FR"/>
              <a:t>Problème</a:t>
            </a:r>
          </a:p>
        </p:txBody>
      </p:sp>
      <p:sp>
        <p:nvSpPr>
          <p:cNvPr id="205998" name="Text Box 174"/>
          <p:cNvSpPr txBox="1">
            <a:spLocks noChangeArrowheads="1"/>
          </p:cNvSpPr>
          <p:nvPr/>
        </p:nvSpPr>
        <p:spPr bwMode="auto">
          <a:xfrm>
            <a:off x="755650" y="3068638"/>
            <a:ext cx="1843088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rgbClr val="FF9966"/>
                </a:solidFill>
              </a:rPr>
              <a:t>Descripteurs</a:t>
            </a:r>
          </a:p>
          <a:p>
            <a:r>
              <a:rPr lang="fr-FR">
                <a:solidFill>
                  <a:srgbClr val="FF9966"/>
                </a:solidFill>
              </a:rPr>
              <a:t>Solution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2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964E-E420-764B-8F24-09C46BE20A5B}" type="slidenum">
              <a:rPr lang="fr-FR"/>
              <a:pPr/>
              <a:t>18</a:t>
            </a:fld>
            <a:endParaRPr lang="fr-FR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Répartition des cas dans une base</a:t>
            </a:r>
          </a:p>
        </p:txBody>
      </p:sp>
      <p:grpSp>
        <p:nvGrpSpPr>
          <p:cNvPr id="214063" name="Group 47"/>
          <p:cNvGrpSpPr>
            <a:grpSpLocks/>
          </p:cNvGrpSpPr>
          <p:nvPr/>
        </p:nvGrpSpPr>
        <p:grpSpPr bwMode="auto">
          <a:xfrm>
            <a:off x="1403350" y="2133600"/>
            <a:ext cx="6553200" cy="3600450"/>
            <a:chOff x="884" y="1344"/>
            <a:chExt cx="4128" cy="2268"/>
          </a:xfrm>
        </p:grpSpPr>
        <p:sp>
          <p:nvSpPr>
            <p:cNvPr id="214020" name="Oval 4"/>
            <p:cNvSpPr>
              <a:spLocks noChangeArrowheads="1"/>
            </p:cNvSpPr>
            <p:nvPr/>
          </p:nvSpPr>
          <p:spPr bwMode="auto">
            <a:xfrm>
              <a:off x="884" y="1344"/>
              <a:ext cx="4128" cy="2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1" name="Oval 5"/>
            <p:cNvSpPr>
              <a:spLocks noChangeArrowheads="1"/>
            </p:cNvSpPr>
            <p:nvPr/>
          </p:nvSpPr>
          <p:spPr bwMode="auto">
            <a:xfrm>
              <a:off x="1837" y="3067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2" name="Oval 6"/>
            <p:cNvSpPr>
              <a:spLocks noChangeArrowheads="1"/>
            </p:cNvSpPr>
            <p:nvPr/>
          </p:nvSpPr>
          <p:spPr bwMode="auto">
            <a:xfrm>
              <a:off x="2064" y="2976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3" name="Oval 7"/>
            <p:cNvSpPr>
              <a:spLocks noChangeArrowheads="1"/>
            </p:cNvSpPr>
            <p:nvPr/>
          </p:nvSpPr>
          <p:spPr bwMode="auto">
            <a:xfrm>
              <a:off x="2018" y="3203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4" name="Oval 8"/>
            <p:cNvSpPr>
              <a:spLocks noChangeArrowheads="1"/>
            </p:cNvSpPr>
            <p:nvPr/>
          </p:nvSpPr>
          <p:spPr bwMode="auto">
            <a:xfrm>
              <a:off x="2290" y="2659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5" name="Oval 9"/>
            <p:cNvSpPr>
              <a:spLocks noChangeArrowheads="1"/>
            </p:cNvSpPr>
            <p:nvPr/>
          </p:nvSpPr>
          <p:spPr bwMode="auto">
            <a:xfrm>
              <a:off x="2336" y="2840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6" name="Oval 10"/>
            <p:cNvSpPr>
              <a:spLocks noChangeArrowheads="1"/>
            </p:cNvSpPr>
            <p:nvPr/>
          </p:nvSpPr>
          <p:spPr bwMode="auto">
            <a:xfrm>
              <a:off x="2562" y="2704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7" name="Oval 11"/>
            <p:cNvSpPr>
              <a:spLocks noChangeArrowheads="1"/>
            </p:cNvSpPr>
            <p:nvPr/>
          </p:nvSpPr>
          <p:spPr bwMode="auto">
            <a:xfrm>
              <a:off x="2472" y="3067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8" name="Oval 12"/>
            <p:cNvSpPr>
              <a:spLocks noChangeArrowheads="1"/>
            </p:cNvSpPr>
            <p:nvPr/>
          </p:nvSpPr>
          <p:spPr bwMode="auto">
            <a:xfrm>
              <a:off x="3107" y="2024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29" name="Oval 13"/>
            <p:cNvSpPr>
              <a:spLocks noChangeArrowheads="1"/>
            </p:cNvSpPr>
            <p:nvPr/>
          </p:nvSpPr>
          <p:spPr bwMode="auto">
            <a:xfrm>
              <a:off x="2880" y="2024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0" name="Oval 14"/>
            <p:cNvSpPr>
              <a:spLocks noChangeArrowheads="1"/>
            </p:cNvSpPr>
            <p:nvPr/>
          </p:nvSpPr>
          <p:spPr bwMode="auto">
            <a:xfrm>
              <a:off x="3016" y="2160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1" name="Oval 15"/>
            <p:cNvSpPr>
              <a:spLocks noChangeArrowheads="1"/>
            </p:cNvSpPr>
            <p:nvPr/>
          </p:nvSpPr>
          <p:spPr bwMode="auto">
            <a:xfrm>
              <a:off x="3152" y="2160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2" name="Oval 16"/>
            <p:cNvSpPr>
              <a:spLocks noChangeArrowheads="1"/>
            </p:cNvSpPr>
            <p:nvPr/>
          </p:nvSpPr>
          <p:spPr bwMode="auto">
            <a:xfrm>
              <a:off x="2880" y="2160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3" name="Oval 17"/>
            <p:cNvSpPr>
              <a:spLocks noChangeArrowheads="1"/>
            </p:cNvSpPr>
            <p:nvPr/>
          </p:nvSpPr>
          <p:spPr bwMode="auto">
            <a:xfrm>
              <a:off x="3016" y="1933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4" name="Oval 18"/>
            <p:cNvSpPr>
              <a:spLocks noChangeArrowheads="1"/>
            </p:cNvSpPr>
            <p:nvPr/>
          </p:nvSpPr>
          <p:spPr bwMode="auto">
            <a:xfrm>
              <a:off x="3651" y="2069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5" name="Oval 19"/>
            <p:cNvSpPr>
              <a:spLocks noChangeArrowheads="1"/>
            </p:cNvSpPr>
            <p:nvPr/>
          </p:nvSpPr>
          <p:spPr bwMode="auto">
            <a:xfrm>
              <a:off x="3787" y="2432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6" name="Oval 20"/>
            <p:cNvSpPr>
              <a:spLocks noChangeArrowheads="1"/>
            </p:cNvSpPr>
            <p:nvPr/>
          </p:nvSpPr>
          <p:spPr bwMode="auto">
            <a:xfrm>
              <a:off x="3923" y="2568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7" name="Oval 21"/>
            <p:cNvSpPr>
              <a:spLocks noChangeArrowheads="1"/>
            </p:cNvSpPr>
            <p:nvPr/>
          </p:nvSpPr>
          <p:spPr bwMode="auto">
            <a:xfrm>
              <a:off x="4059" y="2704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8" name="Oval 22"/>
            <p:cNvSpPr>
              <a:spLocks noChangeArrowheads="1"/>
            </p:cNvSpPr>
            <p:nvPr/>
          </p:nvSpPr>
          <p:spPr bwMode="auto">
            <a:xfrm>
              <a:off x="1701" y="1843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39" name="Oval 23"/>
            <p:cNvSpPr>
              <a:spLocks noChangeArrowheads="1"/>
            </p:cNvSpPr>
            <p:nvPr/>
          </p:nvSpPr>
          <p:spPr bwMode="auto">
            <a:xfrm>
              <a:off x="1837" y="1979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4040" name="Oval 24"/>
            <p:cNvSpPr>
              <a:spLocks noChangeArrowheads="1"/>
            </p:cNvSpPr>
            <p:nvPr/>
          </p:nvSpPr>
          <p:spPr bwMode="auto">
            <a:xfrm>
              <a:off x="1973" y="2115"/>
              <a:ext cx="181" cy="18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14041" name="Text Box 25"/>
          <p:cNvSpPr txBox="1">
            <a:spLocks noChangeArrowheads="1"/>
          </p:cNvSpPr>
          <p:nvPr/>
        </p:nvSpPr>
        <p:spPr bwMode="auto">
          <a:xfrm>
            <a:off x="250825" y="5589588"/>
            <a:ext cx="5489575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/>
              <a:t>Les cas sont représentés sur le plan des solutions.</a:t>
            </a:r>
          </a:p>
          <a:p>
            <a:pPr algn="l"/>
            <a:r>
              <a:rPr lang="fr-FR" sz="2000"/>
              <a:t>Les cas </a:t>
            </a:r>
            <a:r>
              <a:rPr lang="fr-FR" sz="2000">
                <a:solidFill>
                  <a:srgbClr val="FF9966"/>
                </a:solidFill>
              </a:rPr>
              <a:t>proches</a:t>
            </a:r>
            <a:r>
              <a:rPr lang="fr-FR" sz="2000"/>
              <a:t> ont des solutions </a:t>
            </a:r>
            <a:r>
              <a:rPr lang="fr-FR" sz="2000">
                <a:solidFill>
                  <a:srgbClr val="FF9966"/>
                </a:solidFill>
              </a:rPr>
              <a:t>proches</a:t>
            </a:r>
            <a:r>
              <a:rPr lang="fr-FR" sz="200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3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645-4612-0540-A662-24656099F6DB}" type="slidenum">
              <a:rPr lang="fr-FR"/>
              <a:pPr/>
              <a:t>19</a:t>
            </a:fld>
            <a:endParaRPr lang="fr-FR"/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Différentes classes de solution</a:t>
            </a:r>
          </a:p>
        </p:txBody>
      </p:sp>
      <p:grpSp>
        <p:nvGrpSpPr>
          <p:cNvPr id="215072" name="Group 32"/>
          <p:cNvGrpSpPr>
            <a:grpSpLocks/>
          </p:cNvGrpSpPr>
          <p:nvPr/>
        </p:nvGrpSpPr>
        <p:grpSpPr bwMode="auto">
          <a:xfrm>
            <a:off x="1403350" y="2133600"/>
            <a:ext cx="6553200" cy="3600450"/>
            <a:chOff x="884" y="1344"/>
            <a:chExt cx="4128" cy="2268"/>
          </a:xfrm>
        </p:grpSpPr>
        <p:sp>
          <p:nvSpPr>
            <p:cNvPr id="215045" name="Oval 5"/>
            <p:cNvSpPr>
              <a:spLocks noChangeArrowheads="1"/>
            </p:cNvSpPr>
            <p:nvPr/>
          </p:nvSpPr>
          <p:spPr bwMode="auto">
            <a:xfrm>
              <a:off x="884" y="1344"/>
              <a:ext cx="4128" cy="2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46" name="Oval 6"/>
            <p:cNvSpPr>
              <a:spLocks noChangeArrowheads="1"/>
            </p:cNvSpPr>
            <p:nvPr/>
          </p:nvSpPr>
          <p:spPr bwMode="auto">
            <a:xfrm>
              <a:off x="1837" y="3067"/>
              <a:ext cx="181" cy="18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47" name="Oval 7"/>
            <p:cNvSpPr>
              <a:spLocks noChangeArrowheads="1"/>
            </p:cNvSpPr>
            <p:nvPr/>
          </p:nvSpPr>
          <p:spPr bwMode="auto">
            <a:xfrm>
              <a:off x="2064" y="2976"/>
              <a:ext cx="181" cy="18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48" name="Oval 8"/>
            <p:cNvSpPr>
              <a:spLocks noChangeArrowheads="1"/>
            </p:cNvSpPr>
            <p:nvPr/>
          </p:nvSpPr>
          <p:spPr bwMode="auto">
            <a:xfrm>
              <a:off x="2018" y="3203"/>
              <a:ext cx="181" cy="18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49" name="Oval 9"/>
            <p:cNvSpPr>
              <a:spLocks noChangeArrowheads="1"/>
            </p:cNvSpPr>
            <p:nvPr/>
          </p:nvSpPr>
          <p:spPr bwMode="auto">
            <a:xfrm>
              <a:off x="2290" y="2659"/>
              <a:ext cx="181" cy="182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0" name="Oval 10"/>
            <p:cNvSpPr>
              <a:spLocks noChangeArrowheads="1"/>
            </p:cNvSpPr>
            <p:nvPr/>
          </p:nvSpPr>
          <p:spPr bwMode="auto">
            <a:xfrm>
              <a:off x="2336" y="2840"/>
              <a:ext cx="181" cy="182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1" name="Oval 11"/>
            <p:cNvSpPr>
              <a:spLocks noChangeArrowheads="1"/>
            </p:cNvSpPr>
            <p:nvPr/>
          </p:nvSpPr>
          <p:spPr bwMode="auto">
            <a:xfrm>
              <a:off x="2562" y="2704"/>
              <a:ext cx="181" cy="182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2" name="Oval 12"/>
            <p:cNvSpPr>
              <a:spLocks noChangeArrowheads="1"/>
            </p:cNvSpPr>
            <p:nvPr/>
          </p:nvSpPr>
          <p:spPr bwMode="auto">
            <a:xfrm>
              <a:off x="2472" y="3067"/>
              <a:ext cx="181" cy="182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3" name="Oval 13"/>
            <p:cNvSpPr>
              <a:spLocks noChangeArrowheads="1"/>
            </p:cNvSpPr>
            <p:nvPr/>
          </p:nvSpPr>
          <p:spPr bwMode="auto">
            <a:xfrm>
              <a:off x="3107" y="2024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4" name="Oval 14"/>
            <p:cNvSpPr>
              <a:spLocks noChangeArrowheads="1"/>
            </p:cNvSpPr>
            <p:nvPr/>
          </p:nvSpPr>
          <p:spPr bwMode="auto">
            <a:xfrm>
              <a:off x="2880" y="2024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5" name="Oval 15"/>
            <p:cNvSpPr>
              <a:spLocks noChangeArrowheads="1"/>
            </p:cNvSpPr>
            <p:nvPr/>
          </p:nvSpPr>
          <p:spPr bwMode="auto">
            <a:xfrm>
              <a:off x="3016" y="2160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6" name="Oval 16"/>
            <p:cNvSpPr>
              <a:spLocks noChangeArrowheads="1"/>
            </p:cNvSpPr>
            <p:nvPr/>
          </p:nvSpPr>
          <p:spPr bwMode="auto">
            <a:xfrm>
              <a:off x="3152" y="2160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7" name="Oval 17"/>
            <p:cNvSpPr>
              <a:spLocks noChangeArrowheads="1"/>
            </p:cNvSpPr>
            <p:nvPr/>
          </p:nvSpPr>
          <p:spPr bwMode="auto">
            <a:xfrm>
              <a:off x="2880" y="2160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8" name="Oval 18"/>
            <p:cNvSpPr>
              <a:spLocks noChangeArrowheads="1"/>
            </p:cNvSpPr>
            <p:nvPr/>
          </p:nvSpPr>
          <p:spPr bwMode="auto">
            <a:xfrm>
              <a:off x="3016" y="1933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59" name="Oval 19"/>
            <p:cNvSpPr>
              <a:spLocks noChangeArrowheads="1"/>
            </p:cNvSpPr>
            <p:nvPr/>
          </p:nvSpPr>
          <p:spPr bwMode="auto">
            <a:xfrm>
              <a:off x="3651" y="2069"/>
              <a:ext cx="181" cy="182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0" name="Oval 20"/>
            <p:cNvSpPr>
              <a:spLocks noChangeArrowheads="1"/>
            </p:cNvSpPr>
            <p:nvPr/>
          </p:nvSpPr>
          <p:spPr bwMode="auto">
            <a:xfrm>
              <a:off x="3787" y="2432"/>
              <a:ext cx="181" cy="182"/>
            </a:xfrm>
            <a:prstGeom prst="ellipse">
              <a:avLst/>
            </a:prstGeom>
            <a:solidFill>
              <a:srgbClr val="003399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1" name="Oval 21"/>
            <p:cNvSpPr>
              <a:spLocks noChangeArrowheads="1"/>
            </p:cNvSpPr>
            <p:nvPr/>
          </p:nvSpPr>
          <p:spPr bwMode="auto">
            <a:xfrm>
              <a:off x="3923" y="2568"/>
              <a:ext cx="181" cy="182"/>
            </a:xfrm>
            <a:prstGeom prst="ellipse">
              <a:avLst/>
            </a:prstGeom>
            <a:solidFill>
              <a:srgbClr val="003399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2" name="Oval 22"/>
            <p:cNvSpPr>
              <a:spLocks noChangeArrowheads="1"/>
            </p:cNvSpPr>
            <p:nvPr/>
          </p:nvSpPr>
          <p:spPr bwMode="auto">
            <a:xfrm>
              <a:off x="4059" y="2704"/>
              <a:ext cx="181" cy="182"/>
            </a:xfrm>
            <a:prstGeom prst="ellipse">
              <a:avLst/>
            </a:prstGeom>
            <a:solidFill>
              <a:srgbClr val="003399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3" name="Oval 23"/>
            <p:cNvSpPr>
              <a:spLocks noChangeArrowheads="1"/>
            </p:cNvSpPr>
            <p:nvPr/>
          </p:nvSpPr>
          <p:spPr bwMode="auto">
            <a:xfrm>
              <a:off x="1701" y="1843"/>
              <a:ext cx="181" cy="18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4" name="Oval 24"/>
            <p:cNvSpPr>
              <a:spLocks noChangeArrowheads="1"/>
            </p:cNvSpPr>
            <p:nvPr/>
          </p:nvSpPr>
          <p:spPr bwMode="auto">
            <a:xfrm>
              <a:off x="1837" y="1979"/>
              <a:ext cx="181" cy="18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5" name="Oval 25"/>
            <p:cNvSpPr>
              <a:spLocks noChangeArrowheads="1"/>
            </p:cNvSpPr>
            <p:nvPr/>
          </p:nvSpPr>
          <p:spPr bwMode="auto">
            <a:xfrm>
              <a:off x="1973" y="2115"/>
              <a:ext cx="181" cy="18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6" name="Oval 26"/>
            <p:cNvSpPr>
              <a:spLocks noChangeArrowheads="1"/>
            </p:cNvSpPr>
            <p:nvPr/>
          </p:nvSpPr>
          <p:spPr bwMode="auto">
            <a:xfrm>
              <a:off x="1565" y="1706"/>
              <a:ext cx="725" cy="68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7" name="Oval 27"/>
            <p:cNvSpPr>
              <a:spLocks noChangeArrowheads="1"/>
            </p:cNvSpPr>
            <p:nvPr/>
          </p:nvSpPr>
          <p:spPr bwMode="auto">
            <a:xfrm>
              <a:off x="1655" y="2795"/>
              <a:ext cx="953" cy="5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8" name="Oval 28"/>
            <p:cNvSpPr>
              <a:spLocks noChangeArrowheads="1"/>
            </p:cNvSpPr>
            <p:nvPr/>
          </p:nvSpPr>
          <p:spPr bwMode="auto">
            <a:xfrm>
              <a:off x="2245" y="2478"/>
              <a:ext cx="499" cy="81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69" name="Oval 29"/>
            <p:cNvSpPr>
              <a:spLocks noChangeArrowheads="1"/>
            </p:cNvSpPr>
            <p:nvPr/>
          </p:nvSpPr>
          <p:spPr bwMode="auto">
            <a:xfrm>
              <a:off x="2789" y="1842"/>
              <a:ext cx="681" cy="5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70" name="Oval 30"/>
            <p:cNvSpPr>
              <a:spLocks noChangeArrowheads="1"/>
            </p:cNvSpPr>
            <p:nvPr/>
          </p:nvSpPr>
          <p:spPr bwMode="auto">
            <a:xfrm>
              <a:off x="3696" y="2387"/>
              <a:ext cx="681" cy="58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071" name="Oval 31"/>
            <p:cNvSpPr>
              <a:spLocks noChangeArrowheads="1"/>
            </p:cNvSpPr>
            <p:nvPr/>
          </p:nvSpPr>
          <p:spPr bwMode="auto">
            <a:xfrm>
              <a:off x="3560" y="1752"/>
              <a:ext cx="318" cy="63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A9051-92AF-8C44-B347-BF4C0581DA79}" type="slidenum">
              <a:rPr lang="fr-FR"/>
              <a:pPr/>
              <a:t>2</a:t>
            </a:fld>
            <a:endParaRPr lang="fr-FR"/>
          </a:p>
        </p:txBody>
      </p:sp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xfrm>
            <a:off x="2819400" y="1027113"/>
            <a:ext cx="6096000" cy="1143000"/>
          </a:xfrm>
          <a:noFill/>
          <a:ln/>
        </p:spPr>
        <p:txBody>
          <a:bodyPr/>
          <a:lstStyle/>
          <a:p>
            <a:r>
              <a:rPr lang="fr-FR"/>
              <a:t>Objectif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>
          <a:xfrm>
            <a:off x="1524000" y="1981200"/>
            <a:ext cx="7391400" cy="4114800"/>
          </a:xfrm>
          <a:noFill/>
          <a:ln/>
        </p:spPr>
        <p:txBody>
          <a:bodyPr/>
          <a:lstStyle/>
          <a:p>
            <a:r>
              <a:rPr lang="fr-FR"/>
              <a:t>Fournir les définitions, les principes, les méthodes, les techniques et des exemples pour la mise en œuvre d’applications du RàPC.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3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87C8-FF74-D647-B0C2-08ECA9C8FB1E}" type="slidenum">
              <a:rPr lang="fr-FR"/>
              <a:pPr/>
              <a:t>20</a:t>
            </a:fld>
            <a:endParaRPr lang="fr-FR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Différentes classes de solution</a:t>
            </a:r>
          </a:p>
        </p:txBody>
      </p:sp>
      <p:sp>
        <p:nvSpPr>
          <p:cNvPr id="237595" name="Oval 27"/>
          <p:cNvSpPr>
            <a:spLocks noChangeArrowheads="1"/>
          </p:cNvSpPr>
          <p:nvPr/>
        </p:nvSpPr>
        <p:spPr bwMode="auto">
          <a:xfrm>
            <a:off x="3563938" y="3933825"/>
            <a:ext cx="792162" cy="1295400"/>
          </a:xfrm>
          <a:prstGeom prst="ellipse">
            <a:avLst/>
          </a:prstGeom>
          <a:solidFill>
            <a:srgbClr val="FFFF99">
              <a:alpha val="67999"/>
            </a:srgbClr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72" name="Oval 4"/>
          <p:cNvSpPr>
            <a:spLocks noChangeArrowheads="1"/>
          </p:cNvSpPr>
          <p:nvPr/>
        </p:nvSpPr>
        <p:spPr bwMode="auto">
          <a:xfrm>
            <a:off x="1403350" y="2133600"/>
            <a:ext cx="6553200" cy="3600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76" name="Oval 8"/>
          <p:cNvSpPr>
            <a:spLocks noChangeArrowheads="1"/>
          </p:cNvSpPr>
          <p:nvPr/>
        </p:nvSpPr>
        <p:spPr bwMode="auto">
          <a:xfrm>
            <a:off x="3635375" y="4221163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78" name="Oval 10"/>
          <p:cNvSpPr>
            <a:spLocks noChangeArrowheads="1"/>
          </p:cNvSpPr>
          <p:nvPr/>
        </p:nvSpPr>
        <p:spPr bwMode="auto">
          <a:xfrm>
            <a:off x="4067175" y="4292600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79" name="Oval 11"/>
          <p:cNvSpPr>
            <a:spLocks noChangeArrowheads="1"/>
          </p:cNvSpPr>
          <p:nvPr/>
        </p:nvSpPr>
        <p:spPr bwMode="auto">
          <a:xfrm>
            <a:off x="3924300" y="4868863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0" name="Oval 12"/>
          <p:cNvSpPr>
            <a:spLocks noChangeArrowheads="1"/>
          </p:cNvSpPr>
          <p:nvPr/>
        </p:nvSpPr>
        <p:spPr bwMode="auto">
          <a:xfrm>
            <a:off x="4932363" y="3213100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1" name="Oval 13"/>
          <p:cNvSpPr>
            <a:spLocks noChangeArrowheads="1"/>
          </p:cNvSpPr>
          <p:nvPr/>
        </p:nvSpPr>
        <p:spPr bwMode="auto">
          <a:xfrm>
            <a:off x="4572000" y="3213100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2" name="Oval 14"/>
          <p:cNvSpPr>
            <a:spLocks noChangeArrowheads="1"/>
          </p:cNvSpPr>
          <p:nvPr/>
        </p:nvSpPr>
        <p:spPr bwMode="auto">
          <a:xfrm>
            <a:off x="4787900" y="3429000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3" name="Oval 15"/>
          <p:cNvSpPr>
            <a:spLocks noChangeArrowheads="1"/>
          </p:cNvSpPr>
          <p:nvPr/>
        </p:nvSpPr>
        <p:spPr bwMode="auto">
          <a:xfrm>
            <a:off x="5003800" y="3429000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4" name="Oval 16"/>
          <p:cNvSpPr>
            <a:spLocks noChangeArrowheads="1"/>
          </p:cNvSpPr>
          <p:nvPr/>
        </p:nvSpPr>
        <p:spPr bwMode="auto">
          <a:xfrm>
            <a:off x="4572000" y="3429000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5" name="Oval 17"/>
          <p:cNvSpPr>
            <a:spLocks noChangeArrowheads="1"/>
          </p:cNvSpPr>
          <p:nvPr/>
        </p:nvSpPr>
        <p:spPr bwMode="auto">
          <a:xfrm>
            <a:off x="4787900" y="3068638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6" name="Oval 18"/>
          <p:cNvSpPr>
            <a:spLocks noChangeArrowheads="1"/>
          </p:cNvSpPr>
          <p:nvPr/>
        </p:nvSpPr>
        <p:spPr bwMode="auto">
          <a:xfrm>
            <a:off x="5795963" y="3284538"/>
            <a:ext cx="287337" cy="288925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7" name="Oval 19"/>
          <p:cNvSpPr>
            <a:spLocks noChangeArrowheads="1"/>
          </p:cNvSpPr>
          <p:nvPr/>
        </p:nvSpPr>
        <p:spPr bwMode="auto">
          <a:xfrm>
            <a:off x="6011863" y="38608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8" name="Oval 20"/>
          <p:cNvSpPr>
            <a:spLocks noChangeArrowheads="1"/>
          </p:cNvSpPr>
          <p:nvPr/>
        </p:nvSpPr>
        <p:spPr bwMode="auto">
          <a:xfrm>
            <a:off x="6227763" y="40767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89" name="Oval 21"/>
          <p:cNvSpPr>
            <a:spLocks noChangeArrowheads="1"/>
          </p:cNvSpPr>
          <p:nvPr/>
        </p:nvSpPr>
        <p:spPr bwMode="auto">
          <a:xfrm>
            <a:off x="6443663" y="42926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90" name="Oval 22"/>
          <p:cNvSpPr>
            <a:spLocks noChangeArrowheads="1"/>
          </p:cNvSpPr>
          <p:nvPr/>
        </p:nvSpPr>
        <p:spPr bwMode="auto">
          <a:xfrm>
            <a:off x="2700338" y="2925763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91" name="Oval 23"/>
          <p:cNvSpPr>
            <a:spLocks noChangeArrowheads="1"/>
          </p:cNvSpPr>
          <p:nvPr/>
        </p:nvSpPr>
        <p:spPr bwMode="auto">
          <a:xfrm>
            <a:off x="2916238" y="3141663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92" name="Oval 24"/>
          <p:cNvSpPr>
            <a:spLocks noChangeArrowheads="1"/>
          </p:cNvSpPr>
          <p:nvPr/>
        </p:nvSpPr>
        <p:spPr bwMode="auto">
          <a:xfrm>
            <a:off x="3132138" y="3357563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93" name="Oval 25"/>
          <p:cNvSpPr>
            <a:spLocks noChangeArrowheads="1"/>
          </p:cNvSpPr>
          <p:nvPr/>
        </p:nvSpPr>
        <p:spPr bwMode="auto">
          <a:xfrm>
            <a:off x="2484438" y="2708275"/>
            <a:ext cx="1150937" cy="10810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96" name="Oval 28"/>
          <p:cNvSpPr>
            <a:spLocks noChangeArrowheads="1"/>
          </p:cNvSpPr>
          <p:nvPr/>
        </p:nvSpPr>
        <p:spPr bwMode="auto">
          <a:xfrm>
            <a:off x="4427538" y="2924175"/>
            <a:ext cx="1081087" cy="9366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97" name="Oval 29"/>
          <p:cNvSpPr>
            <a:spLocks noChangeArrowheads="1"/>
          </p:cNvSpPr>
          <p:nvPr/>
        </p:nvSpPr>
        <p:spPr bwMode="auto">
          <a:xfrm>
            <a:off x="5867400" y="3789363"/>
            <a:ext cx="1081088" cy="93503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98" name="Oval 30"/>
          <p:cNvSpPr>
            <a:spLocks noChangeArrowheads="1"/>
          </p:cNvSpPr>
          <p:nvPr/>
        </p:nvSpPr>
        <p:spPr bwMode="auto">
          <a:xfrm>
            <a:off x="5651500" y="2781300"/>
            <a:ext cx="504825" cy="10080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94" name="Oval 26"/>
          <p:cNvSpPr>
            <a:spLocks noChangeArrowheads="1"/>
          </p:cNvSpPr>
          <p:nvPr/>
        </p:nvSpPr>
        <p:spPr bwMode="auto">
          <a:xfrm>
            <a:off x="2627313" y="4365625"/>
            <a:ext cx="1512887" cy="1008063"/>
          </a:xfrm>
          <a:prstGeom prst="ellipse">
            <a:avLst/>
          </a:prstGeom>
          <a:solidFill>
            <a:schemeClr val="accent1">
              <a:alpha val="71001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73" name="Oval 5"/>
          <p:cNvSpPr>
            <a:spLocks noChangeArrowheads="1"/>
          </p:cNvSpPr>
          <p:nvPr/>
        </p:nvSpPr>
        <p:spPr bwMode="auto">
          <a:xfrm>
            <a:off x="2916238" y="4868863"/>
            <a:ext cx="287337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74" name="Oval 6"/>
          <p:cNvSpPr>
            <a:spLocks noChangeArrowheads="1"/>
          </p:cNvSpPr>
          <p:nvPr/>
        </p:nvSpPr>
        <p:spPr bwMode="auto">
          <a:xfrm>
            <a:off x="3276600" y="4724400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75" name="Oval 7"/>
          <p:cNvSpPr>
            <a:spLocks noChangeArrowheads="1"/>
          </p:cNvSpPr>
          <p:nvPr/>
        </p:nvSpPr>
        <p:spPr bwMode="auto">
          <a:xfrm>
            <a:off x="3203575" y="5084763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577" name="Oval 9"/>
          <p:cNvSpPr>
            <a:spLocks noChangeArrowheads="1"/>
          </p:cNvSpPr>
          <p:nvPr/>
        </p:nvSpPr>
        <p:spPr bwMode="auto">
          <a:xfrm>
            <a:off x="3708400" y="4508500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607" name="Rectangle 39"/>
          <p:cNvSpPr>
            <a:spLocks noChangeArrowheads="1"/>
          </p:cNvSpPr>
          <p:nvPr/>
        </p:nvSpPr>
        <p:spPr bwMode="auto">
          <a:xfrm>
            <a:off x="3563938" y="4797425"/>
            <a:ext cx="215900" cy="2159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2000">
                <a:solidFill>
                  <a:schemeClr val="bg2"/>
                </a:solidFill>
              </a:rPr>
              <a:t>C</a:t>
            </a:r>
          </a:p>
        </p:txBody>
      </p:sp>
      <p:sp>
        <p:nvSpPr>
          <p:cNvPr id="237610" name="Text Box 42"/>
          <p:cNvSpPr txBox="1">
            <a:spLocks noChangeArrowheads="1"/>
          </p:cNvSpPr>
          <p:nvPr/>
        </p:nvSpPr>
        <p:spPr bwMode="auto">
          <a:xfrm>
            <a:off x="3348038" y="4724400"/>
            <a:ext cx="141287" cy="30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fr-FR" sz="200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237611" name="Text Box 43"/>
          <p:cNvSpPr txBox="1">
            <a:spLocks noChangeArrowheads="1"/>
          </p:cNvSpPr>
          <p:nvPr/>
        </p:nvSpPr>
        <p:spPr bwMode="auto">
          <a:xfrm>
            <a:off x="179388" y="2852738"/>
            <a:ext cx="3051175" cy="1347787"/>
          </a:xfrm>
          <a:prstGeom prst="rect">
            <a:avLst/>
          </a:prstGeom>
          <a:solidFill>
            <a:schemeClr val="tx1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r>
              <a:rPr lang="fr-FR" sz="2000">
                <a:solidFill>
                  <a:schemeClr val="bg1"/>
                </a:solidFill>
              </a:rPr>
              <a:t>Règles d’adaptation définies pour les cas de la même classe de solution que S (Source)</a:t>
            </a:r>
          </a:p>
        </p:txBody>
      </p:sp>
      <p:sp>
        <p:nvSpPr>
          <p:cNvPr id="237612" name="Line 44"/>
          <p:cNvSpPr>
            <a:spLocks noChangeShapeType="1"/>
          </p:cNvSpPr>
          <p:nvPr/>
        </p:nvSpPr>
        <p:spPr bwMode="auto">
          <a:xfrm>
            <a:off x="1692275" y="4221163"/>
            <a:ext cx="1150938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3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5D25-2EAA-2A47-A0D5-D6B1655483AB}" type="slidenum">
              <a:rPr lang="fr-FR"/>
              <a:pPr/>
              <a:t>21</a:t>
            </a:fld>
            <a:endParaRPr lang="fr-FR"/>
          </a:p>
        </p:txBody>
      </p:sp>
      <p:sp>
        <p:nvSpPr>
          <p:cNvPr id="218117" name="Oval 5"/>
          <p:cNvSpPr>
            <a:spLocks noChangeArrowheads="1"/>
          </p:cNvSpPr>
          <p:nvPr/>
        </p:nvSpPr>
        <p:spPr bwMode="auto">
          <a:xfrm>
            <a:off x="1403350" y="2133600"/>
            <a:ext cx="6553200" cy="3600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18" name="Oval 6"/>
          <p:cNvSpPr>
            <a:spLocks noChangeArrowheads="1"/>
          </p:cNvSpPr>
          <p:nvPr/>
        </p:nvSpPr>
        <p:spPr bwMode="auto">
          <a:xfrm>
            <a:off x="2916238" y="4868863"/>
            <a:ext cx="287337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19" name="Oval 7"/>
          <p:cNvSpPr>
            <a:spLocks noChangeArrowheads="1"/>
          </p:cNvSpPr>
          <p:nvPr/>
        </p:nvSpPr>
        <p:spPr bwMode="auto">
          <a:xfrm>
            <a:off x="3276600" y="4724400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20" name="Oval 8"/>
          <p:cNvSpPr>
            <a:spLocks noChangeArrowheads="1"/>
          </p:cNvSpPr>
          <p:nvPr/>
        </p:nvSpPr>
        <p:spPr bwMode="auto">
          <a:xfrm>
            <a:off x="3203575" y="5084763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21" name="Oval 9"/>
          <p:cNvSpPr>
            <a:spLocks noChangeArrowheads="1"/>
          </p:cNvSpPr>
          <p:nvPr/>
        </p:nvSpPr>
        <p:spPr bwMode="auto">
          <a:xfrm>
            <a:off x="3635375" y="4221163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22" name="Oval 10"/>
          <p:cNvSpPr>
            <a:spLocks noChangeArrowheads="1"/>
          </p:cNvSpPr>
          <p:nvPr/>
        </p:nvSpPr>
        <p:spPr bwMode="auto">
          <a:xfrm>
            <a:off x="3708400" y="4508500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23" name="Oval 11"/>
          <p:cNvSpPr>
            <a:spLocks noChangeArrowheads="1"/>
          </p:cNvSpPr>
          <p:nvPr/>
        </p:nvSpPr>
        <p:spPr bwMode="auto">
          <a:xfrm>
            <a:off x="4067175" y="4292600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24" name="Oval 12"/>
          <p:cNvSpPr>
            <a:spLocks noChangeArrowheads="1"/>
          </p:cNvSpPr>
          <p:nvPr/>
        </p:nvSpPr>
        <p:spPr bwMode="auto">
          <a:xfrm>
            <a:off x="3924300" y="4868863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25" name="Oval 13"/>
          <p:cNvSpPr>
            <a:spLocks noChangeArrowheads="1"/>
          </p:cNvSpPr>
          <p:nvPr/>
        </p:nvSpPr>
        <p:spPr bwMode="auto">
          <a:xfrm>
            <a:off x="2843213" y="3357563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3</a:t>
            </a:r>
          </a:p>
        </p:txBody>
      </p:sp>
      <p:sp>
        <p:nvSpPr>
          <p:cNvPr id="218126" name="Oval 14"/>
          <p:cNvSpPr>
            <a:spLocks noChangeArrowheads="1"/>
          </p:cNvSpPr>
          <p:nvPr/>
        </p:nvSpPr>
        <p:spPr bwMode="auto">
          <a:xfrm>
            <a:off x="3276600" y="2708275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5</a:t>
            </a:r>
          </a:p>
        </p:txBody>
      </p:sp>
      <p:sp>
        <p:nvSpPr>
          <p:cNvPr id="218127" name="Oval 15"/>
          <p:cNvSpPr>
            <a:spLocks noChangeArrowheads="1"/>
          </p:cNvSpPr>
          <p:nvPr/>
        </p:nvSpPr>
        <p:spPr bwMode="auto">
          <a:xfrm>
            <a:off x="3132138" y="3716338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1</a:t>
            </a:r>
          </a:p>
        </p:txBody>
      </p:sp>
      <p:sp>
        <p:nvSpPr>
          <p:cNvPr id="218128" name="Oval 16"/>
          <p:cNvSpPr>
            <a:spLocks noChangeArrowheads="1"/>
          </p:cNvSpPr>
          <p:nvPr/>
        </p:nvSpPr>
        <p:spPr bwMode="auto">
          <a:xfrm>
            <a:off x="3492500" y="2924175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6</a:t>
            </a:r>
          </a:p>
        </p:txBody>
      </p:sp>
      <p:sp>
        <p:nvSpPr>
          <p:cNvPr id="218129" name="Oval 17"/>
          <p:cNvSpPr>
            <a:spLocks noChangeArrowheads="1"/>
          </p:cNvSpPr>
          <p:nvPr/>
        </p:nvSpPr>
        <p:spPr bwMode="auto">
          <a:xfrm>
            <a:off x="2916238" y="3573463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4</a:t>
            </a:r>
          </a:p>
        </p:txBody>
      </p:sp>
      <p:sp>
        <p:nvSpPr>
          <p:cNvPr id="218130" name="Oval 18"/>
          <p:cNvSpPr>
            <a:spLocks noChangeArrowheads="1"/>
          </p:cNvSpPr>
          <p:nvPr/>
        </p:nvSpPr>
        <p:spPr bwMode="auto">
          <a:xfrm>
            <a:off x="3132138" y="2924175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2</a:t>
            </a:r>
          </a:p>
        </p:txBody>
      </p:sp>
      <p:sp>
        <p:nvSpPr>
          <p:cNvPr id="218131" name="Oval 19"/>
          <p:cNvSpPr>
            <a:spLocks noChangeArrowheads="1"/>
          </p:cNvSpPr>
          <p:nvPr/>
        </p:nvSpPr>
        <p:spPr bwMode="auto">
          <a:xfrm>
            <a:off x="5795963" y="3284538"/>
            <a:ext cx="287337" cy="288925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32" name="Oval 20"/>
          <p:cNvSpPr>
            <a:spLocks noChangeArrowheads="1"/>
          </p:cNvSpPr>
          <p:nvPr/>
        </p:nvSpPr>
        <p:spPr bwMode="auto">
          <a:xfrm>
            <a:off x="6011863" y="38608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33" name="Oval 21"/>
          <p:cNvSpPr>
            <a:spLocks noChangeArrowheads="1"/>
          </p:cNvSpPr>
          <p:nvPr/>
        </p:nvSpPr>
        <p:spPr bwMode="auto">
          <a:xfrm>
            <a:off x="6227763" y="40767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34" name="Oval 22"/>
          <p:cNvSpPr>
            <a:spLocks noChangeArrowheads="1"/>
          </p:cNvSpPr>
          <p:nvPr/>
        </p:nvSpPr>
        <p:spPr bwMode="auto">
          <a:xfrm>
            <a:off x="6443663" y="42926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35" name="Oval 23"/>
          <p:cNvSpPr>
            <a:spLocks noChangeArrowheads="1"/>
          </p:cNvSpPr>
          <p:nvPr/>
        </p:nvSpPr>
        <p:spPr bwMode="auto">
          <a:xfrm>
            <a:off x="2700338" y="2925763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3</a:t>
            </a:r>
          </a:p>
        </p:txBody>
      </p:sp>
      <p:sp>
        <p:nvSpPr>
          <p:cNvPr id="218136" name="Oval 24"/>
          <p:cNvSpPr>
            <a:spLocks noChangeArrowheads="1"/>
          </p:cNvSpPr>
          <p:nvPr/>
        </p:nvSpPr>
        <p:spPr bwMode="auto">
          <a:xfrm>
            <a:off x="2843213" y="2781300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6</a:t>
            </a:r>
          </a:p>
        </p:txBody>
      </p:sp>
      <p:sp>
        <p:nvSpPr>
          <p:cNvPr id="218137" name="Oval 25"/>
          <p:cNvSpPr>
            <a:spLocks noChangeArrowheads="1"/>
          </p:cNvSpPr>
          <p:nvPr/>
        </p:nvSpPr>
        <p:spPr bwMode="auto">
          <a:xfrm>
            <a:off x="3059113" y="3284538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5</a:t>
            </a:r>
          </a:p>
        </p:txBody>
      </p:sp>
      <p:sp>
        <p:nvSpPr>
          <p:cNvPr id="218140" name="Oval 28"/>
          <p:cNvSpPr>
            <a:spLocks noChangeArrowheads="1"/>
          </p:cNvSpPr>
          <p:nvPr/>
        </p:nvSpPr>
        <p:spPr bwMode="auto">
          <a:xfrm>
            <a:off x="2916238" y="3141663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2</a:t>
            </a:r>
          </a:p>
        </p:txBody>
      </p:sp>
      <p:sp>
        <p:nvSpPr>
          <p:cNvPr id="218141" name="Oval 29"/>
          <p:cNvSpPr>
            <a:spLocks noChangeArrowheads="1"/>
          </p:cNvSpPr>
          <p:nvPr/>
        </p:nvSpPr>
        <p:spPr bwMode="auto">
          <a:xfrm>
            <a:off x="6011863" y="3500438"/>
            <a:ext cx="287337" cy="288925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42" name="Oval 30"/>
          <p:cNvSpPr>
            <a:spLocks noChangeArrowheads="1"/>
          </p:cNvSpPr>
          <p:nvPr/>
        </p:nvSpPr>
        <p:spPr bwMode="auto">
          <a:xfrm>
            <a:off x="6227763" y="3716338"/>
            <a:ext cx="287337" cy="288925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8143" name="Oval 31"/>
          <p:cNvSpPr>
            <a:spLocks noChangeArrowheads="1"/>
          </p:cNvSpPr>
          <p:nvPr/>
        </p:nvSpPr>
        <p:spPr bwMode="auto">
          <a:xfrm>
            <a:off x="2916238" y="2708275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4</a:t>
            </a:r>
          </a:p>
        </p:txBody>
      </p:sp>
      <p:sp>
        <p:nvSpPr>
          <p:cNvPr id="218144" name="Oval 32"/>
          <p:cNvSpPr>
            <a:spLocks noChangeArrowheads="1"/>
          </p:cNvSpPr>
          <p:nvPr/>
        </p:nvSpPr>
        <p:spPr bwMode="auto">
          <a:xfrm>
            <a:off x="2627313" y="3213100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/>
              <a:t>1</a:t>
            </a:r>
          </a:p>
        </p:txBody>
      </p:sp>
      <p:grpSp>
        <p:nvGrpSpPr>
          <p:cNvPr id="218151" name="Group 39"/>
          <p:cNvGrpSpPr>
            <a:grpSpLocks/>
          </p:cNvGrpSpPr>
          <p:nvPr/>
        </p:nvGrpSpPr>
        <p:grpSpPr bwMode="auto">
          <a:xfrm>
            <a:off x="2843213" y="2852738"/>
            <a:ext cx="2216150" cy="1223962"/>
            <a:chOff x="1791" y="1797"/>
            <a:chExt cx="1396" cy="771"/>
          </a:xfrm>
        </p:grpSpPr>
        <p:sp>
          <p:nvSpPr>
            <p:cNvPr id="218138" name="Rectangle 26"/>
            <p:cNvSpPr>
              <a:spLocks noChangeArrowheads="1"/>
            </p:cNvSpPr>
            <p:nvPr/>
          </p:nvSpPr>
          <p:spPr bwMode="auto">
            <a:xfrm>
              <a:off x="2109" y="2160"/>
              <a:ext cx="136" cy="136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fr-FR" sz="2000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218139" name="Oval 27"/>
            <p:cNvSpPr>
              <a:spLocks noChangeArrowheads="1"/>
            </p:cNvSpPr>
            <p:nvPr/>
          </p:nvSpPr>
          <p:spPr bwMode="auto">
            <a:xfrm>
              <a:off x="1791" y="1797"/>
              <a:ext cx="817" cy="771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146" name="AutoShape 34"/>
            <p:cNvSpPr>
              <a:spLocks noChangeArrowheads="1"/>
            </p:cNvSpPr>
            <p:nvPr/>
          </p:nvSpPr>
          <p:spPr bwMode="auto">
            <a:xfrm>
              <a:off x="2200" y="2251"/>
              <a:ext cx="227" cy="272"/>
            </a:xfrm>
            <a:prstGeom prst="curvedLeftArrow">
              <a:avLst>
                <a:gd name="adj1" fmla="val 23965"/>
                <a:gd name="adj2" fmla="val 47930"/>
                <a:gd name="adj3" fmla="val 33333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148" name="Text Box 36"/>
            <p:cNvSpPr txBox="1">
              <a:spLocks noChangeArrowheads="1"/>
            </p:cNvSpPr>
            <p:nvPr/>
          </p:nvSpPr>
          <p:spPr bwMode="auto">
            <a:xfrm>
              <a:off x="2460" y="2024"/>
              <a:ext cx="727" cy="46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000"/>
                <a:t>Cas source choisi</a:t>
              </a:r>
            </a:p>
            <a:p>
              <a:r>
                <a:rPr lang="fr-FR" sz="1000"/>
                <a:t>=</a:t>
              </a:r>
            </a:p>
            <a:p>
              <a:r>
                <a:rPr lang="fr-FR" sz="1000"/>
                <a:t>Classe Jaune</a:t>
              </a:r>
            </a:p>
            <a:p>
              <a:r>
                <a:rPr lang="fr-FR" sz="1000"/>
                <a:t>N° 1</a:t>
              </a:r>
            </a:p>
          </p:txBody>
        </p:sp>
      </p:grpSp>
      <p:sp>
        <p:nvSpPr>
          <p:cNvPr id="21815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Choix du cas source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4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FF48-704B-4E4C-9A47-51D942FF67C6}" type="slidenum">
              <a:rPr lang="fr-FR"/>
              <a:pPr/>
              <a:t>22</a:t>
            </a:fld>
            <a:endParaRPr lang="fr-FR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/>
              <a:t>Algorithme KPPV</a:t>
            </a:r>
            <a:br>
              <a:rPr lang="fr-FR" sz="4400"/>
            </a:br>
            <a:r>
              <a:rPr lang="fr-FR" sz="4400"/>
              <a:t>K Plus Proches Voisins (1)</a:t>
            </a:r>
          </a:p>
        </p:txBody>
      </p:sp>
      <p:sp>
        <p:nvSpPr>
          <p:cNvPr id="228361" name="Oval 9"/>
          <p:cNvSpPr>
            <a:spLocks noChangeArrowheads="1"/>
          </p:cNvSpPr>
          <p:nvPr/>
        </p:nvSpPr>
        <p:spPr bwMode="auto">
          <a:xfrm>
            <a:off x="1403350" y="2133600"/>
            <a:ext cx="6553200" cy="3600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8362" name="Oval 10"/>
          <p:cNvSpPr>
            <a:spLocks noChangeArrowheads="1"/>
          </p:cNvSpPr>
          <p:nvPr/>
        </p:nvSpPr>
        <p:spPr bwMode="auto">
          <a:xfrm>
            <a:off x="2916238" y="4868863"/>
            <a:ext cx="287337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1</a:t>
            </a:r>
          </a:p>
        </p:txBody>
      </p:sp>
      <p:sp>
        <p:nvSpPr>
          <p:cNvPr id="228363" name="Oval 11"/>
          <p:cNvSpPr>
            <a:spLocks noChangeArrowheads="1"/>
          </p:cNvSpPr>
          <p:nvPr/>
        </p:nvSpPr>
        <p:spPr bwMode="auto">
          <a:xfrm>
            <a:off x="3276600" y="4724400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228364" name="Oval 12"/>
          <p:cNvSpPr>
            <a:spLocks noChangeArrowheads="1"/>
          </p:cNvSpPr>
          <p:nvPr/>
        </p:nvSpPr>
        <p:spPr bwMode="auto">
          <a:xfrm>
            <a:off x="3203575" y="5084763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4</a:t>
            </a:r>
          </a:p>
        </p:txBody>
      </p:sp>
      <p:sp>
        <p:nvSpPr>
          <p:cNvPr id="228365" name="Oval 13"/>
          <p:cNvSpPr>
            <a:spLocks noChangeArrowheads="1"/>
          </p:cNvSpPr>
          <p:nvPr/>
        </p:nvSpPr>
        <p:spPr bwMode="auto">
          <a:xfrm>
            <a:off x="3635375" y="4221163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1</a:t>
            </a:r>
          </a:p>
        </p:txBody>
      </p:sp>
      <p:sp>
        <p:nvSpPr>
          <p:cNvPr id="228366" name="Oval 14"/>
          <p:cNvSpPr>
            <a:spLocks noChangeArrowheads="1"/>
          </p:cNvSpPr>
          <p:nvPr/>
        </p:nvSpPr>
        <p:spPr bwMode="auto">
          <a:xfrm>
            <a:off x="3708400" y="4508500"/>
            <a:ext cx="287338" cy="2889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3</a:t>
            </a:r>
          </a:p>
        </p:txBody>
      </p:sp>
      <p:sp>
        <p:nvSpPr>
          <p:cNvPr id="228367" name="Oval 15"/>
          <p:cNvSpPr>
            <a:spLocks noChangeArrowheads="1"/>
          </p:cNvSpPr>
          <p:nvPr/>
        </p:nvSpPr>
        <p:spPr bwMode="auto">
          <a:xfrm>
            <a:off x="4067175" y="4292600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228368" name="Oval 16"/>
          <p:cNvSpPr>
            <a:spLocks noChangeArrowheads="1"/>
          </p:cNvSpPr>
          <p:nvPr/>
        </p:nvSpPr>
        <p:spPr bwMode="auto">
          <a:xfrm>
            <a:off x="3924300" y="4868863"/>
            <a:ext cx="287338" cy="288925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3</a:t>
            </a:r>
          </a:p>
        </p:txBody>
      </p:sp>
      <p:sp>
        <p:nvSpPr>
          <p:cNvPr id="228369" name="Oval 17"/>
          <p:cNvSpPr>
            <a:spLocks noChangeArrowheads="1"/>
          </p:cNvSpPr>
          <p:nvPr/>
        </p:nvSpPr>
        <p:spPr bwMode="auto">
          <a:xfrm>
            <a:off x="2843213" y="3357563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3</a:t>
            </a:r>
          </a:p>
        </p:txBody>
      </p:sp>
      <p:sp>
        <p:nvSpPr>
          <p:cNvPr id="228370" name="Oval 18"/>
          <p:cNvSpPr>
            <a:spLocks noChangeArrowheads="1"/>
          </p:cNvSpPr>
          <p:nvPr/>
        </p:nvSpPr>
        <p:spPr bwMode="auto">
          <a:xfrm>
            <a:off x="3276600" y="2708275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5</a:t>
            </a:r>
          </a:p>
        </p:txBody>
      </p:sp>
      <p:sp>
        <p:nvSpPr>
          <p:cNvPr id="228371" name="Oval 19"/>
          <p:cNvSpPr>
            <a:spLocks noChangeArrowheads="1"/>
          </p:cNvSpPr>
          <p:nvPr/>
        </p:nvSpPr>
        <p:spPr bwMode="auto">
          <a:xfrm>
            <a:off x="3132138" y="3716338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1</a:t>
            </a:r>
          </a:p>
        </p:txBody>
      </p:sp>
      <p:sp>
        <p:nvSpPr>
          <p:cNvPr id="228372" name="Oval 20"/>
          <p:cNvSpPr>
            <a:spLocks noChangeArrowheads="1"/>
          </p:cNvSpPr>
          <p:nvPr/>
        </p:nvSpPr>
        <p:spPr bwMode="auto">
          <a:xfrm>
            <a:off x="3492500" y="2924175"/>
            <a:ext cx="287338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6</a:t>
            </a:r>
          </a:p>
        </p:txBody>
      </p:sp>
      <p:sp>
        <p:nvSpPr>
          <p:cNvPr id="228373" name="Oval 21"/>
          <p:cNvSpPr>
            <a:spLocks noChangeArrowheads="1"/>
          </p:cNvSpPr>
          <p:nvPr/>
        </p:nvSpPr>
        <p:spPr bwMode="auto">
          <a:xfrm>
            <a:off x="2916238" y="3573463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4</a:t>
            </a:r>
          </a:p>
        </p:txBody>
      </p:sp>
      <p:sp>
        <p:nvSpPr>
          <p:cNvPr id="228374" name="Oval 22"/>
          <p:cNvSpPr>
            <a:spLocks noChangeArrowheads="1"/>
          </p:cNvSpPr>
          <p:nvPr/>
        </p:nvSpPr>
        <p:spPr bwMode="auto">
          <a:xfrm>
            <a:off x="3132138" y="2924175"/>
            <a:ext cx="287337" cy="2889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228375" name="Oval 23"/>
          <p:cNvSpPr>
            <a:spLocks noChangeArrowheads="1"/>
          </p:cNvSpPr>
          <p:nvPr/>
        </p:nvSpPr>
        <p:spPr bwMode="auto">
          <a:xfrm>
            <a:off x="5795963" y="3284538"/>
            <a:ext cx="287337" cy="288925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1</a:t>
            </a:r>
          </a:p>
        </p:txBody>
      </p:sp>
      <p:sp>
        <p:nvSpPr>
          <p:cNvPr id="228376" name="Oval 24"/>
          <p:cNvSpPr>
            <a:spLocks noChangeArrowheads="1"/>
          </p:cNvSpPr>
          <p:nvPr/>
        </p:nvSpPr>
        <p:spPr bwMode="auto">
          <a:xfrm>
            <a:off x="6011863" y="38608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1</a:t>
            </a:r>
          </a:p>
        </p:txBody>
      </p:sp>
      <p:sp>
        <p:nvSpPr>
          <p:cNvPr id="228377" name="Oval 25"/>
          <p:cNvSpPr>
            <a:spLocks noChangeArrowheads="1"/>
          </p:cNvSpPr>
          <p:nvPr/>
        </p:nvSpPr>
        <p:spPr bwMode="auto">
          <a:xfrm>
            <a:off x="6227763" y="40767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228378" name="Oval 26"/>
          <p:cNvSpPr>
            <a:spLocks noChangeArrowheads="1"/>
          </p:cNvSpPr>
          <p:nvPr/>
        </p:nvSpPr>
        <p:spPr bwMode="auto">
          <a:xfrm>
            <a:off x="6443663" y="4292600"/>
            <a:ext cx="287337" cy="288925"/>
          </a:xfrm>
          <a:prstGeom prst="ellipse">
            <a:avLst/>
          </a:prstGeom>
          <a:solidFill>
            <a:srgbClr val="0033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3</a:t>
            </a:r>
          </a:p>
        </p:txBody>
      </p:sp>
      <p:sp>
        <p:nvSpPr>
          <p:cNvPr id="228379" name="Oval 27"/>
          <p:cNvSpPr>
            <a:spLocks noChangeArrowheads="1"/>
          </p:cNvSpPr>
          <p:nvPr/>
        </p:nvSpPr>
        <p:spPr bwMode="auto">
          <a:xfrm>
            <a:off x="2700338" y="2925763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3</a:t>
            </a:r>
          </a:p>
        </p:txBody>
      </p:sp>
      <p:sp>
        <p:nvSpPr>
          <p:cNvPr id="228380" name="Oval 28"/>
          <p:cNvSpPr>
            <a:spLocks noChangeArrowheads="1"/>
          </p:cNvSpPr>
          <p:nvPr/>
        </p:nvSpPr>
        <p:spPr bwMode="auto">
          <a:xfrm>
            <a:off x="2843213" y="2781300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6</a:t>
            </a:r>
          </a:p>
        </p:txBody>
      </p:sp>
      <p:sp>
        <p:nvSpPr>
          <p:cNvPr id="228381" name="Oval 29"/>
          <p:cNvSpPr>
            <a:spLocks noChangeArrowheads="1"/>
          </p:cNvSpPr>
          <p:nvPr/>
        </p:nvSpPr>
        <p:spPr bwMode="auto">
          <a:xfrm>
            <a:off x="3059113" y="3284538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5</a:t>
            </a:r>
          </a:p>
        </p:txBody>
      </p:sp>
      <p:sp>
        <p:nvSpPr>
          <p:cNvPr id="228384" name="Oval 32"/>
          <p:cNvSpPr>
            <a:spLocks noChangeArrowheads="1"/>
          </p:cNvSpPr>
          <p:nvPr/>
        </p:nvSpPr>
        <p:spPr bwMode="auto">
          <a:xfrm>
            <a:off x="2916238" y="3141663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228385" name="Oval 33"/>
          <p:cNvSpPr>
            <a:spLocks noChangeArrowheads="1"/>
          </p:cNvSpPr>
          <p:nvPr/>
        </p:nvSpPr>
        <p:spPr bwMode="auto">
          <a:xfrm>
            <a:off x="6011863" y="3500438"/>
            <a:ext cx="287337" cy="288925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228386" name="Oval 34"/>
          <p:cNvSpPr>
            <a:spLocks noChangeArrowheads="1"/>
          </p:cNvSpPr>
          <p:nvPr/>
        </p:nvSpPr>
        <p:spPr bwMode="auto">
          <a:xfrm>
            <a:off x="6227763" y="3716338"/>
            <a:ext cx="287337" cy="288925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3</a:t>
            </a:r>
          </a:p>
        </p:txBody>
      </p:sp>
      <p:sp>
        <p:nvSpPr>
          <p:cNvPr id="228387" name="Oval 35"/>
          <p:cNvSpPr>
            <a:spLocks noChangeArrowheads="1"/>
          </p:cNvSpPr>
          <p:nvPr/>
        </p:nvSpPr>
        <p:spPr bwMode="auto">
          <a:xfrm>
            <a:off x="2916238" y="2708275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4</a:t>
            </a:r>
          </a:p>
        </p:txBody>
      </p:sp>
      <p:sp>
        <p:nvSpPr>
          <p:cNvPr id="228388" name="Oval 36"/>
          <p:cNvSpPr>
            <a:spLocks noChangeArrowheads="1"/>
          </p:cNvSpPr>
          <p:nvPr/>
        </p:nvSpPr>
        <p:spPr bwMode="auto">
          <a:xfrm>
            <a:off x="2627313" y="3213100"/>
            <a:ext cx="287337" cy="28892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C0C0C0"/>
                </a:solidFill>
              </a:rPr>
              <a:t>1</a:t>
            </a:r>
          </a:p>
        </p:txBody>
      </p:sp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684213" y="1557338"/>
            <a:ext cx="2808287" cy="140811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200" b="0"/>
              <a:t>Construire une liste des voisins du cas cible. Un cas source est voisin si la similarité de sa partie problème avec le problème cible est supérieur  à un seuil </a:t>
            </a:r>
            <a:r>
              <a:rPr lang="fr-FR" sz="1200" b="0">
                <a:solidFill>
                  <a:srgbClr val="003399"/>
                </a:solidFill>
              </a:rPr>
              <a:t>S (à l’intérieur du cercle donc)</a:t>
            </a:r>
            <a:r>
              <a:rPr lang="fr-FR" sz="1200" b="0"/>
              <a:t>.</a:t>
            </a:r>
          </a:p>
          <a:p>
            <a:r>
              <a:rPr lang="fr-FR" sz="1200" b="0"/>
              <a:t>Une solution est représentée si elle possède au moins </a:t>
            </a:r>
            <a:r>
              <a:rPr lang="fr-FR" sz="1200" b="0">
                <a:solidFill>
                  <a:srgbClr val="003399"/>
                </a:solidFill>
              </a:rPr>
              <a:t>k=3</a:t>
            </a:r>
            <a:r>
              <a:rPr lang="fr-FR" sz="1200" b="0"/>
              <a:t> représentants</a:t>
            </a:r>
          </a:p>
        </p:txBody>
      </p:sp>
      <p:grpSp>
        <p:nvGrpSpPr>
          <p:cNvPr id="228404" name="Group 52"/>
          <p:cNvGrpSpPr>
            <a:grpSpLocks/>
          </p:cNvGrpSpPr>
          <p:nvPr/>
        </p:nvGrpSpPr>
        <p:grpSpPr bwMode="auto">
          <a:xfrm>
            <a:off x="4500563" y="1773238"/>
            <a:ext cx="431800" cy="2303462"/>
            <a:chOff x="2835" y="1117"/>
            <a:chExt cx="272" cy="1451"/>
          </a:xfrm>
        </p:grpSpPr>
        <p:sp>
          <p:nvSpPr>
            <p:cNvPr id="228391" name="Rectangle 39"/>
            <p:cNvSpPr>
              <a:spLocks noChangeArrowheads="1"/>
            </p:cNvSpPr>
            <p:nvPr/>
          </p:nvSpPr>
          <p:spPr bwMode="auto">
            <a:xfrm>
              <a:off x="2835" y="1117"/>
              <a:ext cx="272" cy="1451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8392" name="Oval 40"/>
            <p:cNvSpPr>
              <a:spLocks noChangeArrowheads="1"/>
            </p:cNvSpPr>
            <p:nvPr/>
          </p:nvSpPr>
          <p:spPr bwMode="auto">
            <a:xfrm>
              <a:off x="2880" y="1117"/>
              <a:ext cx="181" cy="18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fr-FR">
                  <a:solidFill>
                    <a:srgbClr val="C0C0C0"/>
                  </a:solidFill>
                </a:rPr>
                <a:t>5</a:t>
              </a:r>
            </a:p>
          </p:txBody>
        </p:sp>
        <p:sp>
          <p:nvSpPr>
            <p:cNvPr id="228393" name="Oval 41"/>
            <p:cNvSpPr>
              <a:spLocks noChangeArrowheads="1"/>
            </p:cNvSpPr>
            <p:nvPr/>
          </p:nvSpPr>
          <p:spPr bwMode="auto">
            <a:xfrm>
              <a:off x="2880" y="1298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fr-FR">
                  <a:solidFill>
                    <a:srgbClr val="C0C0C0"/>
                  </a:solidFill>
                </a:rPr>
                <a:t>1</a:t>
              </a:r>
            </a:p>
          </p:txBody>
        </p:sp>
        <p:sp>
          <p:nvSpPr>
            <p:cNvPr id="228394" name="Oval 42"/>
            <p:cNvSpPr>
              <a:spLocks noChangeArrowheads="1"/>
            </p:cNvSpPr>
            <p:nvPr/>
          </p:nvSpPr>
          <p:spPr bwMode="auto">
            <a:xfrm>
              <a:off x="2880" y="1480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fr-FR">
                  <a:solidFill>
                    <a:srgbClr val="C0C0C0"/>
                  </a:solidFill>
                </a:rPr>
                <a:t>4</a:t>
              </a:r>
            </a:p>
          </p:txBody>
        </p:sp>
        <p:sp>
          <p:nvSpPr>
            <p:cNvPr id="228395" name="Oval 43"/>
            <p:cNvSpPr>
              <a:spLocks noChangeArrowheads="1"/>
            </p:cNvSpPr>
            <p:nvPr/>
          </p:nvSpPr>
          <p:spPr bwMode="auto">
            <a:xfrm>
              <a:off x="2880" y="1661"/>
              <a:ext cx="181" cy="18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fr-FR">
                  <a:solidFill>
                    <a:srgbClr val="C0C0C0"/>
                  </a:solidFill>
                </a:rPr>
                <a:t>2</a:t>
              </a:r>
            </a:p>
          </p:txBody>
        </p:sp>
        <p:sp>
          <p:nvSpPr>
            <p:cNvPr id="228396" name="Oval 44"/>
            <p:cNvSpPr>
              <a:spLocks noChangeArrowheads="1"/>
            </p:cNvSpPr>
            <p:nvPr/>
          </p:nvSpPr>
          <p:spPr bwMode="auto">
            <a:xfrm>
              <a:off x="2880" y="1842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fr-FR">
                  <a:solidFill>
                    <a:srgbClr val="C0C0C0"/>
                  </a:solidFill>
                </a:rPr>
                <a:t>2</a:t>
              </a:r>
            </a:p>
          </p:txBody>
        </p:sp>
        <p:sp>
          <p:nvSpPr>
            <p:cNvPr id="228397" name="Oval 45"/>
            <p:cNvSpPr>
              <a:spLocks noChangeArrowheads="1"/>
            </p:cNvSpPr>
            <p:nvPr/>
          </p:nvSpPr>
          <p:spPr bwMode="auto">
            <a:xfrm>
              <a:off x="2880" y="2024"/>
              <a:ext cx="181" cy="18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fr-FR">
                  <a:solidFill>
                    <a:srgbClr val="C0C0C0"/>
                  </a:solidFill>
                </a:rPr>
                <a:t>6</a:t>
              </a:r>
            </a:p>
          </p:txBody>
        </p:sp>
      </p:grpSp>
      <p:grpSp>
        <p:nvGrpSpPr>
          <p:cNvPr id="228403" name="Group 51"/>
          <p:cNvGrpSpPr>
            <a:grpSpLocks/>
          </p:cNvGrpSpPr>
          <p:nvPr/>
        </p:nvGrpSpPr>
        <p:grpSpPr bwMode="auto">
          <a:xfrm>
            <a:off x="2843213" y="2852738"/>
            <a:ext cx="1296987" cy="1223962"/>
            <a:chOff x="1791" y="1797"/>
            <a:chExt cx="817" cy="771"/>
          </a:xfrm>
        </p:grpSpPr>
        <p:sp>
          <p:nvSpPr>
            <p:cNvPr id="228398" name="Line 46"/>
            <p:cNvSpPr>
              <a:spLocks noChangeShapeType="1"/>
            </p:cNvSpPr>
            <p:nvPr/>
          </p:nvSpPr>
          <p:spPr bwMode="auto">
            <a:xfrm flipV="1">
              <a:off x="2200" y="2069"/>
              <a:ext cx="408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28402" name="Group 50"/>
            <p:cNvGrpSpPr>
              <a:grpSpLocks/>
            </p:cNvGrpSpPr>
            <p:nvPr/>
          </p:nvGrpSpPr>
          <p:grpSpPr bwMode="auto">
            <a:xfrm>
              <a:off x="1791" y="1797"/>
              <a:ext cx="817" cy="771"/>
              <a:chOff x="1791" y="1797"/>
              <a:chExt cx="817" cy="771"/>
            </a:xfrm>
          </p:grpSpPr>
          <p:sp>
            <p:nvSpPr>
              <p:cNvPr id="228382" name="Rectangle 30"/>
              <p:cNvSpPr>
                <a:spLocks noChangeArrowheads="1"/>
              </p:cNvSpPr>
              <p:nvPr/>
            </p:nvSpPr>
            <p:spPr bwMode="auto">
              <a:xfrm>
                <a:off x="2109" y="2160"/>
                <a:ext cx="136" cy="136"/>
              </a:xfrm>
              <a:prstGeom prst="rect">
                <a:avLst/>
              </a:prstGeom>
              <a:solidFill>
                <a:schemeClr val="tx1"/>
              </a:solidFill>
              <a:ln w="38100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fr-FR" sz="2000">
                    <a:solidFill>
                      <a:srgbClr val="FF3300"/>
                    </a:solidFill>
                  </a:rPr>
                  <a:t>C</a:t>
                </a:r>
              </a:p>
            </p:txBody>
          </p:sp>
          <p:sp>
            <p:nvSpPr>
              <p:cNvPr id="228383" name="Oval 31"/>
              <p:cNvSpPr>
                <a:spLocks noChangeArrowheads="1"/>
              </p:cNvSpPr>
              <p:nvPr/>
            </p:nvSpPr>
            <p:spPr bwMode="auto">
              <a:xfrm>
                <a:off x="1791" y="1797"/>
                <a:ext cx="817" cy="771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399" name="Text Box 47"/>
              <p:cNvSpPr txBox="1">
                <a:spLocks noChangeArrowheads="1"/>
              </p:cNvSpPr>
              <p:nvPr/>
            </p:nvSpPr>
            <p:spPr bwMode="auto">
              <a:xfrm>
                <a:off x="2302" y="2054"/>
                <a:ext cx="206" cy="197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000" tIns="0" rIns="1800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1800">
                    <a:solidFill>
                      <a:srgbClr val="003399"/>
                    </a:solidFill>
                  </a:rPr>
                  <a:t>Rs</a:t>
                </a:r>
              </a:p>
            </p:txBody>
          </p:sp>
        </p:grpSp>
      </p:grpSp>
      <p:sp>
        <p:nvSpPr>
          <p:cNvPr id="228400" name="Text Box 48"/>
          <p:cNvSpPr txBox="1">
            <a:spLocks noChangeArrowheads="1"/>
          </p:cNvSpPr>
          <p:nvPr/>
        </p:nvSpPr>
        <p:spPr bwMode="auto">
          <a:xfrm>
            <a:off x="5292725" y="1700213"/>
            <a:ext cx="2808288" cy="677862"/>
          </a:xfrm>
          <a:prstGeom prst="rect">
            <a:avLst/>
          </a:prstGeo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200" b="0">
                <a:solidFill>
                  <a:schemeClr val="bg1"/>
                </a:solidFill>
              </a:rPr>
              <a:t>2 cas </a:t>
            </a:r>
            <a:r>
              <a:rPr lang="fr-FR" sz="1200" b="0">
                <a:solidFill>
                  <a:srgbClr val="FF3300"/>
                </a:solidFill>
              </a:rPr>
              <a:t>rouges</a:t>
            </a:r>
            <a:r>
              <a:rPr lang="fr-FR" sz="1200" b="0">
                <a:solidFill>
                  <a:schemeClr val="bg1"/>
                </a:solidFill>
              </a:rPr>
              <a:t> (solution non représentée)</a:t>
            </a:r>
          </a:p>
          <a:p>
            <a:r>
              <a:rPr lang="fr-FR" sz="1200" b="0">
                <a:solidFill>
                  <a:schemeClr val="bg1"/>
                </a:solidFill>
              </a:rPr>
              <a:t>4 cas </a:t>
            </a:r>
            <a:r>
              <a:rPr lang="fr-FR" sz="1200" b="0">
                <a:solidFill>
                  <a:srgbClr val="FFFF00"/>
                </a:solidFill>
              </a:rPr>
              <a:t>jaunes</a:t>
            </a:r>
            <a:r>
              <a:rPr lang="fr-FR" sz="1200" b="0">
                <a:solidFill>
                  <a:schemeClr val="bg1"/>
                </a:solidFill>
              </a:rPr>
              <a:t> (solution représentée)</a:t>
            </a:r>
          </a:p>
          <a:p>
            <a:r>
              <a:rPr lang="fr-FR" sz="1200" b="0">
                <a:solidFill>
                  <a:schemeClr val="bg1"/>
                </a:solidFill>
              </a:rPr>
              <a:t>Le cas </a:t>
            </a:r>
            <a:r>
              <a:rPr lang="fr-FR" sz="1200" b="0">
                <a:solidFill>
                  <a:srgbClr val="FFFF00"/>
                </a:solidFill>
              </a:rPr>
              <a:t>jaune</a:t>
            </a:r>
            <a:r>
              <a:rPr lang="fr-FR" sz="1200" b="0">
                <a:solidFill>
                  <a:schemeClr val="bg1"/>
                </a:solidFill>
              </a:rPr>
              <a:t> n° 1 est le + proche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8" grpId="0" animBg="1"/>
      <p:bldP spid="22840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50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0475-6F9D-7B47-B28B-249B8CB42D2A}" type="slidenum">
              <a:rPr lang="fr-FR"/>
              <a:pPr/>
              <a:t>23</a:t>
            </a:fld>
            <a:endParaRPr lang="fr-FR"/>
          </a:p>
        </p:txBody>
      </p:sp>
      <p:grpSp>
        <p:nvGrpSpPr>
          <p:cNvPr id="32825" name="Group 57"/>
          <p:cNvGrpSpPr>
            <a:grpSpLocks/>
          </p:cNvGrpSpPr>
          <p:nvPr/>
        </p:nvGrpSpPr>
        <p:grpSpPr bwMode="auto">
          <a:xfrm>
            <a:off x="1143000" y="1727200"/>
            <a:ext cx="6692900" cy="4721225"/>
            <a:chOff x="720" y="1088"/>
            <a:chExt cx="4216" cy="2974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2295" y="1127"/>
              <a:ext cx="745" cy="198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fr-FR" sz="1400" b="0">
                  <a:solidFill>
                    <a:srgbClr val="000000"/>
                  </a:solidFill>
                  <a:latin typeface="Arial" pitchFamily="33" charset="0"/>
                </a:rPr>
                <a:t>PROBLEME</a:t>
              </a:r>
              <a:endParaRPr lang="fr-FR" sz="1400">
                <a:solidFill>
                  <a:schemeClr val="tx2"/>
                </a:solidFill>
              </a:endParaRPr>
            </a:p>
          </p:txBody>
        </p:sp>
        <p:sp>
          <p:nvSpPr>
            <p:cNvPr id="32772" name="Line 4"/>
            <p:cNvSpPr>
              <a:spLocks noChangeShapeType="1"/>
            </p:cNvSpPr>
            <p:nvPr/>
          </p:nvSpPr>
          <p:spPr bwMode="auto">
            <a:xfrm>
              <a:off x="2670" y="1313"/>
              <a:ext cx="0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774" name="AutoShape 6"/>
            <p:cNvSpPr>
              <a:spLocks noChangeArrowheads="1"/>
            </p:cNvSpPr>
            <p:nvPr/>
          </p:nvSpPr>
          <p:spPr bwMode="auto">
            <a:xfrm>
              <a:off x="2427" y="2114"/>
              <a:ext cx="885" cy="966"/>
            </a:xfrm>
            <a:prstGeom prst="roundRect">
              <a:avLst>
                <a:gd name="adj" fmla="val 24852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775" name="Rectangle 7"/>
            <p:cNvSpPr>
              <a:spLocks noChangeArrowheads="1"/>
            </p:cNvSpPr>
            <p:nvPr/>
          </p:nvSpPr>
          <p:spPr bwMode="auto">
            <a:xfrm>
              <a:off x="2596" y="2308"/>
              <a:ext cx="664" cy="760"/>
            </a:xfrm>
            <a:prstGeom prst="rect">
              <a:avLst/>
            </a:prstGeom>
            <a:solidFill>
              <a:srgbClr val="C8FEC8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776" name="Rectangle 8"/>
            <p:cNvSpPr>
              <a:spLocks noChangeArrowheads="1"/>
            </p:cNvSpPr>
            <p:nvPr/>
          </p:nvSpPr>
          <p:spPr bwMode="auto">
            <a:xfrm>
              <a:off x="2456" y="2277"/>
              <a:ext cx="560" cy="480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2449" y="2319"/>
              <a:ext cx="574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fr-FR" sz="1800" i="1">
                  <a:solidFill>
                    <a:srgbClr val="000000"/>
                  </a:solidFill>
                </a:rPr>
                <a:t>Base de</a:t>
              </a:r>
            </a:p>
            <a:p>
              <a:r>
                <a:rPr lang="fr-FR" sz="1800" i="1">
                  <a:solidFill>
                    <a:srgbClr val="000000"/>
                  </a:solidFill>
                </a:rPr>
                <a:t> cas</a:t>
              </a:r>
            </a:p>
          </p:txBody>
        </p:sp>
        <p:sp>
          <p:nvSpPr>
            <p:cNvPr id="32778" name="AutoShape 10"/>
            <p:cNvSpPr>
              <a:spLocks noChangeArrowheads="1"/>
            </p:cNvSpPr>
            <p:nvPr/>
          </p:nvSpPr>
          <p:spPr bwMode="auto">
            <a:xfrm>
              <a:off x="2520" y="2793"/>
              <a:ext cx="721" cy="238"/>
            </a:xfrm>
            <a:prstGeom prst="roundRect">
              <a:avLst>
                <a:gd name="adj" fmla="val 24583"/>
              </a:avLst>
            </a:prstGeom>
            <a:solidFill>
              <a:srgbClr val="FFFFFF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779" name="Rectangle 11"/>
            <p:cNvSpPr>
              <a:spLocks noChangeArrowheads="1"/>
            </p:cNvSpPr>
            <p:nvPr/>
          </p:nvSpPr>
          <p:spPr bwMode="auto">
            <a:xfrm>
              <a:off x="2423" y="2735"/>
              <a:ext cx="9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fr-FR" sz="1800" i="1">
                  <a:solidFill>
                    <a:srgbClr val="000000"/>
                  </a:solidFill>
                </a:rPr>
                <a:t>Connaissance</a:t>
              </a:r>
            </a:p>
          </p:txBody>
        </p:sp>
        <p:sp>
          <p:nvSpPr>
            <p:cNvPr id="32780" name="Rectangle 12"/>
            <p:cNvSpPr>
              <a:spLocks noChangeArrowheads="1"/>
            </p:cNvSpPr>
            <p:nvPr/>
          </p:nvSpPr>
          <p:spPr bwMode="auto">
            <a:xfrm>
              <a:off x="2615" y="2863"/>
              <a:ext cx="62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fr-FR" sz="1800" i="1">
                  <a:solidFill>
                    <a:srgbClr val="000000"/>
                  </a:solidFill>
                </a:rPr>
                <a:t>générale</a:t>
              </a:r>
            </a:p>
          </p:txBody>
        </p:sp>
        <p:grpSp>
          <p:nvGrpSpPr>
            <p:cNvPr id="32820" name="Group 52"/>
            <p:cNvGrpSpPr>
              <a:grpSpLocks/>
            </p:cNvGrpSpPr>
            <p:nvPr/>
          </p:nvGrpSpPr>
          <p:grpSpPr bwMode="auto">
            <a:xfrm>
              <a:off x="1128" y="1229"/>
              <a:ext cx="1780" cy="931"/>
              <a:chOff x="1128" y="1229"/>
              <a:chExt cx="1780" cy="931"/>
            </a:xfrm>
          </p:grpSpPr>
          <p:sp>
            <p:nvSpPr>
              <p:cNvPr id="32773" name="Freeform 5"/>
              <p:cNvSpPr>
                <a:spLocks/>
              </p:cNvSpPr>
              <p:nvPr/>
            </p:nvSpPr>
            <p:spPr bwMode="auto">
              <a:xfrm>
                <a:off x="2638" y="1334"/>
                <a:ext cx="64" cy="57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0" y="0"/>
                  </a:cxn>
                  <a:cxn ang="0">
                    <a:pos x="32" y="56"/>
                  </a:cxn>
                  <a:cxn ang="0">
                    <a:pos x="63" y="0"/>
                  </a:cxn>
                </a:cxnLst>
                <a:rect l="0" t="0" r="r" b="b"/>
                <a:pathLst>
                  <a:path w="64" h="57">
                    <a:moveTo>
                      <a:pt x="63" y="0"/>
                    </a:moveTo>
                    <a:lnTo>
                      <a:pt x="0" y="0"/>
                    </a:lnTo>
                    <a:lnTo>
                      <a:pt x="32" y="56"/>
                    </a:lnTo>
                    <a:lnTo>
                      <a:pt x="63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782" name="Rectangle 14"/>
              <p:cNvSpPr>
                <a:spLocks noChangeArrowheads="1"/>
              </p:cNvSpPr>
              <p:nvPr/>
            </p:nvSpPr>
            <p:spPr bwMode="auto">
              <a:xfrm>
                <a:off x="2428" y="1390"/>
                <a:ext cx="480" cy="480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33CC33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fr-FR" sz="2000" b="0">
                    <a:solidFill>
                      <a:schemeClr val="bg2"/>
                    </a:solidFill>
                  </a:rPr>
                  <a:t>Cas cible</a:t>
                </a:r>
              </a:p>
            </p:txBody>
          </p:sp>
          <p:sp>
            <p:nvSpPr>
              <p:cNvPr id="32783" name="Freeform 15"/>
              <p:cNvSpPr>
                <a:spLocks/>
              </p:cNvSpPr>
              <p:nvPr/>
            </p:nvSpPr>
            <p:spPr bwMode="auto">
              <a:xfrm>
                <a:off x="1942" y="1374"/>
                <a:ext cx="530" cy="209"/>
              </a:xfrm>
              <a:custGeom>
                <a:avLst/>
                <a:gdLst/>
                <a:ahLst/>
                <a:cxnLst>
                  <a:cxn ang="0">
                    <a:pos x="529" y="208"/>
                  </a:cxn>
                  <a:cxn ang="0">
                    <a:pos x="249" y="0"/>
                  </a:cxn>
                  <a:cxn ang="0">
                    <a:pos x="0" y="0"/>
                  </a:cxn>
                </a:cxnLst>
                <a:rect l="0" t="0" r="r" b="b"/>
                <a:pathLst>
                  <a:path w="530" h="209">
                    <a:moveTo>
                      <a:pt x="529" y="208"/>
                    </a:moveTo>
                    <a:lnTo>
                      <a:pt x="249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784" name="Rectangle 16"/>
              <p:cNvSpPr>
                <a:spLocks noChangeArrowheads="1"/>
              </p:cNvSpPr>
              <p:nvPr/>
            </p:nvSpPr>
            <p:spPr bwMode="auto">
              <a:xfrm>
                <a:off x="1128" y="1229"/>
                <a:ext cx="752" cy="19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fr-FR" sz="1400">
                    <a:solidFill>
                      <a:schemeClr val="bg2"/>
                    </a:solidFill>
                  </a:rPr>
                  <a:t>ELABORER</a:t>
                </a:r>
              </a:p>
            </p:txBody>
          </p:sp>
          <p:sp>
            <p:nvSpPr>
              <p:cNvPr id="32785" name="Line 17"/>
              <p:cNvSpPr>
                <a:spLocks noChangeShapeType="1"/>
              </p:cNvSpPr>
              <p:nvPr/>
            </p:nvSpPr>
            <p:spPr bwMode="auto">
              <a:xfrm flipH="1" flipV="1">
                <a:off x="2064" y="1392"/>
                <a:ext cx="528" cy="7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2824" name="Group 56"/>
            <p:cNvGrpSpPr>
              <a:grpSpLocks/>
            </p:cNvGrpSpPr>
            <p:nvPr/>
          </p:nvGrpSpPr>
          <p:grpSpPr bwMode="auto">
            <a:xfrm>
              <a:off x="720" y="2035"/>
              <a:ext cx="1728" cy="927"/>
              <a:chOff x="720" y="2035"/>
              <a:chExt cx="1728" cy="927"/>
            </a:xfrm>
          </p:grpSpPr>
          <p:sp>
            <p:nvSpPr>
              <p:cNvPr id="32787" name="Freeform 19"/>
              <p:cNvSpPr>
                <a:spLocks/>
              </p:cNvSpPr>
              <p:nvPr/>
            </p:nvSpPr>
            <p:spPr bwMode="auto">
              <a:xfrm flipV="1">
                <a:off x="1536" y="2713"/>
                <a:ext cx="248" cy="47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51" y="173"/>
                  </a:cxn>
                  <a:cxn ang="0">
                    <a:pos x="0" y="173"/>
                  </a:cxn>
                </a:cxnLst>
                <a:rect l="0" t="0" r="r" b="b"/>
                <a:pathLst>
                  <a:path w="146" h="174">
                    <a:moveTo>
                      <a:pt x="145" y="0"/>
                    </a:moveTo>
                    <a:lnTo>
                      <a:pt x="51" y="173"/>
                    </a:lnTo>
                    <a:lnTo>
                      <a:pt x="0" y="173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789" name="Rectangle 21"/>
              <p:cNvSpPr>
                <a:spLocks noChangeArrowheads="1"/>
              </p:cNvSpPr>
              <p:nvPr/>
            </p:nvSpPr>
            <p:spPr bwMode="auto">
              <a:xfrm>
                <a:off x="1536" y="2035"/>
                <a:ext cx="566" cy="480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33CC33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fr-FR" sz="2000" b="0">
                    <a:solidFill>
                      <a:schemeClr val="bg2"/>
                    </a:solidFill>
                  </a:rPr>
                  <a:t>Cas appris</a:t>
                </a:r>
              </a:p>
            </p:txBody>
          </p:sp>
          <p:sp>
            <p:nvSpPr>
              <p:cNvPr id="32790" name="Arc 22"/>
              <p:cNvSpPr>
                <a:spLocks/>
              </p:cNvSpPr>
              <p:nvPr/>
            </p:nvSpPr>
            <p:spPr bwMode="auto">
              <a:xfrm>
                <a:off x="1797" y="2524"/>
                <a:ext cx="222" cy="438"/>
              </a:xfrm>
              <a:custGeom>
                <a:avLst/>
                <a:gdLst>
                  <a:gd name="G0" fmla="+- 21600 0 0"/>
                  <a:gd name="G1" fmla="+- 4400 0 0"/>
                  <a:gd name="G2" fmla="+- 21600 0 0"/>
                  <a:gd name="T0" fmla="*/ 21502 w 21600"/>
                  <a:gd name="T1" fmla="*/ 26000 h 26000"/>
                  <a:gd name="T2" fmla="*/ 453 w 21600"/>
                  <a:gd name="T3" fmla="*/ 0 h 26000"/>
                  <a:gd name="T4" fmla="*/ 21600 w 21600"/>
                  <a:gd name="T5" fmla="*/ 4400 h 26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6000" fill="none" extrusionOk="0">
                    <a:moveTo>
                      <a:pt x="21502" y="25999"/>
                    </a:moveTo>
                    <a:cubicBezTo>
                      <a:pt x="9611" y="25945"/>
                      <a:pt x="0" y="16291"/>
                      <a:pt x="0" y="4400"/>
                    </a:cubicBezTo>
                    <a:cubicBezTo>
                      <a:pt x="-1" y="2921"/>
                      <a:pt x="151" y="1447"/>
                      <a:pt x="452" y="-1"/>
                    </a:cubicBezTo>
                  </a:path>
                  <a:path w="21600" h="26000" stroke="0" extrusionOk="0">
                    <a:moveTo>
                      <a:pt x="21502" y="25999"/>
                    </a:moveTo>
                    <a:cubicBezTo>
                      <a:pt x="9611" y="25945"/>
                      <a:pt x="0" y="16291"/>
                      <a:pt x="0" y="4400"/>
                    </a:cubicBezTo>
                    <a:cubicBezTo>
                      <a:pt x="-1" y="2921"/>
                      <a:pt x="151" y="1447"/>
                      <a:pt x="452" y="-1"/>
                    </a:cubicBezTo>
                    <a:lnTo>
                      <a:pt x="21600" y="4400"/>
                    </a:lnTo>
                    <a:close/>
                  </a:path>
                </a:pathLst>
              </a:custGeom>
              <a:noFill/>
              <a:ln w="38100" cap="rnd">
                <a:solidFill>
                  <a:srgbClr val="33CC33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791" name="Rectangle 23"/>
              <p:cNvSpPr>
                <a:spLocks noChangeArrowheads="1"/>
              </p:cNvSpPr>
              <p:nvPr/>
            </p:nvSpPr>
            <p:spPr bwMode="auto">
              <a:xfrm>
                <a:off x="720" y="2592"/>
                <a:ext cx="839" cy="19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fr-FR" sz="1400">
                    <a:solidFill>
                      <a:schemeClr val="bg2"/>
                    </a:solidFill>
                  </a:rPr>
                  <a:t>MEMORISER</a:t>
                </a:r>
              </a:p>
            </p:txBody>
          </p:sp>
          <p:sp>
            <p:nvSpPr>
              <p:cNvPr id="32792" name="Line 24"/>
              <p:cNvSpPr>
                <a:spLocks noChangeShapeType="1"/>
              </p:cNvSpPr>
              <p:nvPr/>
            </p:nvSpPr>
            <p:spPr bwMode="auto">
              <a:xfrm>
                <a:off x="2114" y="2123"/>
                <a:ext cx="334" cy="181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793" name="Line 25"/>
              <p:cNvSpPr>
                <a:spLocks noChangeShapeType="1"/>
              </p:cNvSpPr>
              <p:nvPr/>
            </p:nvSpPr>
            <p:spPr bwMode="auto">
              <a:xfrm flipH="1">
                <a:off x="1872" y="2544"/>
                <a:ext cx="576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2822" name="Group 54"/>
            <p:cNvGrpSpPr>
              <a:grpSpLocks/>
            </p:cNvGrpSpPr>
            <p:nvPr/>
          </p:nvGrpSpPr>
          <p:grpSpPr bwMode="auto">
            <a:xfrm>
              <a:off x="3312" y="2677"/>
              <a:ext cx="1624" cy="1115"/>
              <a:chOff x="3312" y="2677"/>
              <a:chExt cx="1624" cy="1115"/>
            </a:xfrm>
          </p:grpSpPr>
          <p:sp>
            <p:nvSpPr>
              <p:cNvPr id="32796" name="Rectangle 28"/>
              <p:cNvSpPr>
                <a:spLocks noChangeArrowheads="1"/>
              </p:cNvSpPr>
              <p:nvPr/>
            </p:nvSpPr>
            <p:spPr bwMode="auto">
              <a:xfrm>
                <a:off x="3315" y="3244"/>
                <a:ext cx="765" cy="548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33CC33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fr-FR" sz="2000" b="0">
                    <a:solidFill>
                      <a:schemeClr val="bg2"/>
                    </a:solidFill>
                  </a:rPr>
                  <a:t>Cas cible</a:t>
                </a:r>
              </a:p>
              <a:p>
                <a:r>
                  <a:rPr lang="fr-FR" sz="2000" b="0">
                    <a:solidFill>
                      <a:schemeClr val="bg2"/>
                    </a:solidFill>
                  </a:rPr>
                  <a:t>adapté</a:t>
                </a:r>
              </a:p>
            </p:txBody>
          </p:sp>
          <p:sp>
            <p:nvSpPr>
              <p:cNvPr id="32797" name="Arc 29"/>
              <p:cNvSpPr>
                <a:spLocks/>
              </p:cNvSpPr>
              <p:nvPr/>
            </p:nvSpPr>
            <p:spPr bwMode="auto">
              <a:xfrm>
                <a:off x="3554" y="2677"/>
                <a:ext cx="398" cy="560"/>
              </a:xfrm>
              <a:custGeom>
                <a:avLst/>
                <a:gdLst>
                  <a:gd name="G0" fmla="+- 55 0 0"/>
                  <a:gd name="G1" fmla="+- 39 0 0"/>
                  <a:gd name="G2" fmla="+- 21600 0 0"/>
                  <a:gd name="T0" fmla="*/ 21655 w 21655"/>
                  <a:gd name="T1" fmla="*/ 0 h 21639"/>
                  <a:gd name="T2" fmla="*/ 0 w 21655"/>
                  <a:gd name="T3" fmla="*/ 21639 h 21639"/>
                  <a:gd name="T4" fmla="*/ 55 w 21655"/>
                  <a:gd name="T5" fmla="*/ 39 h 21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55" h="21639" fill="none" extrusionOk="0">
                    <a:moveTo>
                      <a:pt x="21654" y="0"/>
                    </a:moveTo>
                    <a:cubicBezTo>
                      <a:pt x="21654" y="13"/>
                      <a:pt x="21655" y="26"/>
                      <a:pt x="21655" y="39"/>
                    </a:cubicBezTo>
                    <a:cubicBezTo>
                      <a:pt x="21655" y="11968"/>
                      <a:pt x="11984" y="21639"/>
                      <a:pt x="55" y="21639"/>
                    </a:cubicBezTo>
                    <a:cubicBezTo>
                      <a:pt x="36" y="21638"/>
                      <a:pt x="18" y="21638"/>
                      <a:pt x="0" y="21638"/>
                    </a:cubicBezTo>
                  </a:path>
                  <a:path w="21655" h="21639" stroke="0" extrusionOk="0">
                    <a:moveTo>
                      <a:pt x="21654" y="0"/>
                    </a:moveTo>
                    <a:cubicBezTo>
                      <a:pt x="21654" y="13"/>
                      <a:pt x="21655" y="26"/>
                      <a:pt x="21655" y="39"/>
                    </a:cubicBezTo>
                    <a:cubicBezTo>
                      <a:pt x="21655" y="11968"/>
                      <a:pt x="11984" y="21639"/>
                      <a:pt x="55" y="21639"/>
                    </a:cubicBezTo>
                    <a:cubicBezTo>
                      <a:pt x="36" y="21638"/>
                      <a:pt x="18" y="21638"/>
                      <a:pt x="0" y="21638"/>
                    </a:cubicBezTo>
                    <a:lnTo>
                      <a:pt x="55" y="39"/>
                    </a:lnTo>
                    <a:close/>
                  </a:path>
                </a:pathLst>
              </a:custGeom>
              <a:noFill/>
              <a:ln w="38100" cap="rnd">
                <a:solidFill>
                  <a:srgbClr val="33CC33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798" name="Freeform 30"/>
              <p:cNvSpPr>
                <a:spLocks/>
              </p:cNvSpPr>
              <p:nvPr/>
            </p:nvSpPr>
            <p:spPr bwMode="auto">
              <a:xfrm>
                <a:off x="3936" y="3024"/>
                <a:ext cx="281" cy="8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80"/>
                  </a:cxn>
                  <a:cxn ang="0">
                    <a:pos x="280" y="80"/>
                  </a:cxn>
                </a:cxnLst>
                <a:rect l="0" t="0" r="r" b="b"/>
                <a:pathLst>
                  <a:path w="281" h="81">
                    <a:moveTo>
                      <a:pt x="0" y="0"/>
                    </a:moveTo>
                    <a:lnTo>
                      <a:pt x="161" y="80"/>
                    </a:lnTo>
                    <a:lnTo>
                      <a:pt x="280" y="8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799" name="Rectangle 31"/>
              <p:cNvSpPr>
                <a:spLocks noChangeArrowheads="1"/>
              </p:cNvSpPr>
              <p:nvPr/>
            </p:nvSpPr>
            <p:spPr bwMode="auto">
              <a:xfrm>
                <a:off x="4272" y="2832"/>
                <a:ext cx="664" cy="19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fr-FR" sz="1400">
                    <a:solidFill>
                      <a:schemeClr val="bg2"/>
                    </a:solidFill>
                  </a:rPr>
                  <a:t>ADAPTER</a:t>
                </a:r>
              </a:p>
            </p:txBody>
          </p:sp>
          <p:sp>
            <p:nvSpPr>
              <p:cNvPr id="32800" name="Line 32"/>
              <p:cNvSpPr>
                <a:spLocks noChangeShapeType="1"/>
              </p:cNvSpPr>
              <p:nvPr/>
            </p:nvSpPr>
            <p:spPr bwMode="auto">
              <a:xfrm>
                <a:off x="3312" y="2688"/>
                <a:ext cx="576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2823" name="Group 55"/>
            <p:cNvGrpSpPr>
              <a:grpSpLocks/>
            </p:cNvGrpSpPr>
            <p:nvPr/>
          </p:nvGrpSpPr>
          <p:grpSpPr bwMode="auto">
            <a:xfrm>
              <a:off x="1392" y="2880"/>
              <a:ext cx="2069" cy="1182"/>
              <a:chOff x="1392" y="2880"/>
              <a:chExt cx="2069" cy="1182"/>
            </a:xfrm>
          </p:grpSpPr>
          <p:sp>
            <p:nvSpPr>
              <p:cNvPr id="32802" name="Rectangle 34"/>
              <p:cNvSpPr>
                <a:spLocks noChangeArrowheads="1"/>
              </p:cNvSpPr>
              <p:nvPr/>
            </p:nvSpPr>
            <p:spPr bwMode="auto">
              <a:xfrm>
                <a:off x="2840" y="3851"/>
                <a:ext cx="621" cy="19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fr-FR" sz="1400">
                    <a:solidFill>
                      <a:schemeClr val="bg2"/>
                    </a:solidFill>
                  </a:rPr>
                  <a:t>REVISER</a:t>
                </a:r>
              </a:p>
            </p:txBody>
          </p:sp>
          <p:sp>
            <p:nvSpPr>
              <p:cNvPr id="32804" name="Rectangle 36"/>
              <p:cNvSpPr>
                <a:spLocks noChangeArrowheads="1"/>
              </p:cNvSpPr>
              <p:nvPr/>
            </p:nvSpPr>
            <p:spPr bwMode="auto">
              <a:xfrm>
                <a:off x="1471" y="3844"/>
                <a:ext cx="1159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fr-FR" sz="1600">
                    <a:solidFill>
                      <a:schemeClr val="bg2"/>
                    </a:solidFill>
                  </a:rPr>
                  <a:t>Solution confirmée</a:t>
                </a:r>
              </a:p>
            </p:txBody>
          </p:sp>
          <p:sp>
            <p:nvSpPr>
              <p:cNvPr id="32805" name="Rectangle 37"/>
              <p:cNvSpPr>
                <a:spLocks noChangeArrowheads="1"/>
              </p:cNvSpPr>
              <p:nvPr/>
            </p:nvSpPr>
            <p:spPr bwMode="auto">
              <a:xfrm>
                <a:off x="1392" y="2880"/>
                <a:ext cx="1031" cy="742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33CC33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fr-FR" sz="2000" b="0">
                    <a:solidFill>
                      <a:schemeClr val="bg2"/>
                    </a:solidFill>
                  </a:rPr>
                  <a:t>Cas cible</a:t>
                </a:r>
              </a:p>
              <a:p>
                <a:r>
                  <a:rPr lang="fr-FR" sz="2000" b="0">
                    <a:solidFill>
                      <a:schemeClr val="bg2"/>
                    </a:solidFill>
                  </a:rPr>
                  <a:t>adapté, évalué, corrigé</a:t>
                </a:r>
              </a:p>
            </p:txBody>
          </p:sp>
          <p:sp>
            <p:nvSpPr>
              <p:cNvPr id="32806" name="Arc 38"/>
              <p:cNvSpPr>
                <a:spLocks/>
              </p:cNvSpPr>
              <p:nvPr/>
            </p:nvSpPr>
            <p:spPr bwMode="auto">
              <a:xfrm>
                <a:off x="2488" y="3287"/>
                <a:ext cx="827" cy="295"/>
              </a:xfrm>
              <a:custGeom>
                <a:avLst/>
                <a:gdLst>
                  <a:gd name="G0" fmla="+- 21600 0 0"/>
                  <a:gd name="G1" fmla="+- 147 0 0"/>
                  <a:gd name="G2" fmla="+- 21600 0 0"/>
                  <a:gd name="T0" fmla="*/ 21547 w 21600"/>
                  <a:gd name="T1" fmla="*/ 21747 h 21747"/>
                  <a:gd name="T2" fmla="*/ 1 w 21600"/>
                  <a:gd name="T3" fmla="*/ 0 h 21747"/>
                  <a:gd name="T4" fmla="*/ 21600 w 21600"/>
                  <a:gd name="T5" fmla="*/ 147 h 21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747" fill="none" extrusionOk="0">
                    <a:moveTo>
                      <a:pt x="21547" y="21746"/>
                    </a:moveTo>
                    <a:cubicBezTo>
                      <a:pt x="9638" y="21717"/>
                      <a:pt x="0" y="12055"/>
                      <a:pt x="0" y="147"/>
                    </a:cubicBezTo>
                    <a:cubicBezTo>
                      <a:pt x="-1" y="97"/>
                      <a:pt x="0" y="48"/>
                      <a:pt x="0" y="-1"/>
                    </a:cubicBezTo>
                  </a:path>
                  <a:path w="21600" h="21747" stroke="0" extrusionOk="0">
                    <a:moveTo>
                      <a:pt x="21547" y="21746"/>
                    </a:moveTo>
                    <a:cubicBezTo>
                      <a:pt x="9638" y="21717"/>
                      <a:pt x="0" y="12055"/>
                      <a:pt x="0" y="147"/>
                    </a:cubicBezTo>
                    <a:cubicBezTo>
                      <a:pt x="-1" y="97"/>
                      <a:pt x="0" y="48"/>
                      <a:pt x="0" y="-1"/>
                    </a:cubicBezTo>
                    <a:lnTo>
                      <a:pt x="21600" y="147"/>
                    </a:lnTo>
                    <a:close/>
                  </a:path>
                </a:pathLst>
              </a:custGeom>
              <a:noFill/>
              <a:ln w="38100" cap="rnd">
                <a:solidFill>
                  <a:srgbClr val="33CC33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807" name="Freeform 39"/>
              <p:cNvSpPr>
                <a:spLocks/>
              </p:cNvSpPr>
              <p:nvPr/>
            </p:nvSpPr>
            <p:spPr bwMode="auto">
              <a:xfrm>
                <a:off x="2749" y="3508"/>
                <a:ext cx="210" cy="3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483"/>
                  </a:cxn>
                  <a:cxn ang="0">
                    <a:pos x="38" y="483"/>
                  </a:cxn>
                </a:cxnLst>
                <a:rect l="0" t="0" r="r" b="b"/>
                <a:pathLst>
                  <a:path w="41" h="484">
                    <a:moveTo>
                      <a:pt x="0" y="0"/>
                    </a:moveTo>
                    <a:lnTo>
                      <a:pt x="40" y="483"/>
                    </a:lnTo>
                    <a:lnTo>
                      <a:pt x="38" y="483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808" name="Line 40"/>
              <p:cNvSpPr>
                <a:spLocks noChangeShapeType="1"/>
              </p:cNvSpPr>
              <p:nvPr/>
            </p:nvSpPr>
            <p:spPr bwMode="auto">
              <a:xfrm flipH="1">
                <a:off x="2815" y="3094"/>
                <a:ext cx="144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809" name="Line 41"/>
              <p:cNvSpPr>
                <a:spLocks noChangeShapeType="1"/>
              </p:cNvSpPr>
              <p:nvPr/>
            </p:nvSpPr>
            <p:spPr bwMode="auto">
              <a:xfrm flipH="1">
                <a:off x="1903" y="3670"/>
                <a:ext cx="48" cy="144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2821" name="Group 53"/>
            <p:cNvGrpSpPr>
              <a:grpSpLocks/>
            </p:cNvGrpSpPr>
            <p:nvPr/>
          </p:nvGrpSpPr>
          <p:grpSpPr bwMode="auto">
            <a:xfrm>
              <a:off x="2881" y="1088"/>
              <a:ext cx="1686" cy="1604"/>
              <a:chOff x="2881" y="1088"/>
              <a:chExt cx="1686" cy="1604"/>
            </a:xfrm>
          </p:grpSpPr>
          <p:sp>
            <p:nvSpPr>
              <p:cNvPr id="32811" name="Rectangle 43"/>
              <p:cNvSpPr>
                <a:spLocks noChangeArrowheads="1"/>
              </p:cNvSpPr>
              <p:nvPr/>
            </p:nvSpPr>
            <p:spPr bwMode="auto">
              <a:xfrm>
                <a:off x="3572" y="2131"/>
                <a:ext cx="480" cy="48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fr-FR" sz="1400">
                    <a:solidFill>
                      <a:schemeClr val="bg2"/>
                    </a:solidFill>
                  </a:rPr>
                  <a:t>Cas Source</a:t>
                </a:r>
              </a:p>
              <a:p>
                <a:endParaRPr lang="fr-FR" sz="2000" b="0">
                  <a:solidFill>
                    <a:schemeClr val="bg2"/>
                  </a:solidFill>
                </a:endParaRPr>
              </a:p>
            </p:txBody>
          </p:sp>
          <p:sp>
            <p:nvSpPr>
              <p:cNvPr id="32812" name="Rectangle 44"/>
              <p:cNvSpPr>
                <a:spLocks noChangeArrowheads="1"/>
              </p:cNvSpPr>
              <p:nvPr/>
            </p:nvSpPr>
            <p:spPr bwMode="auto">
              <a:xfrm>
                <a:off x="3910" y="2212"/>
                <a:ext cx="480" cy="480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33CC33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fr-FR" sz="2000" b="0">
                    <a:solidFill>
                      <a:schemeClr val="bg2"/>
                    </a:solidFill>
                  </a:rPr>
                  <a:t>Cas cible</a:t>
                </a:r>
              </a:p>
            </p:txBody>
          </p:sp>
          <p:sp>
            <p:nvSpPr>
              <p:cNvPr id="32813" name="Rectangle 45"/>
              <p:cNvSpPr>
                <a:spLocks noChangeArrowheads="1"/>
              </p:cNvSpPr>
              <p:nvPr/>
            </p:nvSpPr>
            <p:spPr bwMode="auto">
              <a:xfrm>
                <a:off x="3476" y="2035"/>
                <a:ext cx="556" cy="48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fr-FR" sz="1800" b="0">
                    <a:solidFill>
                      <a:schemeClr val="bg2"/>
                    </a:solidFill>
                  </a:rPr>
                  <a:t>Cas Source</a:t>
                </a:r>
              </a:p>
            </p:txBody>
          </p:sp>
          <p:sp>
            <p:nvSpPr>
              <p:cNvPr id="32814" name="Rectangle 46"/>
              <p:cNvSpPr>
                <a:spLocks noChangeArrowheads="1"/>
              </p:cNvSpPr>
              <p:nvPr/>
            </p:nvSpPr>
            <p:spPr bwMode="auto">
              <a:xfrm>
                <a:off x="3728" y="1088"/>
                <a:ext cx="839" cy="19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fr-FR" sz="1400">
                    <a:solidFill>
                      <a:schemeClr val="bg2"/>
                    </a:solidFill>
                  </a:rPr>
                  <a:t>RETROUVER</a:t>
                </a:r>
              </a:p>
            </p:txBody>
          </p:sp>
          <p:sp>
            <p:nvSpPr>
              <p:cNvPr id="32815" name="Arc 47"/>
              <p:cNvSpPr>
                <a:spLocks/>
              </p:cNvSpPr>
              <p:nvPr/>
            </p:nvSpPr>
            <p:spPr bwMode="auto">
              <a:xfrm>
                <a:off x="2881" y="1593"/>
                <a:ext cx="761" cy="449"/>
              </a:xfrm>
              <a:custGeom>
                <a:avLst/>
                <a:gdLst>
                  <a:gd name="G0" fmla="+- 85 0 0"/>
                  <a:gd name="G1" fmla="+- 21600 0 0"/>
                  <a:gd name="G2" fmla="+- 21600 0 0"/>
                  <a:gd name="T0" fmla="*/ 0 w 21685"/>
                  <a:gd name="T1" fmla="*/ 0 h 21600"/>
                  <a:gd name="T2" fmla="*/ 21685 w 21685"/>
                  <a:gd name="T3" fmla="*/ 21503 h 21600"/>
                  <a:gd name="T4" fmla="*/ 85 w 2168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85" h="21600" fill="none" extrusionOk="0">
                    <a:moveTo>
                      <a:pt x="0" y="0"/>
                    </a:moveTo>
                    <a:cubicBezTo>
                      <a:pt x="28" y="0"/>
                      <a:pt x="56" y="-1"/>
                      <a:pt x="85" y="0"/>
                    </a:cubicBezTo>
                    <a:cubicBezTo>
                      <a:pt x="11976" y="0"/>
                      <a:pt x="21631" y="9611"/>
                      <a:pt x="21684" y="21503"/>
                    </a:cubicBezTo>
                  </a:path>
                  <a:path w="21685" h="21600" stroke="0" extrusionOk="0">
                    <a:moveTo>
                      <a:pt x="0" y="0"/>
                    </a:moveTo>
                    <a:cubicBezTo>
                      <a:pt x="28" y="0"/>
                      <a:pt x="56" y="-1"/>
                      <a:pt x="85" y="0"/>
                    </a:cubicBezTo>
                    <a:cubicBezTo>
                      <a:pt x="11976" y="0"/>
                      <a:pt x="21631" y="9611"/>
                      <a:pt x="21684" y="21503"/>
                    </a:cubicBezTo>
                    <a:lnTo>
                      <a:pt x="85" y="21600"/>
                    </a:lnTo>
                    <a:close/>
                  </a:path>
                </a:pathLst>
              </a:custGeom>
              <a:noFill/>
              <a:ln w="38100" cap="rnd">
                <a:solidFill>
                  <a:srgbClr val="33CC33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816" name="Line 48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336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817" name="Freeform 49"/>
              <p:cNvSpPr>
                <a:spLocks/>
              </p:cNvSpPr>
              <p:nvPr/>
            </p:nvSpPr>
            <p:spPr bwMode="auto">
              <a:xfrm>
                <a:off x="3312" y="1200"/>
                <a:ext cx="384" cy="480"/>
              </a:xfrm>
              <a:custGeom>
                <a:avLst/>
                <a:gdLst/>
                <a:ahLst/>
                <a:cxnLst>
                  <a:cxn ang="0">
                    <a:pos x="0" y="480"/>
                  </a:cxn>
                  <a:cxn ang="0">
                    <a:pos x="144" y="48"/>
                  </a:cxn>
                  <a:cxn ang="0">
                    <a:pos x="384" y="0"/>
                  </a:cxn>
                </a:cxnLst>
                <a:rect l="0" t="0" r="r" b="b"/>
                <a:pathLst>
                  <a:path w="384" h="480">
                    <a:moveTo>
                      <a:pt x="0" y="480"/>
                    </a:moveTo>
                    <a:lnTo>
                      <a:pt x="144" y="48"/>
                    </a:lnTo>
                    <a:lnTo>
                      <a:pt x="384" y="0"/>
                    </a:lnTo>
                  </a:path>
                </a:pathLst>
              </a:custGeom>
              <a:noFill/>
              <a:ln w="2857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32818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cycle du RàPC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3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970F-86E0-AF4F-9AD1-562A8A083F26}" type="slidenum">
              <a:rPr lang="fr-FR"/>
              <a:pPr/>
              <a:t>24</a:t>
            </a:fld>
            <a:endParaRPr lang="fr-F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53400" cy="1600200"/>
          </a:xfrm>
        </p:spPr>
        <p:txBody>
          <a:bodyPr/>
          <a:lstStyle/>
          <a:p>
            <a:r>
              <a:rPr lang="fr-FR">
                <a:latin typeface="Arial" pitchFamily="33" charset="0"/>
              </a:rPr>
              <a:t>Analogie et cycle revisités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7467600" y="3276600"/>
            <a:ext cx="812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fr-FR" b="0">
                <a:latin typeface="Arial" pitchFamily="33" charset="0"/>
              </a:rPr>
              <a:t>cible</a:t>
            </a:r>
          </a:p>
        </p:txBody>
      </p:sp>
      <p:grpSp>
        <p:nvGrpSpPr>
          <p:cNvPr id="49156" name="Group 4"/>
          <p:cNvGrpSpPr>
            <a:grpSpLocks/>
          </p:cNvGrpSpPr>
          <p:nvPr/>
        </p:nvGrpSpPr>
        <p:grpSpPr bwMode="auto">
          <a:xfrm>
            <a:off x="3098800" y="1828800"/>
            <a:ext cx="4264025" cy="685800"/>
            <a:chOff x="1952" y="1152"/>
            <a:chExt cx="2686" cy="432"/>
          </a:xfrm>
        </p:grpSpPr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1952" y="1152"/>
              <a:ext cx="1408" cy="432"/>
              <a:chOff x="1952" y="1152"/>
              <a:chExt cx="1408" cy="432"/>
            </a:xfrm>
          </p:grpSpPr>
          <p:sp>
            <p:nvSpPr>
              <p:cNvPr id="49158" name="Text Box 6"/>
              <p:cNvSpPr txBox="1">
                <a:spLocks noChangeArrowheads="1"/>
              </p:cNvSpPr>
              <p:nvPr/>
            </p:nvSpPr>
            <p:spPr bwMode="auto">
              <a:xfrm>
                <a:off x="1952" y="1152"/>
                <a:ext cx="1067" cy="288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fr-FR" b="0">
                    <a:latin typeface="Arial" pitchFamily="33" charset="0"/>
                  </a:rPr>
                  <a:t>idx(source)</a:t>
                </a:r>
              </a:p>
            </p:txBody>
          </p:sp>
          <p:sp>
            <p:nvSpPr>
              <p:cNvPr id="49159" name="Line 7"/>
              <p:cNvSpPr>
                <a:spLocks noChangeShapeType="1"/>
              </p:cNvSpPr>
              <p:nvPr/>
            </p:nvSpPr>
            <p:spPr bwMode="auto">
              <a:xfrm flipH="1" flipV="1">
                <a:off x="2832" y="1440"/>
                <a:ext cx="528" cy="144"/>
              </a:xfrm>
              <a:prstGeom prst="line">
                <a:avLst/>
              </a:prstGeom>
              <a:noFill/>
              <a:ln w="38100">
                <a:solidFill>
                  <a:srgbClr val="66FF33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49160" name="Text Box 8"/>
            <p:cNvSpPr txBox="1">
              <a:spLocks noChangeArrowheads="1"/>
            </p:cNvSpPr>
            <p:nvPr/>
          </p:nvSpPr>
          <p:spPr bwMode="auto">
            <a:xfrm>
              <a:off x="2900" y="1200"/>
              <a:ext cx="17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 i="1">
                  <a:latin typeface="Arial" pitchFamily="33" charset="0"/>
                </a:rPr>
                <a:t>b : se remémorer.1</a:t>
              </a:r>
            </a:p>
          </p:txBody>
        </p:sp>
      </p:grpSp>
      <p:grpSp>
        <p:nvGrpSpPr>
          <p:cNvPr id="49161" name="Group 9"/>
          <p:cNvGrpSpPr>
            <a:grpSpLocks/>
          </p:cNvGrpSpPr>
          <p:nvPr/>
        </p:nvGrpSpPr>
        <p:grpSpPr bwMode="auto">
          <a:xfrm>
            <a:off x="5434013" y="2362200"/>
            <a:ext cx="3370262" cy="1066800"/>
            <a:chOff x="3423" y="1488"/>
            <a:chExt cx="2123" cy="672"/>
          </a:xfrm>
        </p:grpSpPr>
        <p:sp>
          <p:nvSpPr>
            <p:cNvPr id="49162" name="Text Box 10"/>
            <p:cNvSpPr txBox="1">
              <a:spLocks noChangeArrowheads="1"/>
            </p:cNvSpPr>
            <p:nvPr/>
          </p:nvSpPr>
          <p:spPr bwMode="auto">
            <a:xfrm>
              <a:off x="4458" y="1728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 i="1">
                  <a:latin typeface="Arial" pitchFamily="33" charset="0"/>
                </a:rPr>
                <a:t>a : élaborer</a:t>
              </a:r>
            </a:p>
          </p:txBody>
        </p:sp>
        <p:sp>
          <p:nvSpPr>
            <p:cNvPr id="49163" name="Text Box 11"/>
            <p:cNvSpPr txBox="1">
              <a:spLocks noChangeArrowheads="1"/>
            </p:cNvSpPr>
            <p:nvPr/>
          </p:nvSpPr>
          <p:spPr bwMode="auto">
            <a:xfrm>
              <a:off x="3423" y="1488"/>
              <a:ext cx="886" cy="288"/>
            </a:xfrm>
            <a:prstGeom prst="rect">
              <a:avLst/>
            </a:prstGeom>
            <a:solidFill>
              <a:schemeClr val="bg1"/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>
                  <a:latin typeface="Arial" pitchFamily="33" charset="0"/>
                </a:rPr>
                <a:t>idx(cible)</a:t>
              </a:r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 flipH="1" flipV="1">
              <a:off x="3936" y="1728"/>
              <a:ext cx="768" cy="432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49165" name="Group 13"/>
          <p:cNvGrpSpPr>
            <a:grpSpLocks/>
          </p:cNvGrpSpPr>
          <p:nvPr/>
        </p:nvGrpSpPr>
        <p:grpSpPr bwMode="auto">
          <a:xfrm>
            <a:off x="4724400" y="2819400"/>
            <a:ext cx="2505075" cy="1981200"/>
            <a:chOff x="2976" y="1776"/>
            <a:chExt cx="1578" cy="1248"/>
          </a:xfrm>
        </p:grpSpPr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>
              <a:off x="3648" y="177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3262" y="2736"/>
              <a:ext cx="1292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>
                  <a:latin typeface="Arial" pitchFamily="33" charset="0"/>
                </a:rPr>
                <a:t>Sol(idx(cible))</a:t>
              </a:r>
            </a:p>
          </p:txBody>
        </p:sp>
        <p:sp>
          <p:nvSpPr>
            <p:cNvPr id="49168" name="Line 16"/>
            <p:cNvSpPr>
              <a:spLocks noChangeShapeType="1"/>
            </p:cNvSpPr>
            <p:nvPr/>
          </p:nvSpPr>
          <p:spPr bwMode="auto">
            <a:xfrm>
              <a:off x="2976" y="2400"/>
              <a:ext cx="432" cy="33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169" name="Text Box 17"/>
            <p:cNvSpPr txBox="1">
              <a:spLocks noChangeArrowheads="1"/>
            </p:cNvSpPr>
            <p:nvPr/>
          </p:nvSpPr>
          <p:spPr bwMode="auto">
            <a:xfrm>
              <a:off x="3243" y="2352"/>
              <a:ext cx="1077" cy="23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fr-FR" b="0" i="1">
                  <a:latin typeface="Arial" pitchFamily="33" charset="0"/>
                </a:rPr>
                <a:t>f : adapter.2 </a:t>
              </a:r>
            </a:p>
          </p:txBody>
        </p:sp>
      </p:grpSp>
      <p:grpSp>
        <p:nvGrpSpPr>
          <p:cNvPr id="49174" name="Group 22"/>
          <p:cNvGrpSpPr>
            <a:grpSpLocks/>
          </p:cNvGrpSpPr>
          <p:nvPr/>
        </p:nvGrpSpPr>
        <p:grpSpPr bwMode="auto">
          <a:xfrm>
            <a:off x="2286000" y="2209800"/>
            <a:ext cx="2743200" cy="2514600"/>
            <a:chOff x="1440" y="1392"/>
            <a:chExt cx="1728" cy="1584"/>
          </a:xfrm>
        </p:grpSpPr>
        <p:sp>
          <p:nvSpPr>
            <p:cNvPr id="49175" name="Text Box 23"/>
            <p:cNvSpPr txBox="1">
              <a:spLocks noChangeArrowheads="1"/>
            </p:cNvSpPr>
            <p:nvPr/>
          </p:nvSpPr>
          <p:spPr bwMode="auto">
            <a:xfrm>
              <a:off x="1695" y="2112"/>
              <a:ext cx="1473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>
                  <a:latin typeface="Arial" pitchFamily="33" charset="0"/>
                </a:rPr>
                <a:t>Sol(idx(source))</a:t>
              </a:r>
            </a:p>
          </p:txBody>
        </p:sp>
        <p:sp>
          <p:nvSpPr>
            <p:cNvPr id="49176" name="Line 24"/>
            <p:cNvSpPr>
              <a:spLocks noChangeShapeType="1"/>
            </p:cNvSpPr>
            <p:nvPr/>
          </p:nvSpPr>
          <p:spPr bwMode="auto">
            <a:xfrm flipV="1">
              <a:off x="1440" y="2400"/>
              <a:ext cx="528" cy="576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177" name="Text Box 25"/>
            <p:cNvSpPr txBox="1">
              <a:spLocks noChangeArrowheads="1"/>
            </p:cNvSpPr>
            <p:nvPr/>
          </p:nvSpPr>
          <p:spPr bwMode="auto">
            <a:xfrm>
              <a:off x="1655" y="2592"/>
              <a:ext cx="1131" cy="23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fr-FR" b="0" i="1">
                  <a:latin typeface="Arial" pitchFamily="33" charset="0"/>
                </a:rPr>
                <a:t>e : adapter.1 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2352" y="1392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49179" name="Group 27"/>
          <p:cNvGrpSpPr>
            <a:grpSpLocks/>
          </p:cNvGrpSpPr>
          <p:nvPr/>
        </p:nvGrpSpPr>
        <p:grpSpPr bwMode="auto">
          <a:xfrm>
            <a:off x="5037138" y="3657600"/>
            <a:ext cx="3570287" cy="1981200"/>
            <a:chOff x="3173" y="2304"/>
            <a:chExt cx="2249" cy="1248"/>
          </a:xfrm>
        </p:grpSpPr>
        <p:sp>
          <p:nvSpPr>
            <p:cNvPr id="49180" name="Text Box 28"/>
            <p:cNvSpPr txBox="1">
              <a:spLocks noChangeArrowheads="1"/>
            </p:cNvSpPr>
            <p:nvPr/>
          </p:nvSpPr>
          <p:spPr bwMode="auto">
            <a:xfrm>
              <a:off x="4504" y="3264"/>
              <a:ext cx="918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>
                  <a:latin typeface="Arial" pitchFamily="33" charset="0"/>
                </a:rPr>
                <a:t>Sol(cible)</a:t>
              </a:r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4032" y="3024"/>
              <a:ext cx="384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182" name="Text Box 30"/>
            <p:cNvSpPr txBox="1">
              <a:spLocks noChangeArrowheads="1"/>
            </p:cNvSpPr>
            <p:nvPr/>
          </p:nvSpPr>
          <p:spPr bwMode="auto">
            <a:xfrm>
              <a:off x="3173" y="3168"/>
              <a:ext cx="1131" cy="23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fr-FR" b="0" i="1">
                  <a:latin typeface="Arial" pitchFamily="33" charset="0"/>
                </a:rPr>
                <a:t>g : adapter.3 </a:t>
              </a:r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>
              <a:off x="4944" y="230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49184" name="Group 32"/>
          <p:cNvGrpSpPr>
            <a:grpSpLocks/>
          </p:cNvGrpSpPr>
          <p:nvPr/>
        </p:nvGrpSpPr>
        <p:grpSpPr bwMode="auto">
          <a:xfrm>
            <a:off x="333375" y="2209800"/>
            <a:ext cx="3095625" cy="1143000"/>
            <a:chOff x="210" y="1392"/>
            <a:chExt cx="1950" cy="720"/>
          </a:xfrm>
        </p:grpSpPr>
        <p:sp>
          <p:nvSpPr>
            <p:cNvPr id="49185" name="Text Box 33"/>
            <p:cNvSpPr txBox="1">
              <a:spLocks noChangeArrowheads="1"/>
            </p:cNvSpPr>
            <p:nvPr/>
          </p:nvSpPr>
          <p:spPr bwMode="auto">
            <a:xfrm>
              <a:off x="506" y="1824"/>
              <a:ext cx="693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>
                  <a:latin typeface="Arial" pitchFamily="33" charset="0"/>
                </a:rPr>
                <a:t>source</a:t>
              </a:r>
            </a:p>
          </p:txBody>
        </p:sp>
        <p:sp>
          <p:nvSpPr>
            <p:cNvPr id="49186" name="Line 34"/>
            <p:cNvSpPr>
              <a:spLocks noChangeShapeType="1"/>
            </p:cNvSpPr>
            <p:nvPr/>
          </p:nvSpPr>
          <p:spPr bwMode="auto">
            <a:xfrm flipH="1">
              <a:off x="960" y="1440"/>
              <a:ext cx="1200" cy="43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187" name="Text Box 35"/>
            <p:cNvSpPr txBox="1">
              <a:spLocks noChangeArrowheads="1"/>
            </p:cNvSpPr>
            <p:nvPr/>
          </p:nvSpPr>
          <p:spPr bwMode="auto">
            <a:xfrm>
              <a:off x="210" y="1392"/>
              <a:ext cx="17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 i="1">
                  <a:latin typeface="Arial" pitchFamily="33" charset="0"/>
                </a:rPr>
                <a:t>c : se remémorer.2 </a:t>
              </a:r>
            </a:p>
          </p:txBody>
        </p:sp>
      </p:grpSp>
      <p:grpSp>
        <p:nvGrpSpPr>
          <p:cNvPr id="49188" name="Group 36"/>
          <p:cNvGrpSpPr>
            <a:grpSpLocks/>
          </p:cNvGrpSpPr>
          <p:nvPr/>
        </p:nvGrpSpPr>
        <p:grpSpPr bwMode="auto">
          <a:xfrm>
            <a:off x="633413" y="3352800"/>
            <a:ext cx="1744662" cy="1524000"/>
            <a:chOff x="399" y="2112"/>
            <a:chExt cx="1099" cy="960"/>
          </a:xfrm>
        </p:grpSpPr>
        <p:sp>
          <p:nvSpPr>
            <p:cNvPr id="49189" name="Text Box 37"/>
            <p:cNvSpPr txBox="1">
              <a:spLocks noChangeArrowheads="1"/>
            </p:cNvSpPr>
            <p:nvPr/>
          </p:nvSpPr>
          <p:spPr bwMode="auto">
            <a:xfrm>
              <a:off x="399" y="2784"/>
              <a:ext cx="1099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fr-FR" b="0">
                  <a:latin typeface="Arial" pitchFamily="33" charset="0"/>
                </a:rPr>
                <a:t>Sol(source)</a:t>
              </a:r>
            </a:p>
          </p:txBody>
        </p:sp>
        <p:sp>
          <p:nvSpPr>
            <p:cNvPr id="49190" name="Line 38"/>
            <p:cNvSpPr>
              <a:spLocks noChangeShapeType="1"/>
            </p:cNvSpPr>
            <p:nvPr/>
          </p:nvSpPr>
          <p:spPr bwMode="auto">
            <a:xfrm>
              <a:off x="787" y="2112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191" name="Text Box 39"/>
            <p:cNvSpPr txBox="1">
              <a:spLocks noChangeArrowheads="1"/>
            </p:cNvSpPr>
            <p:nvPr/>
          </p:nvSpPr>
          <p:spPr bwMode="auto">
            <a:xfrm>
              <a:off x="598" y="2285"/>
              <a:ext cx="160" cy="23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fr-FR" b="0" i="1">
                  <a:latin typeface="Arial" pitchFamily="33" charset="0"/>
                </a:rPr>
                <a:t>d </a:t>
              </a:r>
            </a:p>
          </p:txBody>
        </p:sp>
        <p:sp>
          <p:nvSpPr>
            <p:cNvPr id="49192" name="Line 40"/>
            <p:cNvSpPr>
              <a:spLocks noChangeShapeType="1"/>
            </p:cNvSpPr>
            <p:nvPr/>
          </p:nvSpPr>
          <p:spPr bwMode="auto">
            <a:xfrm>
              <a:off x="931" y="2112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4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3AE8-8321-BB4D-BAA2-EDEFC53E2BCB}" type="slidenum">
              <a:rPr lang="fr-FR"/>
              <a:pPr/>
              <a:t>25</a:t>
            </a:fld>
            <a:endParaRPr lang="fr-FR"/>
          </a:p>
        </p:txBody>
      </p:sp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3643313" y="1789113"/>
            <a:ext cx="1182687" cy="314325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 b="0">
                <a:solidFill>
                  <a:srgbClr val="000000"/>
                </a:solidFill>
                <a:latin typeface="Arial" pitchFamily="33" charset="0"/>
              </a:rPr>
              <a:t>PROBLEME</a:t>
            </a:r>
            <a:endParaRPr lang="fr-FR" sz="1400">
              <a:solidFill>
                <a:schemeClr val="tx2"/>
              </a:solidFill>
            </a:endParaRPr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4238625" y="2084388"/>
            <a:ext cx="0" cy="47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3852863" y="3355975"/>
            <a:ext cx="1404937" cy="1533525"/>
          </a:xfrm>
          <a:prstGeom prst="roundRect">
            <a:avLst>
              <a:gd name="adj" fmla="val 24852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4121150" y="3663950"/>
            <a:ext cx="1054100" cy="1206500"/>
          </a:xfrm>
          <a:prstGeom prst="rect">
            <a:avLst/>
          </a:prstGeom>
          <a:solidFill>
            <a:srgbClr val="C8FEC8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3898900" y="3614738"/>
            <a:ext cx="889000" cy="762000"/>
          </a:xfrm>
          <a:prstGeom prst="rect">
            <a:avLst/>
          </a:prstGeom>
          <a:solidFill>
            <a:srgbClr val="FCFEB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3887788" y="3681413"/>
            <a:ext cx="9112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sz="1800" i="1">
                <a:solidFill>
                  <a:srgbClr val="000000"/>
                </a:solidFill>
              </a:rPr>
              <a:t>Base de</a:t>
            </a:r>
          </a:p>
          <a:p>
            <a:r>
              <a:rPr lang="fr-FR" sz="1800" i="1">
                <a:solidFill>
                  <a:srgbClr val="000000"/>
                </a:solidFill>
              </a:rPr>
              <a:t> cas</a:t>
            </a:r>
          </a:p>
        </p:txBody>
      </p:sp>
      <p:sp>
        <p:nvSpPr>
          <p:cNvPr id="115720" name="AutoShape 8"/>
          <p:cNvSpPr>
            <a:spLocks noChangeArrowheads="1"/>
          </p:cNvSpPr>
          <p:nvPr/>
        </p:nvSpPr>
        <p:spPr bwMode="auto">
          <a:xfrm>
            <a:off x="4000500" y="4433888"/>
            <a:ext cx="1144588" cy="377825"/>
          </a:xfrm>
          <a:prstGeom prst="roundRect">
            <a:avLst>
              <a:gd name="adj" fmla="val 24583"/>
            </a:avLst>
          </a:prstGeom>
          <a:solidFill>
            <a:srgbClr val="FFFFFF"/>
          </a:solidFill>
          <a:ln w="127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846513" y="4341813"/>
            <a:ext cx="1501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800" i="1">
                <a:solidFill>
                  <a:srgbClr val="000000"/>
                </a:solidFill>
              </a:rPr>
              <a:t>Connaissance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4151313" y="4545013"/>
            <a:ext cx="993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800" i="1">
                <a:solidFill>
                  <a:srgbClr val="000000"/>
                </a:solidFill>
              </a:rPr>
              <a:t>générale</a:t>
            </a:r>
          </a:p>
        </p:txBody>
      </p:sp>
      <p:sp>
        <p:nvSpPr>
          <p:cNvPr id="115724" name="Freeform 12"/>
          <p:cNvSpPr>
            <a:spLocks/>
          </p:cNvSpPr>
          <p:nvPr/>
        </p:nvSpPr>
        <p:spPr bwMode="auto">
          <a:xfrm>
            <a:off x="4187825" y="2117725"/>
            <a:ext cx="101600" cy="90488"/>
          </a:xfrm>
          <a:custGeom>
            <a:avLst/>
            <a:gdLst/>
            <a:ahLst/>
            <a:cxnLst>
              <a:cxn ang="0">
                <a:pos x="63" y="0"/>
              </a:cxn>
              <a:cxn ang="0">
                <a:pos x="0" y="0"/>
              </a:cxn>
              <a:cxn ang="0">
                <a:pos x="32" y="56"/>
              </a:cxn>
              <a:cxn ang="0">
                <a:pos x="63" y="0"/>
              </a:cxn>
            </a:cxnLst>
            <a:rect l="0" t="0" r="r" b="b"/>
            <a:pathLst>
              <a:path w="64" h="57">
                <a:moveTo>
                  <a:pt x="63" y="0"/>
                </a:moveTo>
                <a:lnTo>
                  <a:pt x="0" y="0"/>
                </a:lnTo>
                <a:lnTo>
                  <a:pt x="32" y="56"/>
                </a:lnTo>
                <a:lnTo>
                  <a:pt x="63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25" name="Rectangle 13"/>
          <p:cNvSpPr>
            <a:spLocks noChangeArrowheads="1"/>
          </p:cNvSpPr>
          <p:nvPr/>
        </p:nvSpPr>
        <p:spPr bwMode="auto">
          <a:xfrm>
            <a:off x="3854450" y="2206625"/>
            <a:ext cx="762000" cy="762000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2000" b="0">
                <a:solidFill>
                  <a:schemeClr val="bg2"/>
                </a:solidFill>
              </a:rPr>
              <a:t>Cas cible</a:t>
            </a:r>
          </a:p>
        </p:txBody>
      </p:sp>
      <p:sp>
        <p:nvSpPr>
          <p:cNvPr id="115726" name="Freeform 14"/>
          <p:cNvSpPr>
            <a:spLocks/>
          </p:cNvSpPr>
          <p:nvPr/>
        </p:nvSpPr>
        <p:spPr bwMode="auto">
          <a:xfrm>
            <a:off x="3082925" y="2181225"/>
            <a:ext cx="841375" cy="331788"/>
          </a:xfrm>
          <a:custGeom>
            <a:avLst/>
            <a:gdLst/>
            <a:ahLst/>
            <a:cxnLst>
              <a:cxn ang="0">
                <a:pos x="529" y="208"/>
              </a:cxn>
              <a:cxn ang="0">
                <a:pos x="249" y="0"/>
              </a:cxn>
              <a:cxn ang="0">
                <a:pos x="0" y="0"/>
              </a:cxn>
            </a:cxnLst>
            <a:rect l="0" t="0" r="r" b="b"/>
            <a:pathLst>
              <a:path w="530" h="209">
                <a:moveTo>
                  <a:pt x="529" y="208"/>
                </a:moveTo>
                <a:lnTo>
                  <a:pt x="249" y="0"/>
                </a:ln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27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790700" y="1951038"/>
            <a:ext cx="1193800" cy="314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>
                <a:solidFill>
                  <a:schemeClr val="bg2"/>
                </a:solidFill>
              </a:rPr>
              <a:t>ELABORER</a:t>
            </a:r>
          </a:p>
        </p:txBody>
      </p:sp>
      <p:sp>
        <p:nvSpPr>
          <p:cNvPr id="115728" name="Line 16"/>
          <p:cNvSpPr>
            <a:spLocks noChangeShapeType="1"/>
          </p:cNvSpPr>
          <p:nvPr/>
        </p:nvSpPr>
        <p:spPr bwMode="auto">
          <a:xfrm flipH="1" flipV="1">
            <a:off x="3276600" y="2209800"/>
            <a:ext cx="838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30" name="Freeform 18"/>
          <p:cNvSpPr>
            <a:spLocks/>
          </p:cNvSpPr>
          <p:nvPr/>
        </p:nvSpPr>
        <p:spPr bwMode="auto">
          <a:xfrm flipV="1">
            <a:off x="2438400" y="4306888"/>
            <a:ext cx="393700" cy="74612"/>
          </a:xfrm>
          <a:custGeom>
            <a:avLst/>
            <a:gdLst/>
            <a:ahLst/>
            <a:cxnLst>
              <a:cxn ang="0">
                <a:pos x="145" y="0"/>
              </a:cxn>
              <a:cxn ang="0">
                <a:pos x="51" y="173"/>
              </a:cxn>
              <a:cxn ang="0">
                <a:pos x="0" y="173"/>
              </a:cxn>
            </a:cxnLst>
            <a:rect l="0" t="0" r="r" b="b"/>
            <a:pathLst>
              <a:path w="146" h="174">
                <a:moveTo>
                  <a:pt x="145" y="0"/>
                </a:moveTo>
                <a:lnTo>
                  <a:pt x="51" y="173"/>
                </a:lnTo>
                <a:lnTo>
                  <a:pt x="0" y="173"/>
                </a:lnTo>
              </a:path>
            </a:pathLst>
          </a:custGeom>
          <a:noFill/>
          <a:ln w="28575" cap="rnd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31" name="Rectangle 19"/>
          <p:cNvSpPr>
            <a:spLocks noChangeArrowheads="1"/>
          </p:cNvSpPr>
          <p:nvPr/>
        </p:nvSpPr>
        <p:spPr bwMode="auto">
          <a:xfrm>
            <a:off x="2438400" y="3230563"/>
            <a:ext cx="898525" cy="762000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2000" b="0">
                <a:solidFill>
                  <a:schemeClr val="bg2"/>
                </a:solidFill>
              </a:rPr>
              <a:t>Cas appris</a:t>
            </a:r>
          </a:p>
        </p:txBody>
      </p:sp>
      <p:sp>
        <p:nvSpPr>
          <p:cNvPr id="115732" name="Arc 20"/>
          <p:cNvSpPr>
            <a:spLocks/>
          </p:cNvSpPr>
          <p:nvPr/>
        </p:nvSpPr>
        <p:spPr bwMode="auto">
          <a:xfrm>
            <a:off x="2852738" y="4006850"/>
            <a:ext cx="352425" cy="695325"/>
          </a:xfrm>
          <a:custGeom>
            <a:avLst/>
            <a:gdLst>
              <a:gd name="G0" fmla="+- 21600 0 0"/>
              <a:gd name="G1" fmla="+- 4400 0 0"/>
              <a:gd name="G2" fmla="+- 21600 0 0"/>
              <a:gd name="T0" fmla="*/ 21502 w 21600"/>
              <a:gd name="T1" fmla="*/ 26000 h 26000"/>
              <a:gd name="T2" fmla="*/ 453 w 21600"/>
              <a:gd name="T3" fmla="*/ 0 h 26000"/>
              <a:gd name="T4" fmla="*/ 21600 w 21600"/>
              <a:gd name="T5" fmla="*/ 4400 h 26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000" fill="none" extrusionOk="0">
                <a:moveTo>
                  <a:pt x="21502" y="25999"/>
                </a:moveTo>
                <a:cubicBezTo>
                  <a:pt x="9611" y="25945"/>
                  <a:pt x="0" y="16291"/>
                  <a:pt x="0" y="4400"/>
                </a:cubicBezTo>
                <a:cubicBezTo>
                  <a:pt x="-1" y="2921"/>
                  <a:pt x="151" y="1447"/>
                  <a:pt x="452" y="-1"/>
                </a:cubicBezTo>
              </a:path>
              <a:path w="21600" h="26000" stroke="0" extrusionOk="0">
                <a:moveTo>
                  <a:pt x="21502" y="25999"/>
                </a:moveTo>
                <a:cubicBezTo>
                  <a:pt x="9611" y="25945"/>
                  <a:pt x="0" y="16291"/>
                  <a:pt x="0" y="4400"/>
                </a:cubicBezTo>
                <a:cubicBezTo>
                  <a:pt x="-1" y="2921"/>
                  <a:pt x="151" y="1447"/>
                  <a:pt x="452" y="-1"/>
                </a:cubicBezTo>
                <a:lnTo>
                  <a:pt x="21600" y="4400"/>
                </a:lnTo>
                <a:close/>
              </a:path>
            </a:pathLst>
          </a:custGeom>
          <a:noFill/>
          <a:ln w="38100" cap="rnd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3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143000" y="4114800"/>
            <a:ext cx="1331913" cy="314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>
                <a:solidFill>
                  <a:schemeClr val="bg2"/>
                </a:solidFill>
              </a:rPr>
              <a:t>MEMORISER</a:t>
            </a:r>
          </a:p>
        </p:txBody>
      </p:sp>
      <p:sp>
        <p:nvSpPr>
          <p:cNvPr id="115734" name="Line 22"/>
          <p:cNvSpPr>
            <a:spLocks noChangeShapeType="1"/>
          </p:cNvSpPr>
          <p:nvPr/>
        </p:nvSpPr>
        <p:spPr bwMode="auto">
          <a:xfrm>
            <a:off x="3355975" y="3370263"/>
            <a:ext cx="530225" cy="287337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 flipH="1">
            <a:off x="2971800" y="40386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37" name="Rectangle 25"/>
          <p:cNvSpPr>
            <a:spLocks noChangeArrowheads="1"/>
          </p:cNvSpPr>
          <p:nvPr/>
        </p:nvSpPr>
        <p:spPr bwMode="auto">
          <a:xfrm>
            <a:off x="5262563" y="5149850"/>
            <a:ext cx="1214437" cy="869950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2000" b="0">
                <a:solidFill>
                  <a:schemeClr val="bg2"/>
                </a:solidFill>
              </a:rPr>
              <a:t>Cas cible</a:t>
            </a:r>
          </a:p>
          <a:p>
            <a:r>
              <a:rPr lang="fr-FR" sz="2000" b="0">
                <a:solidFill>
                  <a:schemeClr val="bg2"/>
                </a:solidFill>
              </a:rPr>
              <a:t>adapté</a:t>
            </a:r>
          </a:p>
        </p:txBody>
      </p:sp>
      <p:sp>
        <p:nvSpPr>
          <p:cNvPr id="115738" name="Arc 26"/>
          <p:cNvSpPr>
            <a:spLocks/>
          </p:cNvSpPr>
          <p:nvPr/>
        </p:nvSpPr>
        <p:spPr bwMode="auto">
          <a:xfrm>
            <a:off x="5641975" y="4249738"/>
            <a:ext cx="631825" cy="889000"/>
          </a:xfrm>
          <a:custGeom>
            <a:avLst/>
            <a:gdLst>
              <a:gd name="G0" fmla="+- 55 0 0"/>
              <a:gd name="G1" fmla="+- 39 0 0"/>
              <a:gd name="G2" fmla="+- 21600 0 0"/>
              <a:gd name="T0" fmla="*/ 21655 w 21655"/>
              <a:gd name="T1" fmla="*/ 0 h 21639"/>
              <a:gd name="T2" fmla="*/ 0 w 21655"/>
              <a:gd name="T3" fmla="*/ 21639 h 21639"/>
              <a:gd name="T4" fmla="*/ 55 w 21655"/>
              <a:gd name="T5" fmla="*/ 39 h 21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55" h="21639" fill="none" extrusionOk="0">
                <a:moveTo>
                  <a:pt x="21654" y="0"/>
                </a:moveTo>
                <a:cubicBezTo>
                  <a:pt x="21654" y="13"/>
                  <a:pt x="21655" y="26"/>
                  <a:pt x="21655" y="39"/>
                </a:cubicBezTo>
                <a:cubicBezTo>
                  <a:pt x="21655" y="11968"/>
                  <a:pt x="11984" y="21639"/>
                  <a:pt x="55" y="21639"/>
                </a:cubicBezTo>
                <a:cubicBezTo>
                  <a:pt x="36" y="21638"/>
                  <a:pt x="18" y="21638"/>
                  <a:pt x="0" y="21638"/>
                </a:cubicBezTo>
              </a:path>
              <a:path w="21655" h="21639" stroke="0" extrusionOk="0">
                <a:moveTo>
                  <a:pt x="21654" y="0"/>
                </a:moveTo>
                <a:cubicBezTo>
                  <a:pt x="21654" y="13"/>
                  <a:pt x="21655" y="26"/>
                  <a:pt x="21655" y="39"/>
                </a:cubicBezTo>
                <a:cubicBezTo>
                  <a:pt x="21655" y="11968"/>
                  <a:pt x="11984" y="21639"/>
                  <a:pt x="55" y="21639"/>
                </a:cubicBezTo>
                <a:cubicBezTo>
                  <a:pt x="36" y="21638"/>
                  <a:pt x="18" y="21638"/>
                  <a:pt x="0" y="21638"/>
                </a:cubicBezTo>
                <a:lnTo>
                  <a:pt x="55" y="39"/>
                </a:lnTo>
                <a:close/>
              </a:path>
            </a:pathLst>
          </a:custGeom>
          <a:noFill/>
          <a:ln w="38100" cap="rnd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39" name="Freeform 27"/>
          <p:cNvSpPr>
            <a:spLocks/>
          </p:cNvSpPr>
          <p:nvPr/>
        </p:nvSpPr>
        <p:spPr bwMode="auto">
          <a:xfrm>
            <a:off x="6248400" y="4800600"/>
            <a:ext cx="446088" cy="128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" y="80"/>
              </a:cxn>
              <a:cxn ang="0">
                <a:pos x="280" y="80"/>
              </a:cxn>
            </a:cxnLst>
            <a:rect l="0" t="0" r="r" b="b"/>
            <a:pathLst>
              <a:path w="281" h="81">
                <a:moveTo>
                  <a:pt x="0" y="0"/>
                </a:moveTo>
                <a:lnTo>
                  <a:pt x="161" y="80"/>
                </a:lnTo>
                <a:lnTo>
                  <a:pt x="280" y="80"/>
                </a:lnTo>
              </a:path>
            </a:pathLst>
          </a:custGeom>
          <a:noFill/>
          <a:ln w="28575" cap="rnd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40" name="Rectangle 2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781800" y="4495800"/>
            <a:ext cx="1054100" cy="314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>
                <a:solidFill>
                  <a:schemeClr val="bg2"/>
                </a:solidFill>
              </a:rPr>
              <a:t>ADAPTER</a:t>
            </a:r>
          </a:p>
        </p:txBody>
      </p:sp>
      <p:sp>
        <p:nvSpPr>
          <p:cNvPr id="115741" name="Line 29"/>
          <p:cNvSpPr>
            <a:spLocks noChangeShapeType="1"/>
          </p:cNvSpPr>
          <p:nvPr/>
        </p:nvSpPr>
        <p:spPr bwMode="auto">
          <a:xfrm>
            <a:off x="5257800" y="4267200"/>
            <a:ext cx="914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43" name="Rectangle 3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08500" y="6113463"/>
            <a:ext cx="985838" cy="314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>
                <a:solidFill>
                  <a:schemeClr val="bg2"/>
                </a:solidFill>
              </a:rPr>
              <a:t>REVISER</a:t>
            </a:r>
          </a:p>
        </p:txBody>
      </p:sp>
      <p:sp>
        <p:nvSpPr>
          <p:cNvPr id="115744" name="Rectangle 32"/>
          <p:cNvSpPr>
            <a:spLocks noChangeArrowheads="1"/>
          </p:cNvSpPr>
          <p:nvPr/>
        </p:nvSpPr>
        <p:spPr bwMode="auto">
          <a:xfrm>
            <a:off x="2335213" y="6102350"/>
            <a:ext cx="1839912" cy="346075"/>
          </a:xfrm>
          <a:prstGeom prst="rect">
            <a:avLst/>
          </a:prstGeom>
          <a:solidFill>
            <a:srgbClr val="8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>
                <a:solidFill>
                  <a:schemeClr val="bg2"/>
                </a:solidFill>
              </a:rPr>
              <a:t>Solution confirmée</a:t>
            </a:r>
          </a:p>
        </p:txBody>
      </p:sp>
      <p:sp>
        <p:nvSpPr>
          <p:cNvPr id="115745" name="Rectangle 33"/>
          <p:cNvSpPr>
            <a:spLocks noChangeArrowheads="1"/>
          </p:cNvSpPr>
          <p:nvPr/>
        </p:nvSpPr>
        <p:spPr bwMode="auto">
          <a:xfrm>
            <a:off x="2209800" y="4572000"/>
            <a:ext cx="1636713" cy="1177925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2000" b="0">
                <a:solidFill>
                  <a:schemeClr val="bg2"/>
                </a:solidFill>
              </a:rPr>
              <a:t>Cas cible</a:t>
            </a:r>
          </a:p>
          <a:p>
            <a:r>
              <a:rPr lang="fr-FR" sz="2000" b="0">
                <a:solidFill>
                  <a:schemeClr val="bg2"/>
                </a:solidFill>
              </a:rPr>
              <a:t>adapté, évalué, corrigé</a:t>
            </a:r>
          </a:p>
        </p:txBody>
      </p:sp>
      <p:sp>
        <p:nvSpPr>
          <p:cNvPr id="115746" name="Arc 34"/>
          <p:cNvSpPr>
            <a:spLocks/>
          </p:cNvSpPr>
          <p:nvPr/>
        </p:nvSpPr>
        <p:spPr bwMode="auto">
          <a:xfrm>
            <a:off x="3949700" y="5218113"/>
            <a:ext cx="1312863" cy="468312"/>
          </a:xfrm>
          <a:custGeom>
            <a:avLst/>
            <a:gdLst>
              <a:gd name="G0" fmla="+- 21600 0 0"/>
              <a:gd name="G1" fmla="+- 147 0 0"/>
              <a:gd name="G2" fmla="+- 21600 0 0"/>
              <a:gd name="T0" fmla="*/ 21547 w 21600"/>
              <a:gd name="T1" fmla="*/ 21747 h 21747"/>
              <a:gd name="T2" fmla="*/ 1 w 21600"/>
              <a:gd name="T3" fmla="*/ 0 h 21747"/>
              <a:gd name="T4" fmla="*/ 21600 w 21600"/>
              <a:gd name="T5" fmla="*/ 147 h 21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747" fill="none" extrusionOk="0">
                <a:moveTo>
                  <a:pt x="21547" y="21746"/>
                </a:moveTo>
                <a:cubicBezTo>
                  <a:pt x="9638" y="21717"/>
                  <a:pt x="0" y="12055"/>
                  <a:pt x="0" y="147"/>
                </a:cubicBezTo>
                <a:cubicBezTo>
                  <a:pt x="-1" y="97"/>
                  <a:pt x="0" y="48"/>
                  <a:pt x="0" y="-1"/>
                </a:cubicBezTo>
              </a:path>
              <a:path w="21600" h="21747" stroke="0" extrusionOk="0">
                <a:moveTo>
                  <a:pt x="21547" y="21746"/>
                </a:moveTo>
                <a:cubicBezTo>
                  <a:pt x="9638" y="21717"/>
                  <a:pt x="0" y="12055"/>
                  <a:pt x="0" y="147"/>
                </a:cubicBezTo>
                <a:cubicBezTo>
                  <a:pt x="-1" y="97"/>
                  <a:pt x="0" y="48"/>
                  <a:pt x="0" y="-1"/>
                </a:cubicBezTo>
                <a:lnTo>
                  <a:pt x="21600" y="147"/>
                </a:lnTo>
                <a:close/>
              </a:path>
            </a:pathLst>
          </a:custGeom>
          <a:noFill/>
          <a:ln w="38100" cap="rnd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47" name="Freeform 35"/>
          <p:cNvSpPr>
            <a:spLocks/>
          </p:cNvSpPr>
          <p:nvPr/>
        </p:nvSpPr>
        <p:spPr bwMode="auto">
          <a:xfrm>
            <a:off x="4364038" y="5568950"/>
            <a:ext cx="333375" cy="485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" y="483"/>
              </a:cxn>
              <a:cxn ang="0">
                <a:pos x="38" y="483"/>
              </a:cxn>
            </a:cxnLst>
            <a:rect l="0" t="0" r="r" b="b"/>
            <a:pathLst>
              <a:path w="41" h="484">
                <a:moveTo>
                  <a:pt x="0" y="0"/>
                </a:moveTo>
                <a:lnTo>
                  <a:pt x="40" y="483"/>
                </a:lnTo>
                <a:lnTo>
                  <a:pt x="38" y="483"/>
                </a:lnTo>
              </a:path>
            </a:pathLst>
          </a:custGeom>
          <a:noFill/>
          <a:ln w="28575" cap="rnd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48" name="Line 36"/>
          <p:cNvSpPr>
            <a:spLocks noChangeShapeType="1"/>
          </p:cNvSpPr>
          <p:nvPr/>
        </p:nvSpPr>
        <p:spPr bwMode="auto">
          <a:xfrm flipH="1">
            <a:off x="4468813" y="4911725"/>
            <a:ext cx="228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49" name="Line 37"/>
          <p:cNvSpPr>
            <a:spLocks noChangeShapeType="1"/>
          </p:cNvSpPr>
          <p:nvPr/>
        </p:nvSpPr>
        <p:spPr bwMode="auto">
          <a:xfrm flipH="1">
            <a:off x="3021013" y="5826125"/>
            <a:ext cx="7620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51" name="Rectangle 39"/>
          <p:cNvSpPr>
            <a:spLocks noChangeArrowheads="1"/>
          </p:cNvSpPr>
          <p:nvPr/>
        </p:nvSpPr>
        <p:spPr bwMode="auto">
          <a:xfrm>
            <a:off x="5670550" y="3382963"/>
            <a:ext cx="762000" cy="762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400">
                <a:solidFill>
                  <a:schemeClr val="bg2"/>
                </a:solidFill>
              </a:rPr>
              <a:t>Cas Source</a:t>
            </a:r>
          </a:p>
          <a:p>
            <a:endParaRPr lang="fr-FR" sz="2000" b="0">
              <a:solidFill>
                <a:schemeClr val="bg2"/>
              </a:solidFill>
            </a:endParaRPr>
          </a:p>
        </p:txBody>
      </p:sp>
      <p:sp>
        <p:nvSpPr>
          <p:cNvPr id="115752" name="Rectangle 40"/>
          <p:cNvSpPr>
            <a:spLocks noChangeArrowheads="1"/>
          </p:cNvSpPr>
          <p:nvPr/>
        </p:nvSpPr>
        <p:spPr bwMode="auto">
          <a:xfrm>
            <a:off x="6207125" y="3511550"/>
            <a:ext cx="762000" cy="762000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2000" b="0">
                <a:solidFill>
                  <a:schemeClr val="bg2"/>
                </a:solidFill>
              </a:rPr>
              <a:t>Cas cible</a:t>
            </a:r>
          </a:p>
        </p:txBody>
      </p:sp>
      <p:sp>
        <p:nvSpPr>
          <p:cNvPr id="115753" name="Rectangle 41"/>
          <p:cNvSpPr>
            <a:spLocks noChangeArrowheads="1"/>
          </p:cNvSpPr>
          <p:nvPr/>
        </p:nvSpPr>
        <p:spPr bwMode="auto">
          <a:xfrm>
            <a:off x="5518150" y="3230563"/>
            <a:ext cx="882650" cy="762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800" b="0">
                <a:solidFill>
                  <a:schemeClr val="bg2"/>
                </a:solidFill>
              </a:rPr>
              <a:t>Cas Source</a:t>
            </a:r>
          </a:p>
        </p:txBody>
      </p:sp>
      <p:sp>
        <p:nvSpPr>
          <p:cNvPr id="115754" name="Rectangle 42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5918200" y="1727200"/>
            <a:ext cx="1331913" cy="314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>
                <a:solidFill>
                  <a:schemeClr val="bg2"/>
                </a:solidFill>
              </a:rPr>
              <a:t>RETROUVER</a:t>
            </a:r>
          </a:p>
        </p:txBody>
      </p:sp>
      <p:sp>
        <p:nvSpPr>
          <p:cNvPr id="115755" name="Arc 43"/>
          <p:cNvSpPr>
            <a:spLocks/>
          </p:cNvSpPr>
          <p:nvPr/>
        </p:nvSpPr>
        <p:spPr bwMode="auto">
          <a:xfrm>
            <a:off x="4573588" y="2528888"/>
            <a:ext cx="1208087" cy="712787"/>
          </a:xfrm>
          <a:custGeom>
            <a:avLst/>
            <a:gdLst>
              <a:gd name="G0" fmla="+- 85 0 0"/>
              <a:gd name="G1" fmla="+- 21600 0 0"/>
              <a:gd name="G2" fmla="+- 21600 0 0"/>
              <a:gd name="T0" fmla="*/ 0 w 21685"/>
              <a:gd name="T1" fmla="*/ 0 h 21600"/>
              <a:gd name="T2" fmla="*/ 21685 w 21685"/>
              <a:gd name="T3" fmla="*/ 21503 h 21600"/>
              <a:gd name="T4" fmla="*/ 85 w 2168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85" h="21600" fill="none" extrusionOk="0">
                <a:moveTo>
                  <a:pt x="0" y="0"/>
                </a:moveTo>
                <a:cubicBezTo>
                  <a:pt x="28" y="0"/>
                  <a:pt x="56" y="-1"/>
                  <a:pt x="85" y="0"/>
                </a:cubicBezTo>
                <a:cubicBezTo>
                  <a:pt x="11976" y="0"/>
                  <a:pt x="21631" y="9611"/>
                  <a:pt x="21684" y="21503"/>
                </a:cubicBezTo>
              </a:path>
              <a:path w="21685" h="21600" stroke="0" extrusionOk="0">
                <a:moveTo>
                  <a:pt x="0" y="0"/>
                </a:moveTo>
                <a:cubicBezTo>
                  <a:pt x="28" y="0"/>
                  <a:pt x="56" y="-1"/>
                  <a:pt x="85" y="0"/>
                </a:cubicBezTo>
                <a:cubicBezTo>
                  <a:pt x="11976" y="0"/>
                  <a:pt x="21631" y="9611"/>
                  <a:pt x="21684" y="21503"/>
                </a:cubicBezTo>
                <a:lnTo>
                  <a:pt x="85" y="21600"/>
                </a:lnTo>
                <a:close/>
              </a:path>
            </a:pathLst>
          </a:custGeom>
          <a:noFill/>
          <a:ln w="38100" cap="rnd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56" name="Line 44"/>
          <p:cNvSpPr>
            <a:spLocks noChangeShapeType="1"/>
          </p:cNvSpPr>
          <p:nvPr/>
        </p:nvSpPr>
        <p:spPr bwMode="auto">
          <a:xfrm flipV="1">
            <a:off x="4953000" y="2819400"/>
            <a:ext cx="533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57" name="Freeform 45"/>
          <p:cNvSpPr>
            <a:spLocks/>
          </p:cNvSpPr>
          <p:nvPr/>
        </p:nvSpPr>
        <p:spPr bwMode="auto">
          <a:xfrm>
            <a:off x="5257800" y="1905000"/>
            <a:ext cx="6096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44" y="48"/>
              </a:cxn>
              <a:cxn ang="0">
                <a:pos x="384" y="0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144" y="48"/>
                </a:lnTo>
                <a:lnTo>
                  <a:pt x="384" y="0"/>
                </a:lnTo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758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cycle du RàPC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A711B-4B29-B544-B870-FD9CBB9CE2DC}" type="slidenum">
              <a:rPr lang="fr-FR"/>
              <a:pPr/>
              <a:t>26</a:t>
            </a:fld>
            <a:endParaRPr lang="fr-FR"/>
          </a:p>
        </p:txBody>
      </p:sp>
      <p:sp>
        <p:nvSpPr>
          <p:cNvPr id="36912" name="Rectangle 48"/>
          <p:cNvSpPr>
            <a:spLocks noGrp="1" noChangeArrowheads="1"/>
          </p:cNvSpPr>
          <p:nvPr>
            <p:ph type="title"/>
          </p:nvPr>
        </p:nvSpPr>
        <p:spPr/>
        <p:txBody>
          <a:bodyPr tIns="82800"/>
          <a:lstStyle/>
          <a:p>
            <a:r>
              <a:rPr lang="fr-FR"/>
              <a:t>Élaborer	</a:t>
            </a:r>
          </a:p>
        </p:txBody>
      </p:sp>
      <p:sp>
        <p:nvSpPr>
          <p:cNvPr id="36914" name="Text Box 50"/>
          <p:cNvSpPr txBox="1">
            <a:spLocks noChangeArrowheads="1"/>
          </p:cNvSpPr>
          <p:nvPr/>
        </p:nvSpPr>
        <p:spPr bwMode="auto">
          <a:xfrm>
            <a:off x="2346325" y="1946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endParaRPr kumimoji="0" lang="fr-FR" b="0"/>
          </a:p>
        </p:txBody>
      </p:sp>
      <p:sp>
        <p:nvSpPr>
          <p:cNvPr id="36915" name="Rectangle 51"/>
          <p:cNvSpPr>
            <a:spLocks noGrp="1" noChangeArrowheads="1"/>
          </p:cNvSpPr>
          <p:nvPr>
            <p:ph type="body" idx="1"/>
          </p:nvPr>
        </p:nvSpPr>
        <p:spPr>
          <a:xfrm>
            <a:off x="1295400" y="1981200"/>
            <a:ext cx="7620000" cy="4114800"/>
          </a:xfrm>
        </p:spPr>
        <p:txBody>
          <a:bodyPr/>
          <a:lstStyle/>
          <a:p>
            <a:r>
              <a:rPr lang="fr-FR" dirty="0"/>
              <a:t>Rappel : on cherche une </a:t>
            </a:r>
            <a:r>
              <a:rPr lang="fr-FR" dirty="0">
                <a:solidFill>
                  <a:srgbClr val="FF9966"/>
                </a:solidFill>
              </a:rPr>
              <a:t>solution</a:t>
            </a:r>
            <a:r>
              <a:rPr lang="fr-FR" dirty="0"/>
              <a:t>(!) similaire à partir de l’énoncé d ’un </a:t>
            </a:r>
            <a:r>
              <a:rPr lang="fr-FR" dirty="0">
                <a:solidFill>
                  <a:schemeClr val="folHlink"/>
                </a:solidFill>
              </a:rPr>
              <a:t>problème</a:t>
            </a:r>
            <a:r>
              <a:rPr lang="fr-FR" dirty="0"/>
              <a:t>...</a:t>
            </a:r>
          </a:p>
          <a:p>
            <a:r>
              <a:rPr lang="fr-FR" dirty="0">
                <a:solidFill>
                  <a:srgbClr val="FF9966"/>
                </a:solidFill>
              </a:rPr>
              <a:t>Compléter et/ou filtrer la description</a:t>
            </a:r>
            <a:r>
              <a:rPr lang="fr-FR" dirty="0"/>
              <a:t> du problème en se fondant sur les connaissances disponibles sur </a:t>
            </a:r>
            <a:r>
              <a:rPr lang="fr-FR" dirty="0">
                <a:solidFill>
                  <a:srgbClr val="FF3300"/>
                </a:solidFill>
              </a:rPr>
              <a:t>l’adaptabilité</a:t>
            </a:r>
            <a:endParaRPr lang="fr-FR" dirty="0"/>
          </a:p>
          <a:p>
            <a:r>
              <a:rPr lang="fr-FR" dirty="0"/>
              <a:t>Commencer à résoudre le problème </a:t>
            </a:r>
            <a:endParaRPr lang="fr-FR" dirty="0" smtClean="0"/>
          </a:p>
          <a:p>
            <a:pPr>
              <a:buFont typeface="Monotype Sorts" pitchFamily="33" charset="2"/>
              <a:buNone/>
            </a:pPr>
            <a:r>
              <a:rPr lang="fr-FR" dirty="0" smtClean="0">
                <a:sym typeface="Symbol" pitchFamily="33" charset="2"/>
              </a:rPr>
              <a:t>== </a:t>
            </a:r>
            <a:r>
              <a:rPr lang="fr-FR" dirty="0">
                <a:solidFill>
                  <a:srgbClr val="FF9966"/>
                </a:solidFill>
                <a:sym typeface="Symbol" pitchFamily="33" charset="2"/>
              </a:rPr>
              <a:t>orienter la recherche</a:t>
            </a:r>
            <a:r>
              <a:rPr lang="fr-FR" dirty="0">
                <a:sym typeface="Symbol" pitchFamily="33" charset="2"/>
              </a:rPr>
              <a:t> d ’une solution </a:t>
            </a:r>
            <a:r>
              <a:rPr lang="fr-FR" dirty="0">
                <a:solidFill>
                  <a:srgbClr val="FF3300"/>
                </a:solidFill>
                <a:sym typeface="Symbol" pitchFamily="33" charset="2"/>
              </a:rPr>
              <a:t>adaptable</a:t>
            </a:r>
            <a:endParaRPr lang="fr-FR" dirty="0">
              <a:sym typeface="Symbol" pitchFamily="33" charset="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1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BAE1-1A38-9348-A1EE-80EA4DC1E9C6}" type="slidenum">
              <a:rPr lang="fr-FR"/>
              <a:pPr/>
              <a:t>27</a:t>
            </a:fld>
            <a:endParaRPr lang="fr-FR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/>
              <a:t>Illustration simple sur un cas de vente d’automobiles d’occasion</a:t>
            </a:r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La base de cas est constituée d’épisodes de vente</a:t>
            </a:r>
          </a:p>
          <a:p>
            <a:r>
              <a:rPr lang="fr-FR"/>
              <a:t>Le problème est décrit par les descripteurs du véhicule</a:t>
            </a:r>
          </a:p>
          <a:p>
            <a:r>
              <a:rPr lang="fr-FR"/>
              <a:t>La solution est le prix de vente réellement négocié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18B2-0A2A-554E-B0FF-BE91BFDC8FDD}" type="slidenum">
              <a:rPr lang="fr-FR"/>
              <a:pPr/>
              <a:t>28</a:t>
            </a:fld>
            <a:endParaRPr lang="fr-FR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Descripteurs de cas</a:t>
            </a:r>
          </a:p>
        </p:txBody>
      </p:sp>
      <p:pic>
        <p:nvPicPr>
          <p:cNvPr id="222275" name="Picture 67" descr="descripteurs_c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2276475"/>
            <a:ext cx="6786563" cy="32543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20C1-22B8-2C43-A400-F39410088280}" type="slidenum">
              <a:rPr lang="fr-FR"/>
              <a:pPr/>
              <a:t>29</a:t>
            </a:fld>
            <a:endParaRPr lang="fr-FR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Élaboration / Ontologie du domaine</a:t>
            </a:r>
          </a:p>
        </p:txBody>
      </p:sp>
      <p:grpSp>
        <p:nvGrpSpPr>
          <p:cNvPr id="225289" name="Group 9"/>
          <p:cNvGrpSpPr>
            <a:grpSpLocks/>
          </p:cNvGrpSpPr>
          <p:nvPr/>
        </p:nvGrpSpPr>
        <p:grpSpPr bwMode="auto">
          <a:xfrm>
            <a:off x="1763713" y="1557338"/>
            <a:ext cx="6840537" cy="4991100"/>
            <a:chOff x="1111" y="981"/>
            <a:chExt cx="4309" cy="3144"/>
          </a:xfrm>
        </p:grpSpPr>
        <p:pic>
          <p:nvPicPr>
            <p:cNvPr id="225284" name="Picture 4" descr="ontologie_vehicules"/>
            <p:cNvPicPr>
              <a:picLocks noChangeAspect="1" noChangeArrowheads="1"/>
            </p:cNvPicPr>
            <p:nvPr/>
          </p:nvPicPr>
          <p:blipFill>
            <a:blip r:embed="rId3">
              <a:alphaModFix amt="71000"/>
            </a:blip>
            <a:srcRect/>
            <a:stretch>
              <a:fillRect/>
            </a:stretch>
          </p:blipFill>
          <p:spPr bwMode="auto">
            <a:xfrm>
              <a:off x="1111" y="981"/>
              <a:ext cx="4309" cy="3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285" name="Rectangle 5"/>
            <p:cNvSpPr>
              <a:spLocks noChangeArrowheads="1"/>
            </p:cNvSpPr>
            <p:nvPr/>
          </p:nvSpPr>
          <p:spPr bwMode="auto">
            <a:xfrm>
              <a:off x="3243" y="1797"/>
              <a:ext cx="317" cy="182"/>
            </a:xfrm>
            <a:prstGeom prst="rect">
              <a:avLst/>
            </a:prstGeom>
            <a:solidFill>
              <a:schemeClr val="accent1">
                <a:alpha val="28999"/>
              </a:scheme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5286" name="Rectangle 6"/>
            <p:cNvSpPr>
              <a:spLocks noChangeArrowheads="1"/>
            </p:cNvSpPr>
            <p:nvPr/>
          </p:nvSpPr>
          <p:spPr bwMode="auto">
            <a:xfrm>
              <a:off x="2472" y="1797"/>
              <a:ext cx="544" cy="182"/>
            </a:xfrm>
            <a:prstGeom prst="rect">
              <a:avLst/>
            </a:prstGeom>
            <a:solidFill>
              <a:schemeClr val="accent1">
                <a:alpha val="28999"/>
              </a:scheme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5287" name="Line 7"/>
            <p:cNvSpPr>
              <a:spLocks noChangeShapeType="1"/>
            </p:cNvSpPr>
            <p:nvPr/>
          </p:nvSpPr>
          <p:spPr bwMode="auto">
            <a:xfrm flipH="1">
              <a:off x="3152" y="1480"/>
              <a:ext cx="90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5288" name="Text Box 8"/>
            <p:cNvSpPr txBox="1">
              <a:spLocks noChangeArrowheads="1"/>
            </p:cNvSpPr>
            <p:nvPr/>
          </p:nvSpPr>
          <p:spPr bwMode="auto">
            <a:xfrm>
              <a:off x="3742" y="1298"/>
              <a:ext cx="1377" cy="236"/>
            </a:xfrm>
            <a:prstGeom prst="rect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fr-FR" sz="1600"/>
                <a:t>206 = sorte-de Peugeot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A85C-E199-0E4E-94F5-014D0D13DB55}" type="slidenum">
              <a:rPr lang="fr-FR"/>
              <a:pPr/>
              <a:t>3</a:t>
            </a:fld>
            <a:endParaRPr lang="fr-FR"/>
          </a:p>
        </p:txBody>
      </p:sp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>
          <a:xfrm>
            <a:off x="2819400" y="1028700"/>
            <a:ext cx="6096000" cy="1143000"/>
          </a:xfrm>
          <a:noFill/>
          <a:ln/>
        </p:spPr>
        <p:txBody>
          <a:bodyPr/>
          <a:lstStyle/>
          <a:p>
            <a:r>
              <a:rPr lang="fr-FR"/>
              <a:t>Plan général du cours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>
          <a:xfrm>
            <a:off x="2209800" y="1981200"/>
            <a:ext cx="6705600" cy="4114800"/>
          </a:xfrm>
          <a:noFill/>
          <a:ln/>
        </p:spPr>
        <p:txBody>
          <a:bodyPr/>
          <a:lstStyle/>
          <a:p>
            <a:r>
              <a:rPr lang="fr-FR"/>
              <a:t>Racines historiques</a:t>
            </a:r>
          </a:p>
          <a:p>
            <a:r>
              <a:rPr lang="fr-FR"/>
              <a:t>Principes de base du RàPC.</a:t>
            </a:r>
          </a:p>
          <a:p>
            <a:r>
              <a:rPr lang="fr-FR"/>
              <a:t>Étude des différentes phases du cycle RàPC (Élaboration, Remémoration, Adaptation, Révision, Mémorisation).</a:t>
            </a:r>
          </a:p>
          <a:p>
            <a:r>
              <a:rPr lang="fr-FR"/>
              <a:t>Exemples d’applications et d’outils.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F9D-36B9-A44B-98EA-01A80235799A}" type="slidenum">
              <a:rPr lang="fr-FR"/>
              <a:pPr/>
              <a:t>30</a:t>
            </a:fld>
            <a:endParaRPr lang="fr-FR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Elaboration / Règle</a:t>
            </a:r>
          </a:p>
        </p:txBody>
      </p:sp>
      <p:pic>
        <p:nvPicPr>
          <p:cNvPr id="227332" name="Picture 4" descr="regle_elaboration_etat_gener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5900" y="2024063"/>
            <a:ext cx="6172200" cy="2809875"/>
          </a:xfrm>
          <a:prstGeom prst="rect">
            <a:avLst/>
          </a:prstGeom>
          <a:noFill/>
        </p:spPr>
      </p:pic>
      <p:sp>
        <p:nvSpPr>
          <p:cNvPr id="227333" name="Freeform 5"/>
          <p:cNvSpPr>
            <a:spLocks/>
          </p:cNvSpPr>
          <p:nvPr/>
        </p:nvSpPr>
        <p:spPr bwMode="auto">
          <a:xfrm>
            <a:off x="5003800" y="2387600"/>
            <a:ext cx="1389063" cy="2159000"/>
          </a:xfrm>
          <a:custGeom>
            <a:avLst/>
            <a:gdLst/>
            <a:ahLst/>
            <a:cxnLst>
              <a:cxn ang="0">
                <a:pos x="182" y="1360"/>
              </a:cxn>
              <a:cxn ang="0">
                <a:pos x="318" y="1088"/>
              </a:cxn>
              <a:cxn ang="0">
                <a:pos x="588" y="999"/>
              </a:cxn>
              <a:cxn ang="0">
                <a:pos x="25" y="802"/>
              </a:cxn>
              <a:cxn ang="0">
                <a:pos x="505" y="741"/>
              </a:cxn>
              <a:cxn ang="0">
                <a:pos x="863" y="846"/>
              </a:cxn>
              <a:cxn ang="0">
                <a:pos x="435" y="593"/>
              </a:cxn>
              <a:cxn ang="0">
                <a:pos x="182" y="272"/>
              </a:cxn>
              <a:cxn ang="0">
                <a:pos x="0" y="0"/>
              </a:cxn>
            </a:cxnLst>
            <a:rect l="0" t="0" r="r" b="b"/>
            <a:pathLst>
              <a:path w="875" h="1360">
                <a:moveTo>
                  <a:pt x="182" y="1360"/>
                </a:moveTo>
                <a:cubicBezTo>
                  <a:pt x="246" y="1269"/>
                  <a:pt x="250" y="1148"/>
                  <a:pt x="318" y="1088"/>
                </a:cubicBezTo>
                <a:cubicBezTo>
                  <a:pt x="386" y="1028"/>
                  <a:pt x="637" y="1047"/>
                  <a:pt x="588" y="999"/>
                </a:cubicBezTo>
                <a:cubicBezTo>
                  <a:pt x="539" y="951"/>
                  <a:pt x="39" y="845"/>
                  <a:pt x="25" y="802"/>
                </a:cubicBezTo>
                <a:cubicBezTo>
                  <a:pt x="11" y="759"/>
                  <a:pt x="365" y="734"/>
                  <a:pt x="505" y="741"/>
                </a:cubicBezTo>
                <a:cubicBezTo>
                  <a:pt x="645" y="748"/>
                  <a:pt x="875" y="871"/>
                  <a:pt x="863" y="846"/>
                </a:cubicBezTo>
                <a:cubicBezTo>
                  <a:pt x="851" y="821"/>
                  <a:pt x="548" y="689"/>
                  <a:pt x="435" y="593"/>
                </a:cubicBezTo>
                <a:cubicBezTo>
                  <a:pt x="322" y="497"/>
                  <a:pt x="254" y="371"/>
                  <a:pt x="182" y="272"/>
                </a:cubicBezTo>
                <a:cubicBezTo>
                  <a:pt x="110" y="173"/>
                  <a:pt x="30" y="45"/>
                  <a:pt x="0" y="0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7334" name="Text Box 6"/>
          <p:cNvSpPr txBox="1">
            <a:spLocks noChangeArrowheads="1"/>
          </p:cNvSpPr>
          <p:nvPr/>
        </p:nvSpPr>
        <p:spPr bwMode="auto">
          <a:xfrm>
            <a:off x="5775325" y="4168775"/>
            <a:ext cx="1841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endParaRPr lang="fr-FR"/>
          </a:p>
        </p:txBody>
      </p:sp>
      <p:sp>
        <p:nvSpPr>
          <p:cNvPr id="227335" name="Text Box 7"/>
          <p:cNvSpPr txBox="1">
            <a:spLocks noChangeArrowheads="1"/>
          </p:cNvSpPr>
          <p:nvPr/>
        </p:nvSpPr>
        <p:spPr bwMode="auto">
          <a:xfrm>
            <a:off x="5724525" y="4292600"/>
            <a:ext cx="2366963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600" dirty="0"/>
              <a:t>=(corrosion superficielle)</a:t>
            </a:r>
          </a:p>
        </p:txBody>
      </p:sp>
      <p:sp>
        <p:nvSpPr>
          <p:cNvPr id="227336" name="Text Box 8"/>
          <p:cNvSpPr txBox="1">
            <a:spLocks noChangeArrowheads="1"/>
          </p:cNvSpPr>
          <p:nvPr/>
        </p:nvSpPr>
        <p:spPr bwMode="auto">
          <a:xfrm>
            <a:off x="5102225" y="2209800"/>
            <a:ext cx="765175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600"/>
              <a:t>=&gt;Bon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3" grpId="0" animBg="1"/>
      <p:bldP spid="227335" grpId="0"/>
      <p:bldP spid="22733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991C-12D0-D44A-92AF-4A983BEBE83F}" type="slidenum">
              <a:rPr lang="fr-FR"/>
              <a:pPr/>
              <a:t>31</a:t>
            </a:fld>
            <a:endParaRPr lang="fr-FR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 tIns="82800"/>
          <a:lstStyle/>
          <a:p>
            <a:r>
              <a:rPr lang="fr-FR"/>
              <a:t>Élaborer : résumé	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Affectation des descripteurs au nouveau cas.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Construire des descripteurs possédant une sémantique liée au problème.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Anticiper au maximum l’adaptabilité des cas qui seront remémorés.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50CC-BB37-F041-BCA7-0F0DB975AA29}" type="slidenum">
              <a:rPr lang="fr-FR"/>
              <a:pPr/>
              <a:t>32</a:t>
            </a:fld>
            <a:endParaRPr lang="fr-FR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5344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0"/>
              <a:t>Exemple : Élaborer dans ACCELERE</a:t>
            </a:r>
            <a:endParaRPr lang="fr-FR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971800"/>
            <a:ext cx="7620000" cy="3124200"/>
          </a:xfrm>
        </p:spPr>
        <p:txBody>
          <a:bodyPr/>
          <a:lstStyle/>
          <a:p>
            <a:pPr>
              <a:buFont typeface="Monotype Sorts" pitchFamily="33" charset="2"/>
              <a:buNone/>
            </a:pPr>
            <a:r>
              <a:rPr lang="fr-FR">
                <a:sym typeface="ZapfDingbats" pitchFamily="82" charset="2"/>
              </a:rPr>
              <a:t> </a:t>
            </a:r>
            <a:r>
              <a:rPr lang="fr-FR">
                <a:solidFill>
                  <a:schemeClr val="folHlink"/>
                </a:solidFill>
              </a:rPr>
              <a:t>Synthèse</a:t>
            </a:r>
            <a:r>
              <a:rPr lang="fr-FR"/>
              <a:t> : trouver une structure permettant de satisfaire des spécifications</a:t>
            </a:r>
          </a:p>
          <a:p>
            <a:pPr>
              <a:buFont typeface="Monotype Sorts" pitchFamily="33" charset="2"/>
              <a:buNone/>
            </a:pPr>
            <a:r>
              <a:rPr lang="fr-FR">
                <a:sym typeface="ZapfDingbats" pitchFamily="82" charset="2"/>
              </a:rPr>
              <a:t> </a:t>
            </a:r>
            <a:r>
              <a:rPr lang="fr-FR">
                <a:solidFill>
                  <a:schemeClr val="folHlink"/>
                </a:solidFill>
              </a:rPr>
              <a:t>Analyse</a:t>
            </a:r>
            <a:r>
              <a:rPr lang="fr-FR"/>
              <a:t> : trouver le comportement résultant d’une structure particulière</a:t>
            </a:r>
          </a:p>
          <a:p>
            <a:pPr>
              <a:buFont typeface="Monotype Sorts" pitchFamily="33" charset="2"/>
              <a:buNone/>
            </a:pPr>
            <a:r>
              <a:rPr lang="fr-FR">
                <a:sym typeface="ZapfDingbats" pitchFamily="82" charset="2"/>
              </a:rPr>
              <a:t> </a:t>
            </a:r>
            <a:r>
              <a:rPr lang="fr-FR">
                <a:solidFill>
                  <a:schemeClr val="folHlink"/>
                </a:solidFill>
              </a:rPr>
              <a:t>Évaluation</a:t>
            </a:r>
            <a:r>
              <a:rPr lang="fr-FR"/>
              <a:t> : vérifier que le comportement est conforme à ce qui est attendu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15950" y="1690688"/>
            <a:ext cx="7766050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fr-FR" sz="3600" b="0"/>
              <a:t>Assistance à la conception de caoutchouc</a:t>
            </a:r>
          </a:p>
          <a:p>
            <a:r>
              <a:rPr lang="fr-FR" sz="3600" b="0"/>
              <a:t>Trois types de tâches à assister 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5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BF692-6E62-E346-8269-710316F77455}" type="slidenum">
              <a:rPr lang="fr-FR"/>
              <a:pPr/>
              <a:t>33</a:t>
            </a:fld>
            <a:endParaRPr lang="fr-FR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sz="4000"/>
              <a:t>Le processus de production de caoutchouc</a:t>
            </a:r>
          </a:p>
        </p:txBody>
      </p:sp>
      <p:grpSp>
        <p:nvGrpSpPr>
          <p:cNvPr id="55347" name="Group 51"/>
          <p:cNvGrpSpPr>
            <a:grpSpLocks/>
          </p:cNvGrpSpPr>
          <p:nvPr/>
        </p:nvGrpSpPr>
        <p:grpSpPr bwMode="auto">
          <a:xfrm>
            <a:off x="341313" y="1219200"/>
            <a:ext cx="8040687" cy="5029200"/>
            <a:chOff x="73" y="864"/>
            <a:chExt cx="5065" cy="3168"/>
          </a:xfrm>
        </p:grpSpPr>
        <p:grpSp>
          <p:nvGrpSpPr>
            <p:cNvPr id="55299" name="Group 3"/>
            <p:cNvGrpSpPr>
              <a:grpSpLocks/>
            </p:cNvGrpSpPr>
            <p:nvPr/>
          </p:nvGrpSpPr>
          <p:grpSpPr bwMode="auto">
            <a:xfrm>
              <a:off x="3800" y="2851"/>
              <a:ext cx="1338" cy="1037"/>
              <a:chOff x="3800" y="2851"/>
              <a:chExt cx="1338" cy="1037"/>
            </a:xfrm>
          </p:grpSpPr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4416" y="3264"/>
                <a:ext cx="672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tx1"/>
                </a:extrusionClr>
              </a:sp3d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  <a:flatTx/>
              </a:bodyPr>
              <a:lstStyle/>
              <a:p>
                <a:endParaRPr lang="fr-FR"/>
              </a:p>
            </p:txBody>
          </p:sp>
          <p:sp>
            <p:nvSpPr>
              <p:cNvPr id="55301" name="Freeform 5"/>
              <p:cNvSpPr>
                <a:spLocks/>
              </p:cNvSpPr>
              <p:nvPr/>
            </p:nvSpPr>
            <p:spPr bwMode="auto">
              <a:xfrm>
                <a:off x="3840" y="3600"/>
                <a:ext cx="62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288" y="48"/>
                  </a:cxn>
                  <a:cxn ang="0">
                    <a:pos x="624" y="0"/>
                  </a:cxn>
                </a:cxnLst>
                <a:rect l="0" t="0" r="r" b="b"/>
                <a:pathLst>
                  <a:path w="624" h="192">
                    <a:moveTo>
                      <a:pt x="0" y="192"/>
                    </a:moveTo>
                    <a:cubicBezTo>
                      <a:pt x="92" y="136"/>
                      <a:pt x="184" y="80"/>
                      <a:pt x="288" y="48"/>
                    </a:cubicBezTo>
                    <a:cubicBezTo>
                      <a:pt x="392" y="16"/>
                      <a:pt x="508" y="8"/>
                      <a:pt x="624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55302" name="Rectangle 6"/>
              <p:cNvSpPr>
                <a:spLocks noChangeArrowheads="1"/>
              </p:cNvSpPr>
              <p:nvPr/>
            </p:nvSpPr>
            <p:spPr bwMode="auto">
              <a:xfrm>
                <a:off x="4464" y="3792"/>
                <a:ext cx="672" cy="96"/>
              </a:xfrm>
              <a:prstGeom prst="rect">
                <a:avLst/>
              </a:prstGeom>
              <a:solidFill>
                <a:schemeClr val="bg2"/>
              </a:solidFill>
              <a:ln w="25400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887400" prstMaterial="legacyMetal">
                <a:bevelT w="13500" h="13500" prst="angle"/>
                <a:bevelB w="13500" h="13500" prst="angle"/>
                <a:extrusionClr>
                  <a:schemeClr val="bg2"/>
                </a:extrusionClr>
              </a:sp3d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  <a:flatTx/>
              </a:bodyPr>
              <a:lstStyle/>
              <a:p>
                <a:endParaRPr lang="fr-FR"/>
              </a:p>
            </p:txBody>
          </p:sp>
          <p:sp>
            <p:nvSpPr>
              <p:cNvPr id="55303" name="Rectangle 7"/>
              <p:cNvSpPr>
                <a:spLocks noChangeArrowheads="1"/>
              </p:cNvSpPr>
              <p:nvPr/>
            </p:nvSpPr>
            <p:spPr bwMode="auto">
              <a:xfrm>
                <a:off x="4464" y="3552"/>
                <a:ext cx="672" cy="96"/>
              </a:xfrm>
              <a:prstGeom prst="rect">
                <a:avLst/>
              </a:prstGeom>
              <a:solidFill>
                <a:schemeClr val="bg2"/>
              </a:solidFill>
              <a:ln w="25400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887400" prstMaterial="legacyMetal">
                <a:bevelT w="13500" h="13500" prst="angle"/>
                <a:bevelB w="13500" h="13500" prst="angle"/>
                <a:extrusionClr>
                  <a:schemeClr val="bg2"/>
                </a:extrusionClr>
              </a:sp3d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  <a:flatTx/>
              </a:bodyPr>
              <a:lstStyle/>
              <a:p>
                <a:endParaRPr lang="fr-FR"/>
              </a:p>
            </p:txBody>
          </p:sp>
          <p:sp>
            <p:nvSpPr>
              <p:cNvPr id="55304" name="Rectangle 8"/>
              <p:cNvSpPr>
                <a:spLocks noChangeArrowheads="1"/>
              </p:cNvSpPr>
              <p:nvPr/>
            </p:nvSpPr>
            <p:spPr bwMode="auto">
              <a:xfrm>
                <a:off x="4464" y="3312"/>
                <a:ext cx="672" cy="96"/>
              </a:xfrm>
              <a:prstGeom prst="rect">
                <a:avLst/>
              </a:prstGeom>
              <a:solidFill>
                <a:schemeClr val="bg2"/>
              </a:solidFill>
              <a:ln w="25400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887400" prstMaterial="legacyMetal">
                <a:bevelT w="13500" h="13500" prst="angle"/>
                <a:bevelB w="13500" h="13500" prst="angle"/>
                <a:extrusionClr>
                  <a:schemeClr val="bg2"/>
                </a:extrusionClr>
              </a:sp3d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  <a:flatTx/>
              </a:bodyPr>
              <a:lstStyle/>
              <a:p>
                <a:endParaRPr lang="fr-FR"/>
              </a:p>
            </p:txBody>
          </p:sp>
          <p:sp>
            <p:nvSpPr>
              <p:cNvPr id="55305" name="Text Box 9"/>
              <p:cNvSpPr txBox="1">
                <a:spLocks noChangeArrowheads="1"/>
              </p:cNvSpPr>
              <p:nvPr/>
            </p:nvSpPr>
            <p:spPr bwMode="auto">
              <a:xfrm>
                <a:off x="4563" y="2851"/>
                <a:ext cx="575" cy="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2000" b="0"/>
                  <a:t>stocker</a:t>
                </a:r>
              </a:p>
            </p:txBody>
          </p:sp>
          <p:cxnSp>
            <p:nvCxnSpPr>
              <p:cNvPr id="55306" name="AutoShape 10"/>
              <p:cNvCxnSpPr>
                <a:cxnSpLocks noChangeShapeType="1"/>
                <a:stCxn id="55319" idx="3"/>
              </p:cNvCxnSpPr>
              <p:nvPr/>
            </p:nvCxnSpPr>
            <p:spPr bwMode="auto">
              <a:xfrm>
                <a:off x="3800" y="2976"/>
                <a:ext cx="616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  <p:grpSp>
          <p:nvGrpSpPr>
            <p:cNvPr id="55307" name="Group 11"/>
            <p:cNvGrpSpPr>
              <a:grpSpLocks/>
            </p:cNvGrpSpPr>
            <p:nvPr/>
          </p:nvGrpSpPr>
          <p:grpSpPr bwMode="auto">
            <a:xfrm>
              <a:off x="1248" y="1584"/>
              <a:ext cx="1632" cy="1824"/>
              <a:chOff x="1248" y="1584"/>
              <a:chExt cx="1632" cy="1824"/>
            </a:xfrm>
          </p:grpSpPr>
          <p:sp>
            <p:nvSpPr>
              <p:cNvPr id="55308" name="Text Box 12"/>
              <p:cNvSpPr txBox="1">
                <a:spLocks noChangeArrowheads="1"/>
              </p:cNvSpPr>
              <p:nvPr/>
            </p:nvSpPr>
            <p:spPr bwMode="auto">
              <a:xfrm>
                <a:off x="1905" y="1584"/>
                <a:ext cx="863" cy="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2000" b="0"/>
                  <a:t>Paramètres </a:t>
                </a:r>
              </a:p>
            </p:txBody>
          </p:sp>
          <p:grpSp>
            <p:nvGrpSpPr>
              <p:cNvPr id="55309" name="Group 13"/>
              <p:cNvGrpSpPr>
                <a:grpSpLocks/>
              </p:cNvGrpSpPr>
              <p:nvPr/>
            </p:nvGrpSpPr>
            <p:grpSpPr bwMode="auto">
              <a:xfrm>
                <a:off x="1248" y="1680"/>
                <a:ext cx="1632" cy="1728"/>
                <a:chOff x="1248" y="1680"/>
                <a:chExt cx="1632" cy="1728"/>
              </a:xfrm>
            </p:grpSpPr>
            <p:sp>
              <p:nvSpPr>
                <p:cNvPr id="55310" name="Rectangle 14"/>
                <p:cNvSpPr>
                  <a:spLocks noChangeArrowheads="1"/>
                </p:cNvSpPr>
                <p:nvPr/>
              </p:nvSpPr>
              <p:spPr bwMode="auto">
                <a:xfrm>
                  <a:off x="1920" y="2112"/>
                  <a:ext cx="768" cy="48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</a:bodyPr>
                <a:lstStyle/>
                <a:p>
                  <a:r>
                    <a:rPr lang="fr-FR" sz="2000"/>
                    <a:t>Extruder</a:t>
                  </a:r>
                </a:p>
                <a:p>
                  <a:r>
                    <a:rPr lang="fr-FR" sz="2000"/>
                    <a:t>Couper</a:t>
                  </a:r>
                  <a:endParaRPr lang="fr-FR" sz="2000" b="0"/>
                </a:p>
              </p:txBody>
            </p:sp>
            <p:cxnSp>
              <p:nvCxnSpPr>
                <p:cNvPr id="55311" name="AutoShape 15"/>
                <p:cNvCxnSpPr>
                  <a:cxnSpLocks noChangeShapeType="1"/>
                  <a:stCxn id="55333" idx="3"/>
                  <a:endCxn id="55310" idx="1"/>
                </p:cNvCxnSpPr>
                <p:nvPr/>
              </p:nvCxnSpPr>
              <p:spPr bwMode="auto">
                <a:xfrm>
                  <a:off x="1496" y="1680"/>
                  <a:ext cx="416" cy="672"/>
                </a:xfrm>
                <a:prstGeom prst="bentConnector3">
                  <a:avLst>
                    <a:gd name="adj1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</p:cxnSp>
            <p:sp>
              <p:nvSpPr>
                <p:cNvPr id="55312" name="Rectangle 16"/>
                <p:cNvSpPr>
                  <a:spLocks noChangeArrowheads="1"/>
                </p:cNvSpPr>
                <p:nvPr/>
              </p:nvSpPr>
              <p:spPr bwMode="auto">
                <a:xfrm>
                  <a:off x="1968" y="3072"/>
                  <a:ext cx="576" cy="14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scene3d>
                  <a:camera prst="legacyPerspectiveTopLeft">
                    <a:rot lat="0" lon="21299999" rev="0"/>
                  </a:camera>
                  <a:lightRig rig="legacyFlat3" dir="t"/>
                </a:scene3d>
                <a:sp3d extrusionH="7593000" prstMaterial="legacyMetal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lIns="90000" tIns="46800" rIns="90000" bIns="46800" anchor="ctr">
                  <a:prstTxWarp prst="textNoShape">
                    <a:avLst/>
                  </a:prstTxWarp>
                  <a:spAutoFit/>
                  <a:flatTx/>
                </a:bodyPr>
                <a:lstStyle/>
                <a:p>
                  <a:endParaRPr lang="fr-FR"/>
                </a:p>
              </p:txBody>
            </p:sp>
            <p:sp>
              <p:nvSpPr>
                <p:cNvPr id="55313" name="Rectangle 17"/>
                <p:cNvSpPr>
                  <a:spLocks noChangeArrowheads="1"/>
                </p:cNvSpPr>
                <p:nvPr/>
              </p:nvSpPr>
              <p:spPr bwMode="auto">
                <a:xfrm>
                  <a:off x="2304" y="3264"/>
                  <a:ext cx="576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miter lim="800000"/>
                  <a:headEnd/>
                  <a:tailEnd/>
                </a:ln>
                <a:effectLst/>
                <a:scene3d>
                  <a:camera prst="legacyPerspectiveFront">
                    <a:rot lat="1200000" lon="19799999" rev="0"/>
                  </a:camera>
                  <a:lightRig rig="legacyFlat4" dir="t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chemeClr val="bg2"/>
                  </a:extrusionClr>
                </a:sp3d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  <a:flatTx/>
                </a:bodyPr>
                <a:lstStyle/>
                <a:p>
                  <a:endParaRPr lang="fr-FR"/>
                </a:p>
              </p:txBody>
            </p:sp>
            <p:sp>
              <p:nvSpPr>
                <p:cNvPr id="55314" name="Freeform 18"/>
                <p:cNvSpPr>
                  <a:spLocks/>
                </p:cNvSpPr>
                <p:nvPr/>
              </p:nvSpPr>
              <p:spPr bwMode="auto">
                <a:xfrm>
                  <a:off x="1248" y="2576"/>
                  <a:ext cx="384" cy="208"/>
                </a:xfrm>
                <a:custGeom>
                  <a:avLst/>
                  <a:gdLst/>
                  <a:ahLst/>
                  <a:cxnLst>
                    <a:cxn ang="0">
                      <a:pos x="0" y="112"/>
                    </a:cxn>
                    <a:cxn ang="0">
                      <a:pos x="240" y="16"/>
                    </a:cxn>
                    <a:cxn ang="0">
                      <a:pos x="384" y="208"/>
                    </a:cxn>
                  </a:cxnLst>
                  <a:rect l="0" t="0" r="r" b="b"/>
                  <a:pathLst>
                    <a:path w="384" h="208">
                      <a:moveTo>
                        <a:pt x="0" y="112"/>
                      </a:moveTo>
                      <a:cubicBezTo>
                        <a:pt x="88" y="56"/>
                        <a:pt x="176" y="0"/>
                        <a:pt x="240" y="16"/>
                      </a:cubicBezTo>
                      <a:cubicBezTo>
                        <a:pt x="304" y="32"/>
                        <a:pt x="360" y="176"/>
                        <a:pt x="384" y="208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55315" name="Freeform 19"/>
                <p:cNvSpPr>
                  <a:spLocks/>
                </p:cNvSpPr>
                <p:nvPr/>
              </p:nvSpPr>
              <p:spPr bwMode="auto">
                <a:xfrm>
                  <a:off x="2016" y="2976"/>
                  <a:ext cx="480" cy="24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4" y="192"/>
                    </a:cxn>
                    <a:cxn ang="0">
                      <a:pos x="480" y="240"/>
                    </a:cxn>
                  </a:cxnLst>
                  <a:rect l="0" t="0" r="r" b="b"/>
                  <a:pathLst>
                    <a:path w="480" h="240">
                      <a:moveTo>
                        <a:pt x="0" y="0"/>
                      </a:moveTo>
                      <a:cubicBezTo>
                        <a:pt x="32" y="76"/>
                        <a:pt x="64" y="152"/>
                        <a:pt x="144" y="192"/>
                      </a:cubicBezTo>
                      <a:cubicBezTo>
                        <a:pt x="224" y="232"/>
                        <a:pt x="352" y="236"/>
                        <a:pt x="480" y="24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fr-FR"/>
                </a:p>
              </p:txBody>
            </p:sp>
            <p:cxnSp>
              <p:nvCxnSpPr>
                <p:cNvPr id="55316" name="AutoShape 20"/>
                <p:cNvCxnSpPr>
                  <a:cxnSpLocks noChangeShapeType="1"/>
                  <a:endCxn id="55310" idx="2"/>
                </p:cNvCxnSpPr>
                <p:nvPr/>
              </p:nvCxnSpPr>
              <p:spPr bwMode="auto">
                <a:xfrm flipH="1" flipV="1">
                  <a:off x="2304" y="2600"/>
                  <a:ext cx="48" cy="232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55317" name="AutoShape 21"/>
                <p:cNvCxnSpPr>
                  <a:cxnSpLocks noChangeShapeType="1"/>
                  <a:stCxn id="55308" idx="2"/>
                  <a:endCxn id="55310" idx="0"/>
                </p:cNvCxnSpPr>
                <p:nvPr/>
              </p:nvCxnSpPr>
              <p:spPr bwMode="auto">
                <a:xfrm flipH="1">
                  <a:off x="2304" y="1834"/>
                  <a:ext cx="28" cy="270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</p:grpSp>
        <p:grpSp>
          <p:nvGrpSpPr>
            <p:cNvPr id="55318" name="Group 22"/>
            <p:cNvGrpSpPr>
              <a:grpSpLocks/>
            </p:cNvGrpSpPr>
            <p:nvPr/>
          </p:nvGrpSpPr>
          <p:grpSpPr bwMode="auto">
            <a:xfrm>
              <a:off x="2496" y="2304"/>
              <a:ext cx="1402" cy="1728"/>
              <a:chOff x="2496" y="2304"/>
              <a:chExt cx="1402" cy="1728"/>
            </a:xfrm>
          </p:grpSpPr>
          <p:sp>
            <p:nvSpPr>
              <p:cNvPr id="55319" name="Rectangle 23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768" cy="4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prstTxWarp prst="textNoShape">
                  <a:avLst/>
                </a:prstTxWarp>
              </a:bodyPr>
              <a:lstStyle/>
              <a:p>
                <a:r>
                  <a:rPr lang="fr-FR" sz="2000"/>
                  <a:t>Vulcaniser</a:t>
                </a:r>
                <a:endParaRPr lang="fr-FR" sz="2000" b="0"/>
              </a:p>
            </p:txBody>
          </p:sp>
          <p:cxnSp>
            <p:nvCxnSpPr>
              <p:cNvPr id="55320" name="AutoShape 24"/>
              <p:cNvCxnSpPr>
                <a:cxnSpLocks noChangeShapeType="1"/>
                <a:stCxn id="55310" idx="3"/>
                <a:endCxn id="55319" idx="1"/>
              </p:cNvCxnSpPr>
              <p:nvPr/>
            </p:nvCxnSpPr>
            <p:spPr bwMode="auto">
              <a:xfrm>
                <a:off x="2696" y="2352"/>
                <a:ext cx="320" cy="624"/>
              </a:xfrm>
              <a:prstGeom prst="bentConnector3">
                <a:avLst>
                  <a:gd name="adj1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55321" name="Rectangle 25"/>
              <p:cNvSpPr>
                <a:spLocks noChangeArrowheads="1"/>
              </p:cNvSpPr>
              <p:nvPr/>
            </p:nvSpPr>
            <p:spPr bwMode="auto">
              <a:xfrm>
                <a:off x="3120" y="3840"/>
                <a:ext cx="720" cy="192"/>
              </a:xfrm>
              <a:prstGeom prst="rect">
                <a:avLst/>
              </a:prstGeom>
              <a:solidFill>
                <a:schemeClr val="tx1"/>
              </a:solidFill>
              <a:ln w="25400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tx1"/>
                </a:extrusionClr>
              </a:sp3d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  <a:flatTx/>
              </a:bodyPr>
              <a:lstStyle/>
              <a:p>
                <a:endParaRPr lang="fr-FR"/>
              </a:p>
            </p:txBody>
          </p:sp>
          <p:sp>
            <p:nvSpPr>
              <p:cNvPr id="55322" name="Rectangle 26"/>
              <p:cNvSpPr>
                <a:spLocks noChangeArrowheads="1"/>
              </p:cNvSpPr>
              <p:nvPr/>
            </p:nvSpPr>
            <p:spPr bwMode="auto">
              <a:xfrm>
                <a:off x="3120" y="3744"/>
                <a:ext cx="672" cy="96"/>
              </a:xfrm>
              <a:prstGeom prst="rect">
                <a:avLst/>
              </a:prstGeom>
              <a:solidFill>
                <a:schemeClr val="bg2"/>
              </a:solidFill>
              <a:ln w="25400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bg2"/>
                </a:extrusionClr>
              </a:sp3d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  <a:flatTx/>
              </a:bodyPr>
              <a:lstStyle/>
              <a:p>
                <a:endParaRPr lang="fr-FR"/>
              </a:p>
            </p:txBody>
          </p:sp>
          <p:sp>
            <p:nvSpPr>
              <p:cNvPr id="55323" name="Rectangle 27"/>
              <p:cNvSpPr>
                <a:spLocks noChangeArrowheads="1"/>
              </p:cNvSpPr>
              <p:nvPr/>
            </p:nvSpPr>
            <p:spPr bwMode="auto">
              <a:xfrm>
                <a:off x="3120" y="3600"/>
                <a:ext cx="672" cy="144"/>
              </a:xfrm>
              <a:prstGeom prst="rect">
                <a:avLst/>
              </a:prstGeom>
              <a:solidFill>
                <a:schemeClr val="tx1"/>
              </a:solidFill>
              <a:ln w="25400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tx1"/>
                </a:extrusionClr>
              </a:sp3d>
            </p:spPr>
            <p:txBody>
              <a:bodyPr lIns="90000" tIns="46800" rIns="90000" bIns="46800" anchor="ctr">
                <a:prstTxWarp prst="textNoShape">
                  <a:avLst/>
                </a:prstTxWarp>
                <a:spAutoFit/>
                <a:flatTx/>
              </a:bodyPr>
              <a:lstStyle/>
              <a:p>
                <a:endParaRPr lang="fr-FR"/>
              </a:p>
            </p:txBody>
          </p:sp>
          <p:grpSp>
            <p:nvGrpSpPr>
              <p:cNvPr id="55324" name="Group 28"/>
              <p:cNvGrpSpPr>
                <a:grpSpLocks/>
              </p:cNvGrpSpPr>
              <p:nvPr/>
            </p:nvGrpSpPr>
            <p:grpSpPr bwMode="auto">
              <a:xfrm>
                <a:off x="3312" y="3312"/>
                <a:ext cx="336" cy="288"/>
                <a:chOff x="3648" y="1488"/>
                <a:chExt cx="336" cy="576"/>
              </a:xfrm>
            </p:grpSpPr>
            <p:sp>
              <p:nvSpPr>
                <p:cNvPr id="55325" name="Rectangle 29"/>
                <p:cNvSpPr>
                  <a:spLocks noChangeArrowheads="1"/>
                </p:cNvSpPr>
                <p:nvPr/>
              </p:nvSpPr>
              <p:spPr bwMode="auto">
                <a:xfrm>
                  <a:off x="3744" y="1488"/>
                  <a:ext cx="192" cy="576"/>
                </a:xfrm>
                <a:prstGeom prst="rect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55326" name="Freeform 30"/>
                <p:cNvSpPr>
                  <a:spLocks/>
                </p:cNvSpPr>
                <p:nvPr/>
              </p:nvSpPr>
              <p:spPr bwMode="auto">
                <a:xfrm>
                  <a:off x="3648" y="1488"/>
                  <a:ext cx="336" cy="5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36" y="0"/>
                    </a:cxn>
                    <a:cxn ang="0">
                      <a:pos x="37" y="105"/>
                    </a:cxn>
                    <a:cxn ang="0">
                      <a:pos x="336" y="157"/>
                    </a:cxn>
                    <a:cxn ang="0">
                      <a:pos x="37" y="209"/>
                    </a:cxn>
                    <a:cxn ang="0">
                      <a:pos x="336" y="262"/>
                    </a:cxn>
                    <a:cxn ang="0">
                      <a:pos x="37" y="314"/>
                    </a:cxn>
                    <a:cxn ang="0">
                      <a:pos x="336" y="367"/>
                    </a:cxn>
                    <a:cxn ang="0">
                      <a:pos x="37" y="419"/>
                    </a:cxn>
                    <a:cxn ang="0">
                      <a:pos x="336" y="524"/>
                    </a:cxn>
                    <a:cxn ang="0">
                      <a:pos x="24" y="572"/>
                    </a:cxn>
                  </a:cxnLst>
                  <a:rect l="0" t="0" r="r" b="b"/>
                  <a:pathLst>
                    <a:path w="336" h="572">
                      <a:moveTo>
                        <a:pt x="0" y="0"/>
                      </a:moveTo>
                      <a:lnTo>
                        <a:pt x="336" y="0"/>
                      </a:lnTo>
                      <a:lnTo>
                        <a:pt x="37" y="105"/>
                      </a:lnTo>
                      <a:lnTo>
                        <a:pt x="336" y="157"/>
                      </a:lnTo>
                      <a:lnTo>
                        <a:pt x="37" y="209"/>
                      </a:lnTo>
                      <a:lnTo>
                        <a:pt x="336" y="262"/>
                      </a:lnTo>
                      <a:lnTo>
                        <a:pt x="37" y="314"/>
                      </a:lnTo>
                      <a:lnTo>
                        <a:pt x="336" y="367"/>
                      </a:lnTo>
                      <a:lnTo>
                        <a:pt x="37" y="419"/>
                      </a:lnTo>
                      <a:lnTo>
                        <a:pt x="336" y="524"/>
                      </a:lnTo>
                      <a:lnTo>
                        <a:pt x="24" y="572"/>
                      </a:lnTo>
                    </a:path>
                  </a:pathLst>
                </a:custGeom>
                <a:noFill/>
                <a:ln w="25400" cap="flat" cmpd="sng">
                  <a:solidFill>
                    <a:schemeClr val="accent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55327" name="Freeform 31"/>
              <p:cNvSpPr>
                <a:spLocks/>
              </p:cNvSpPr>
              <p:nvPr/>
            </p:nvSpPr>
            <p:spPr bwMode="auto">
              <a:xfrm>
                <a:off x="2496" y="3360"/>
                <a:ext cx="624" cy="50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2" y="432"/>
                  </a:cxn>
                  <a:cxn ang="0">
                    <a:pos x="624" y="432"/>
                  </a:cxn>
                </a:cxnLst>
                <a:rect l="0" t="0" r="r" b="b"/>
                <a:pathLst>
                  <a:path w="624" h="504">
                    <a:moveTo>
                      <a:pt x="0" y="0"/>
                    </a:moveTo>
                    <a:cubicBezTo>
                      <a:pt x="44" y="180"/>
                      <a:pt x="88" y="360"/>
                      <a:pt x="192" y="432"/>
                    </a:cubicBezTo>
                    <a:cubicBezTo>
                      <a:pt x="296" y="504"/>
                      <a:pt x="460" y="468"/>
                      <a:pt x="624" y="432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</a:bodyPr>
              <a:lstStyle/>
              <a:p>
                <a:endParaRPr lang="fr-FR"/>
              </a:p>
            </p:txBody>
          </p:sp>
          <p:cxnSp>
            <p:nvCxnSpPr>
              <p:cNvPr id="55328" name="AutoShape 32"/>
              <p:cNvCxnSpPr>
                <a:cxnSpLocks noChangeShapeType="1"/>
                <a:endCxn id="55319" idx="2"/>
              </p:cNvCxnSpPr>
              <p:nvPr/>
            </p:nvCxnSpPr>
            <p:spPr bwMode="auto">
              <a:xfrm flipV="1">
                <a:off x="3216" y="3224"/>
                <a:ext cx="192" cy="13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55329" name="Text Box 33"/>
              <p:cNvSpPr txBox="1">
                <a:spLocks noChangeArrowheads="1"/>
              </p:cNvSpPr>
              <p:nvPr/>
            </p:nvSpPr>
            <p:spPr bwMode="auto">
              <a:xfrm>
                <a:off x="3075" y="2304"/>
                <a:ext cx="823" cy="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2000" b="0"/>
                  <a:t>Paramètres</a:t>
                </a:r>
              </a:p>
            </p:txBody>
          </p:sp>
          <p:cxnSp>
            <p:nvCxnSpPr>
              <p:cNvPr id="55330" name="AutoShape 34"/>
              <p:cNvCxnSpPr>
                <a:cxnSpLocks noChangeShapeType="1"/>
                <a:endCxn id="55319" idx="0"/>
              </p:cNvCxnSpPr>
              <p:nvPr/>
            </p:nvCxnSpPr>
            <p:spPr bwMode="auto">
              <a:xfrm flipH="1">
                <a:off x="3408" y="2592"/>
                <a:ext cx="96" cy="13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  <p:grpSp>
          <p:nvGrpSpPr>
            <p:cNvPr id="55331" name="Group 35"/>
            <p:cNvGrpSpPr>
              <a:grpSpLocks/>
            </p:cNvGrpSpPr>
            <p:nvPr/>
          </p:nvGrpSpPr>
          <p:grpSpPr bwMode="auto">
            <a:xfrm>
              <a:off x="73" y="864"/>
              <a:ext cx="1840" cy="2256"/>
              <a:chOff x="73" y="864"/>
              <a:chExt cx="1840" cy="2256"/>
            </a:xfrm>
          </p:grpSpPr>
          <p:grpSp>
            <p:nvGrpSpPr>
              <p:cNvPr id="55332" name="Group 36"/>
              <p:cNvGrpSpPr>
                <a:grpSpLocks/>
              </p:cNvGrpSpPr>
              <p:nvPr/>
            </p:nvGrpSpPr>
            <p:grpSpPr bwMode="auto">
              <a:xfrm>
                <a:off x="73" y="864"/>
                <a:ext cx="1840" cy="2016"/>
                <a:chOff x="73" y="864"/>
                <a:chExt cx="1840" cy="2016"/>
              </a:xfrm>
            </p:grpSpPr>
            <p:sp>
              <p:nvSpPr>
                <p:cNvPr id="55333" name="Rectangle 37"/>
                <p:cNvSpPr>
                  <a:spLocks noChangeArrowheads="1"/>
                </p:cNvSpPr>
                <p:nvPr/>
              </p:nvSpPr>
              <p:spPr bwMode="auto">
                <a:xfrm>
                  <a:off x="720" y="1440"/>
                  <a:ext cx="768" cy="48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</a:bodyPr>
                <a:lstStyle/>
                <a:p>
                  <a:r>
                    <a:rPr lang="fr-FR" sz="2000"/>
                    <a:t>Mélanger</a:t>
                  </a:r>
                  <a:endParaRPr lang="fr-FR" sz="2000" b="0"/>
                </a:p>
              </p:txBody>
            </p:sp>
            <p:cxnSp>
              <p:nvCxnSpPr>
                <p:cNvPr id="55334" name="AutoShape 38"/>
                <p:cNvCxnSpPr>
                  <a:cxnSpLocks noChangeShapeType="1"/>
                  <a:endCxn id="55333" idx="1"/>
                </p:cNvCxnSpPr>
                <p:nvPr/>
              </p:nvCxnSpPr>
              <p:spPr bwMode="auto">
                <a:xfrm>
                  <a:off x="288" y="1680"/>
                  <a:ext cx="424" cy="0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grpSp>
              <p:nvGrpSpPr>
                <p:cNvPr id="55335" name="Group 39"/>
                <p:cNvGrpSpPr>
                  <a:grpSpLocks/>
                </p:cNvGrpSpPr>
                <p:nvPr/>
              </p:nvGrpSpPr>
              <p:grpSpPr bwMode="auto">
                <a:xfrm>
                  <a:off x="624" y="2296"/>
                  <a:ext cx="960" cy="584"/>
                  <a:chOff x="624" y="2296"/>
                  <a:chExt cx="960" cy="584"/>
                </a:xfrm>
              </p:grpSpPr>
              <p:sp>
                <p:nvSpPr>
                  <p:cNvPr id="55336" name="Freeform 40"/>
                  <p:cNvSpPr>
                    <a:spLocks/>
                  </p:cNvSpPr>
                  <p:nvPr/>
                </p:nvSpPr>
                <p:spPr bwMode="auto">
                  <a:xfrm>
                    <a:off x="816" y="2496"/>
                    <a:ext cx="62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44" y="384"/>
                      </a:cxn>
                      <a:cxn ang="0">
                        <a:pos x="480" y="384"/>
                      </a:cxn>
                      <a:cxn ang="0">
                        <a:pos x="624" y="0"/>
                      </a:cxn>
                    </a:cxnLst>
                    <a:rect l="0" t="0" r="r" b="b"/>
                    <a:pathLst>
                      <a:path w="624" h="384">
                        <a:moveTo>
                          <a:pt x="0" y="0"/>
                        </a:moveTo>
                        <a:lnTo>
                          <a:pt x="144" y="384"/>
                        </a:lnTo>
                        <a:lnTo>
                          <a:pt x="480" y="384"/>
                        </a:lnTo>
                        <a:lnTo>
                          <a:pt x="624" y="0"/>
                        </a:lnTo>
                      </a:path>
                    </a:pathLst>
                  </a:custGeom>
                  <a:noFill/>
                  <a:ln w="254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lIns="90000" tIns="46800" rIns="90000" bIns="4680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55337" name="Freeform 41"/>
                  <p:cNvSpPr>
                    <a:spLocks/>
                  </p:cNvSpPr>
                  <p:nvPr/>
                </p:nvSpPr>
                <p:spPr bwMode="auto">
                  <a:xfrm>
                    <a:off x="978" y="2672"/>
                    <a:ext cx="288" cy="176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96" y="160"/>
                      </a:cxn>
                      <a:cxn ang="0">
                        <a:pos x="240" y="16"/>
                      </a:cxn>
                      <a:cxn ang="0">
                        <a:pos x="288" y="112"/>
                      </a:cxn>
                      <a:cxn ang="0">
                        <a:pos x="240" y="160"/>
                      </a:cxn>
                      <a:cxn ang="0">
                        <a:pos x="96" y="16"/>
                      </a:cxn>
                      <a:cxn ang="0">
                        <a:pos x="0" y="64"/>
                      </a:cxn>
                    </a:cxnLst>
                    <a:rect l="0" t="0" r="r" b="b"/>
                    <a:pathLst>
                      <a:path w="288" h="176">
                        <a:moveTo>
                          <a:pt x="0" y="64"/>
                        </a:moveTo>
                        <a:cubicBezTo>
                          <a:pt x="0" y="88"/>
                          <a:pt x="56" y="168"/>
                          <a:pt x="96" y="160"/>
                        </a:cubicBezTo>
                        <a:cubicBezTo>
                          <a:pt x="136" y="152"/>
                          <a:pt x="208" y="24"/>
                          <a:pt x="240" y="16"/>
                        </a:cubicBezTo>
                        <a:cubicBezTo>
                          <a:pt x="272" y="8"/>
                          <a:pt x="288" y="88"/>
                          <a:pt x="288" y="112"/>
                        </a:cubicBezTo>
                        <a:cubicBezTo>
                          <a:pt x="288" y="136"/>
                          <a:pt x="272" y="176"/>
                          <a:pt x="240" y="160"/>
                        </a:cubicBezTo>
                        <a:cubicBezTo>
                          <a:pt x="208" y="144"/>
                          <a:pt x="136" y="32"/>
                          <a:pt x="96" y="16"/>
                        </a:cubicBezTo>
                        <a:cubicBezTo>
                          <a:pt x="56" y="0"/>
                          <a:pt x="0" y="40"/>
                          <a:pt x="0" y="6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254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lIns="90000" tIns="46800" rIns="90000" bIns="4680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55338" name="Freeform 42"/>
                  <p:cNvSpPr>
                    <a:spLocks/>
                  </p:cNvSpPr>
                  <p:nvPr/>
                </p:nvSpPr>
                <p:spPr bwMode="auto">
                  <a:xfrm>
                    <a:off x="624" y="2336"/>
                    <a:ext cx="336" cy="160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192" y="16"/>
                      </a:cxn>
                      <a:cxn ang="0">
                        <a:pos x="336" y="160"/>
                      </a:cxn>
                    </a:cxnLst>
                    <a:rect l="0" t="0" r="r" b="b"/>
                    <a:pathLst>
                      <a:path w="336" h="160">
                        <a:moveTo>
                          <a:pt x="0" y="64"/>
                        </a:moveTo>
                        <a:cubicBezTo>
                          <a:pt x="68" y="32"/>
                          <a:pt x="136" y="0"/>
                          <a:pt x="192" y="16"/>
                        </a:cubicBezTo>
                        <a:cubicBezTo>
                          <a:pt x="248" y="32"/>
                          <a:pt x="292" y="96"/>
                          <a:pt x="336" y="160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</p:spPr>
                <p:txBody>
                  <a:bodyPr wrap="none" lIns="90000" tIns="46800" rIns="90000" bIns="4680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55339" name="Freeform 43"/>
                  <p:cNvSpPr>
                    <a:spLocks/>
                  </p:cNvSpPr>
                  <p:nvPr/>
                </p:nvSpPr>
                <p:spPr bwMode="auto">
                  <a:xfrm>
                    <a:off x="1200" y="2296"/>
                    <a:ext cx="384" cy="200"/>
                  </a:xfrm>
                  <a:custGeom>
                    <a:avLst/>
                    <a:gdLst/>
                    <a:ahLst/>
                    <a:cxnLst>
                      <a:cxn ang="0">
                        <a:pos x="384" y="152"/>
                      </a:cxn>
                      <a:cxn ang="0">
                        <a:pos x="192" y="8"/>
                      </a:cxn>
                      <a:cxn ang="0">
                        <a:pos x="0" y="200"/>
                      </a:cxn>
                    </a:cxnLst>
                    <a:rect l="0" t="0" r="r" b="b"/>
                    <a:pathLst>
                      <a:path w="384" h="200">
                        <a:moveTo>
                          <a:pt x="384" y="152"/>
                        </a:moveTo>
                        <a:cubicBezTo>
                          <a:pt x="320" y="76"/>
                          <a:pt x="256" y="0"/>
                          <a:pt x="192" y="8"/>
                        </a:cubicBezTo>
                        <a:cubicBezTo>
                          <a:pt x="128" y="16"/>
                          <a:pt x="64" y="108"/>
                          <a:pt x="0" y="200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</p:spPr>
                <p:txBody>
                  <a:bodyPr wrap="none" lIns="90000" tIns="46800" rIns="90000" bIns="4680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55340" name="Freeform 44"/>
                  <p:cNvSpPr>
                    <a:spLocks/>
                  </p:cNvSpPr>
                  <p:nvPr/>
                </p:nvSpPr>
                <p:spPr bwMode="auto">
                  <a:xfrm>
                    <a:off x="864" y="2592"/>
                    <a:ext cx="528" cy="28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96" y="288"/>
                      </a:cxn>
                      <a:cxn ang="0">
                        <a:pos x="432" y="288"/>
                      </a:cxn>
                      <a:cxn ang="0">
                        <a:pos x="528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28" h="288">
                        <a:moveTo>
                          <a:pt x="0" y="0"/>
                        </a:moveTo>
                        <a:lnTo>
                          <a:pt x="96" y="288"/>
                        </a:lnTo>
                        <a:lnTo>
                          <a:pt x="432" y="288"/>
                        </a:lnTo>
                        <a:lnTo>
                          <a:pt x="528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2">
                      <a:alpha val="50000"/>
                    </a:schemeClr>
                  </a:solidFill>
                  <a:ln w="25400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lIns="90000" tIns="46800" rIns="90000" bIns="4680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fr-FR"/>
                  </a:p>
                </p:txBody>
              </p:sp>
            </p:grpSp>
            <p:sp>
              <p:nvSpPr>
                <p:cNvPr id="55341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73" y="1411"/>
                  <a:ext cx="752" cy="44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l"/>
                  <a:r>
                    <a:rPr lang="fr-FR" sz="2000" b="0"/>
                    <a:t>Matières</a:t>
                  </a:r>
                </a:p>
                <a:p>
                  <a:pPr algn="l"/>
                  <a:r>
                    <a:rPr lang="fr-FR" sz="2000" b="0"/>
                    <a:t>Premières</a:t>
                  </a:r>
                </a:p>
              </p:txBody>
            </p:sp>
            <p:cxnSp>
              <p:nvCxnSpPr>
                <p:cNvPr id="55342" name="AutoShape 46"/>
                <p:cNvCxnSpPr>
                  <a:cxnSpLocks noChangeShapeType="1"/>
                  <a:endCxn id="55333" idx="2"/>
                </p:cNvCxnSpPr>
                <p:nvPr/>
              </p:nvCxnSpPr>
              <p:spPr bwMode="auto">
                <a:xfrm flipV="1">
                  <a:off x="1056" y="1928"/>
                  <a:ext cx="48" cy="232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sp>
              <p:nvSpPr>
                <p:cNvPr id="5534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68" y="864"/>
                  <a:ext cx="1745" cy="25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fr-FR" sz="2000" b="0"/>
                    <a:t>Paramètres de fabrication</a:t>
                  </a:r>
                </a:p>
              </p:txBody>
            </p:sp>
            <p:cxnSp>
              <p:nvCxnSpPr>
                <p:cNvPr id="55344" name="AutoShape 48"/>
                <p:cNvCxnSpPr>
                  <a:cxnSpLocks noChangeShapeType="1"/>
                  <a:stCxn id="55343" idx="2"/>
                  <a:endCxn id="55333" idx="0"/>
                </p:cNvCxnSpPr>
                <p:nvPr/>
              </p:nvCxnSpPr>
              <p:spPr bwMode="auto">
                <a:xfrm>
                  <a:off x="1036" y="1114"/>
                  <a:ext cx="68" cy="318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55345" name="Line 49"/>
              <p:cNvSpPr>
                <a:spLocks noChangeShapeType="1"/>
              </p:cNvSpPr>
              <p:nvPr/>
            </p:nvSpPr>
            <p:spPr bwMode="auto">
              <a:xfrm>
                <a:off x="1152" y="2736"/>
                <a:ext cx="0" cy="3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55346" name="AutoShape 50"/>
              <p:cNvSpPr>
                <a:spLocks noChangeArrowheads="1"/>
              </p:cNvSpPr>
              <p:nvPr/>
            </p:nvSpPr>
            <p:spPr bwMode="auto">
              <a:xfrm>
                <a:off x="960" y="2976"/>
                <a:ext cx="240" cy="144"/>
              </a:xfrm>
              <a:prstGeom prst="curvedRightArrow">
                <a:avLst>
                  <a:gd name="adj1" fmla="val 20000"/>
                  <a:gd name="adj2" fmla="val 40000"/>
                  <a:gd name="adj3" fmla="val 55556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prstTxWarp prst="textNoShape">
                  <a:avLst/>
                </a:prstTxWarp>
                <a:spAutoFit/>
              </a:bodyPr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2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EF96-E5DA-CF41-AF09-25A268A0C919}" type="slidenum">
              <a:rPr lang="fr-FR"/>
              <a:pPr/>
              <a:t>34</a:t>
            </a:fld>
            <a:endParaRPr lang="fr-FR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1060450" y="2355850"/>
            <a:ext cx="2382838" cy="1590675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 b="0"/>
              <a:t>Synthèse </a:t>
            </a:r>
          </a:p>
          <a:p>
            <a:r>
              <a:rPr lang="fr-FR" b="0"/>
              <a:t>d ’une structure </a:t>
            </a:r>
          </a:p>
          <a:p>
            <a:r>
              <a:rPr lang="fr-FR" b="0"/>
              <a:t>pour atteindre</a:t>
            </a:r>
          </a:p>
          <a:p>
            <a:r>
              <a:rPr lang="fr-FR" b="0"/>
              <a:t> les spécifications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1143000" y="4495800"/>
            <a:ext cx="2209800" cy="1219200"/>
          </a:xfrm>
          <a:prstGeom prst="flowChartAlternateProcess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r>
              <a:rPr lang="fr-FR" sz="2000" b="0"/>
              <a:t>TESTS</a:t>
            </a:r>
          </a:p>
          <a:p>
            <a:r>
              <a:rPr lang="fr-FR" sz="2000" b="0"/>
              <a:t>Analyse des résultats</a:t>
            </a:r>
          </a:p>
        </p:txBody>
      </p:sp>
      <p:cxnSp>
        <p:nvCxnSpPr>
          <p:cNvPr id="53253" name="AutoShape 5"/>
          <p:cNvCxnSpPr>
            <a:cxnSpLocks noChangeShapeType="1"/>
            <a:stCxn id="53251" idx="2"/>
            <a:endCxn id="53252" idx="0"/>
          </p:cNvCxnSpPr>
          <p:nvPr/>
        </p:nvCxnSpPr>
        <p:spPr bwMode="auto">
          <a:xfrm rot="5400000">
            <a:off x="1994694" y="4218781"/>
            <a:ext cx="511175" cy="476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53257" name="Group 9"/>
          <p:cNvGrpSpPr>
            <a:grpSpLocks/>
          </p:cNvGrpSpPr>
          <p:nvPr/>
        </p:nvGrpSpPr>
        <p:grpSpPr bwMode="auto">
          <a:xfrm>
            <a:off x="3352800" y="1828800"/>
            <a:ext cx="3714750" cy="4648200"/>
            <a:chOff x="2112" y="1152"/>
            <a:chExt cx="2340" cy="2928"/>
          </a:xfrm>
        </p:grpSpPr>
        <p:sp>
          <p:nvSpPr>
            <p:cNvPr id="53250" name="AutoShape 2"/>
            <p:cNvSpPr>
              <a:spLocks/>
            </p:cNvSpPr>
            <p:nvPr/>
          </p:nvSpPr>
          <p:spPr bwMode="auto">
            <a:xfrm flipH="1">
              <a:off x="2112" y="1152"/>
              <a:ext cx="528" cy="2928"/>
            </a:xfrm>
            <a:prstGeom prst="leftBrace">
              <a:avLst>
                <a:gd name="adj1" fmla="val 46212"/>
                <a:gd name="adj2" fmla="val 51194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46800" rIns="0" bIns="46800" anchor="ctr">
              <a:prstTxWarp prst="textNoShape">
                <a:avLst/>
              </a:prstTxWarp>
            </a:bodyPr>
            <a:lstStyle/>
            <a:p>
              <a:endParaRPr lang="fr-FR" sz="2000">
                <a:solidFill>
                  <a:schemeClr val="bg2"/>
                </a:solidFill>
              </a:endParaRPr>
            </a:p>
          </p:txBody>
        </p:sp>
        <p:sp>
          <p:nvSpPr>
            <p:cNvPr id="53254" name="Text Box 6"/>
            <p:cNvSpPr txBox="1">
              <a:spLocks noChangeArrowheads="1"/>
            </p:cNvSpPr>
            <p:nvPr/>
          </p:nvSpPr>
          <p:spPr bwMode="auto">
            <a:xfrm>
              <a:off x="2688" y="2496"/>
              <a:ext cx="1764" cy="34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fr-FR" sz="2800"/>
                <a:t>Un essai = un cas</a:t>
              </a:r>
            </a:p>
          </p:txBody>
        </p:sp>
      </p:grp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Concevoir un nouveau produit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600200" y="5029200"/>
            <a:ext cx="6896100" cy="97155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 sz="2800"/>
              <a:t>Plusieurs centaines d’essais pour un produit</a:t>
            </a:r>
          </a:p>
          <a:p>
            <a:r>
              <a:rPr lang="fr-FR" sz="2800"/>
              <a:t>Plusieurs mois de mise au point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ACED-7B12-A343-8FD7-AF1D0F3D7725}" type="slidenum">
              <a:rPr lang="fr-FR"/>
              <a:pPr/>
              <a:t>35</a:t>
            </a:fld>
            <a:endParaRPr lang="fr-FR"/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3338513" y="2925763"/>
            <a:ext cx="264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 sz="2000" b="0"/>
              <a:t>Copie d ’écran Accelere</a:t>
            </a: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/>
          <a:srcRect l="13226" t="13242" r="14026" b="19174"/>
          <a:stretch>
            <a:fillRect/>
          </a:stretch>
        </p:blipFill>
        <p:spPr bwMode="auto">
          <a:xfrm>
            <a:off x="304800" y="1046163"/>
            <a:ext cx="8458200" cy="565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3268663" y="3341688"/>
            <a:ext cx="4805362" cy="2339975"/>
          </a:xfrm>
          <a:prstGeom prst="downArrowCallout">
            <a:avLst>
              <a:gd name="adj1" fmla="val 51340"/>
              <a:gd name="adj2" fmla="val 51340"/>
              <a:gd name="adj3" fmla="val 16667"/>
              <a:gd name="adj4" fmla="val 66667"/>
            </a:avLst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/>
              <a:t>Lancement de la déduction </a:t>
            </a:r>
          </a:p>
          <a:p>
            <a:r>
              <a:rPr lang="fr-FR"/>
              <a:t>d’indices supplémentaires =</a:t>
            </a:r>
          </a:p>
          <a:p>
            <a:r>
              <a:rPr lang="fr-FR"/>
              <a:t>commencer à résoudre le problème</a:t>
            </a:r>
          </a:p>
          <a:p>
            <a:r>
              <a:rPr lang="fr-FR"/>
              <a:t>sous contrainte d’adaptabilité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4495800" y="6172200"/>
            <a:ext cx="2209800" cy="381000"/>
          </a:xfrm>
          <a:prstGeom prst="rect">
            <a:avLst/>
          </a:prstGeom>
          <a:noFill/>
          <a:ln w="5715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858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Aide à l’élaboration..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 autoUpdateAnimBg="0"/>
      <p:bldP spid="5837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0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7436-D590-A042-A71C-F3E83F0E8F6D}" type="slidenum">
              <a:rPr lang="fr-FR"/>
              <a:pPr/>
              <a:t>36</a:t>
            </a:fld>
            <a:endParaRPr lang="fr-FR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901700" y="3217863"/>
            <a:ext cx="7286625" cy="3038475"/>
          </a:xfrm>
          <a:prstGeom prst="rect">
            <a:avLst/>
          </a:prstGeom>
          <a:solidFill>
            <a:srgbClr val="FFFFCC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But examiné:</a:t>
            </a:r>
            <a:r>
              <a:rPr lang="fr-FR" b="0">
                <a:solidFill>
                  <a:schemeClr val="bg2"/>
                </a:solidFill>
                <a:latin typeface="MS Sans Serif" charset="0"/>
              </a:rPr>
              <a:t> 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Dureté Shore 00 intérieur = Moyen 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Structure:</a:t>
            </a:r>
            <a:endParaRPr lang="fr-FR" b="0">
              <a:solidFill>
                <a:schemeClr val="bg2"/>
              </a:solidFill>
              <a:latin typeface="MS Sans Serif" charset="0"/>
            </a:endParaRP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NBR/PVC,Pcc = 100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Etat atteint:</a:t>
            </a:r>
            <a:endParaRPr lang="fr-FR" b="0">
              <a:solidFill>
                <a:schemeClr val="bg2"/>
              </a:solidFill>
              <a:latin typeface="MS Sans Serif" charset="0"/>
            </a:endParaRP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Dureté Shore 00 intérieur = Moyen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Force Choc E=50J INTEREP selon EN 1621-1 = Moyen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Similarité: 91%</a:t>
            </a:r>
            <a:endParaRPr lang="fr-FR" b="0">
              <a:solidFill>
                <a:schemeClr val="bg2"/>
              </a:solidFill>
              <a:latin typeface="MS Sans Serif" charset="0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19113" y="1314450"/>
            <a:ext cx="8107362" cy="1517650"/>
          </a:xfrm>
          <a:prstGeom prst="rect">
            <a:avLst/>
          </a:prstGeom>
          <a:solidFill>
            <a:srgbClr val="FFFFCC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État désiré: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Force Choc E=50J INTEREP selon EN 1621-1 = [Très bas, Bas]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Dureté Shore 00 intérieur = [Moyen, Élevé, Très élevé]</a:t>
            </a:r>
          </a:p>
          <a:p>
            <a:endParaRPr lang="fr-FR" sz="2000" b="0">
              <a:solidFill>
                <a:schemeClr val="bg2"/>
              </a:solidFill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27063" y="3200400"/>
            <a:ext cx="7831137" cy="3038475"/>
          </a:xfrm>
          <a:prstGeom prst="rect">
            <a:avLst/>
          </a:prstGeom>
          <a:solidFill>
            <a:srgbClr val="FFFFCC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But examiné:</a:t>
            </a:r>
            <a:r>
              <a:rPr lang="fr-FR" b="0">
                <a:solidFill>
                  <a:schemeClr val="bg2"/>
                </a:solidFill>
                <a:latin typeface="MS Sans Serif" charset="0"/>
              </a:rPr>
              <a:t> 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Dureté Shore 00 intérieur = Elevé 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Structure</a:t>
            </a:r>
            <a:r>
              <a:rPr lang="fr-FR" b="0">
                <a:solidFill>
                  <a:schemeClr val="bg2"/>
                </a:solidFill>
                <a:latin typeface="MS Sans Serif" charset="0"/>
              </a:rPr>
              <a:t>: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NBR,Pcc = 100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Etat atteint: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Dureté Shore 00 intérieur = Elevé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Force Choc E=50J INTEREP selon EN 1621-1 = INCONNU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Similarité: 67%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839788" y="3200400"/>
            <a:ext cx="7523162" cy="3038475"/>
          </a:xfrm>
          <a:prstGeom prst="rect">
            <a:avLst/>
          </a:prstGeom>
          <a:solidFill>
            <a:srgbClr val="FFFFCC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But examiné: 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Force Choc E=50J INTEREP selon EN 1621-1 = Très bas 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Structure: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NR,Pcc = 100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État atteint: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Dureté Shore 00 intérieur = Bas</a:t>
            </a: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Force Choc E=50J INTEREP selon EN 1621-1 = Très bas</a:t>
            </a: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Similarité: 83%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379663" y="3382963"/>
            <a:ext cx="4327525" cy="2673350"/>
          </a:xfrm>
          <a:prstGeom prst="rect">
            <a:avLst/>
          </a:prstGeom>
          <a:solidFill>
            <a:srgbClr val="FFFFCC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État le plus proche atteint avec:</a:t>
            </a:r>
          </a:p>
          <a:p>
            <a:endParaRPr lang="fr-FR">
              <a:solidFill>
                <a:schemeClr val="bg2"/>
              </a:solidFill>
              <a:latin typeface="MS Sans Serif" charset="0"/>
            </a:endParaRP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Structure:</a:t>
            </a:r>
            <a:endParaRPr lang="fr-FR" b="0">
              <a:solidFill>
                <a:schemeClr val="bg2"/>
              </a:solidFill>
              <a:latin typeface="MS Sans Serif" charset="0"/>
            </a:endParaRPr>
          </a:p>
          <a:p>
            <a:r>
              <a:rPr lang="fr-FR" b="0">
                <a:solidFill>
                  <a:schemeClr val="bg2"/>
                </a:solidFill>
                <a:latin typeface="MS Sans Serif" charset="0"/>
              </a:rPr>
              <a:t>  NBR/PVC,Pcc = 100</a:t>
            </a:r>
          </a:p>
          <a:p>
            <a:endParaRPr lang="fr-FR" b="0">
              <a:solidFill>
                <a:schemeClr val="bg2"/>
              </a:solidFill>
              <a:latin typeface="MS Sans Serif" charset="0"/>
            </a:endParaRPr>
          </a:p>
          <a:p>
            <a:r>
              <a:rPr lang="fr-FR">
                <a:solidFill>
                  <a:schemeClr val="bg2"/>
                </a:solidFill>
                <a:latin typeface="MS Sans Serif" charset="0"/>
              </a:rPr>
              <a:t>Similarité: 91%</a:t>
            </a:r>
            <a:endParaRPr lang="fr-FR" b="0">
              <a:solidFill>
                <a:schemeClr val="bg2"/>
              </a:solidFill>
              <a:latin typeface="MS Sans Serif" charset="0"/>
            </a:endParaRPr>
          </a:p>
          <a:p>
            <a:endParaRPr lang="fr-FR">
              <a:solidFill>
                <a:schemeClr val="bg2"/>
              </a:solidFill>
              <a:latin typeface="MS Sans Serif" charset="0"/>
            </a:endParaRP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Élaboration d’indices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 autoUpdateAnimBg="0"/>
      <p:bldP spid="52228" grpId="0" animBg="1" autoUpdateAnimBg="0"/>
      <p:bldP spid="52229" grpId="0" animBg="1" autoUpdateAnimBg="0"/>
      <p:bldP spid="52230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273A-5A75-8749-A392-3C16E753DCC9}" type="slidenum">
              <a:rPr lang="fr-FR"/>
              <a:pPr/>
              <a:t>37</a:t>
            </a:fld>
            <a:endParaRPr lang="fr-FR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/>
          <a:srcRect t="12500" r="12000" b="12500"/>
          <a:stretch>
            <a:fillRect/>
          </a:stretch>
        </p:blipFill>
        <p:spPr bwMode="auto">
          <a:xfrm>
            <a:off x="457200" y="1524000"/>
            <a:ext cx="8229600" cy="50498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6400800" y="2286000"/>
            <a:ext cx="1371600" cy="228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685800" y="4267200"/>
            <a:ext cx="5638800" cy="6096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4"/>
          <a:srcRect t="12500" r="14000" b="11111"/>
          <a:stretch>
            <a:fillRect/>
          </a:stretch>
        </p:blipFill>
        <p:spPr bwMode="auto">
          <a:xfrm>
            <a:off x="381000" y="1560513"/>
            <a:ext cx="7924800" cy="5068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5735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Exploitation pour la recherche..</a:t>
            </a:r>
          </a:p>
        </p:txBody>
      </p:sp>
      <p:grpSp>
        <p:nvGrpSpPr>
          <p:cNvPr id="57351" name="Group 7"/>
          <p:cNvGrpSpPr>
            <a:grpSpLocks/>
          </p:cNvGrpSpPr>
          <p:nvPr/>
        </p:nvGrpSpPr>
        <p:grpSpPr bwMode="auto">
          <a:xfrm>
            <a:off x="6096000" y="2590800"/>
            <a:ext cx="1447800" cy="533400"/>
            <a:chOff x="3888" y="1632"/>
            <a:chExt cx="912" cy="336"/>
          </a:xfrm>
        </p:grpSpPr>
        <p:sp>
          <p:nvSpPr>
            <p:cNvPr id="57352" name="Rectangle 8"/>
            <p:cNvSpPr>
              <a:spLocks noChangeArrowheads="1"/>
            </p:cNvSpPr>
            <p:nvPr/>
          </p:nvSpPr>
          <p:spPr bwMode="auto">
            <a:xfrm>
              <a:off x="3888" y="1728"/>
              <a:ext cx="864" cy="144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57353" name="Line 9"/>
            <p:cNvSpPr>
              <a:spLocks noChangeShapeType="1"/>
            </p:cNvSpPr>
            <p:nvPr/>
          </p:nvSpPr>
          <p:spPr bwMode="auto">
            <a:xfrm>
              <a:off x="4800" y="1632"/>
              <a:ext cx="0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</p:grp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609600" y="3028950"/>
            <a:ext cx="5257800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6096000" y="2590800"/>
            <a:ext cx="1371600" cy="228600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/>
      <p:bldP spid="57348" grpId="0" animBg="1"/>
      <p:bldP spid="57354" grpId="0" animBg="1"/>
      <p:bldP spid="5735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65A-C289-F349-B106-E072B73533B2}" type="slidenum">
              <a:rPr lang="fr-FR"/>
              <a:pPr/>
              <a:t>38</a:t>
            </a:fld>
            <a:endParaRPr lang="fr-FR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 tIns="82800"/>
          <a:lstStyle/>
          <a:p>
            <a:r>
              <a:rPr lang="fr-FR"/>
              <a:t>Retrouver	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Similarité = degré d’appariement entre deux cas :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Recherche des correspondances entre descripteurs.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Calcul du degré d’appariement des descripteurs.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Pondération éventuelle des descripteurs dans le cas.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0442-B892-2F47-BFC8-2FA74F0D976F}" type="slidenum">
              <a:rPr lang="fr-FR"/>
              <a:pPr/>
              <a:t>39</a:t>
            </a:fld>
            <a:endParaRPr lang="fr-FR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Mesure de similarité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/>
              <a:t>Se rappeler qu’elle doit être représentative de l’adaptabilité !</a:t>
            </a:r>
          </a:p>
          <a:p>
            <a:r>
              <a:rPr lang="fr-FR" sz="2400"/>
              <a:t>Littérature très abondante sur le sujet :</a:t>
            </a:r>
          </a:p>
          <a:p>
            <a:pPr lvl="1"/>
            <a:r>
              <a:rPr lang="fr-FR" sz="2200"/>
              <a:t> la base (Tversky)</a:t>
            </a:r>
          </a:p>
          <a:p>
            <a:pPr lvl="2"/>
            <a:r>
              <a:rPr lang="fr-FR" sz="2000"/>
              <a:t>Sim(a,b)= f(A</a:t>
            </a:r>
            <a:r>
              <a:rPr lang="fr-FR" sz="2000">
                <a:ea typeface="Arial" pitchFamily="33" charset="0"/>
                <a:cs typeface="Arial" pitchFamily="33" charset="0"/>
              </a:rPr>
              <a:t>∩B)/f(AUB)</a:t>
            </a:r>
          </a:p>
          <a:p>
            <a:pPr lvl="3"/>
            <a:r>
              <a:rPr lang="fr-FR" sz="1800">
                <a:ea typeface="Arial" pitchFamily="33" charset="0"/>
                <a:cs typeface="Arial" pitchFamily="33" charset="0"/>
              </a:rPr>
              <a:t>A = {caractéristiques de a}</a:t>
            </a:r>
          </a:p>
          <a:p>
            <a:pPr lvl="3"/>
            <a:r>
              <a:rPr lang="fr-FR" sz="1800">
                <a:ea typeface="Arial" pitchFamily="33" charset="0"/>
                <a:cs typeface="Arial" pitchFamily="33" charset="0"/>
              </a:rPr>
              <a:t>B = {caractéristiques de b}</a:t>
            </a:r>
          </a:p>
          <a:p>
            <a:pPr lvl="1"/>
            <a:r>
              <a:rPr lang="fr-FR" sz="2200">
                <a:ea typeface="Arial" pitchFamily="33" charset="0"/>
                <a:cs typeface="Arial" pitchFamily="33" charset="0"/>
              </a:rPr>
              <a:t>Biblio : </a:t>
            </a:r>
            <a:r>
              <a:rPr lang="fr-FR" sz="2200">
                <a:solidFill>
                  <a:srgbClr val="000000"/>
                </a:solidFill>
                <a:ea typeface="Arial" pitchFamily="33" charset="0"/>
                <a:cs typeface="Arial" pitchFamily="33" charset="0"/>
              </a:rPr>
              <a:t>B. Bouchon-Meunier, M. Rifqi and S. Bothorel, </a:t>
            </a:r>
            <a:r>
              <a:rPr lang="fr-FR" sz="2200" i="1">
                <a:solidFill>
                  <a:srgbClr val="000000"/>
                </a:solidFill>
                <a:ea typeface="Arial" pitchFamily="33" charset="0"/>
                <a:cs typeface="Arial" pitchFamily="33" charset="0"/>
                <a:hlinkClick r:id="rId3"/>
              </a:rPr>
              <a:t>Towards general measures of comparison of objects</a:t>
            </a:r>
            <a:r>
              <a:rPr lang="fr-FR" sz="2200">
                <a:solidFill>
                  <a:srgbClr val="000000"/>
                </a:solidFill>
                <a:ea typeface="Arial" pitchFamily="33" charset="0"/>
                <a:cs typeface="Arial" pitchFamily="33" charset="0"/>
              </a:rPr>
              <a:t>. </a:t>
            </a:r>
            <a:r>
              <a:rPr lang="fr-FR" sz="2200" i="1">
                <a:solidFill>
                  <a:srgbClr val="000000"/>
                </a:solidFill>
                <a:ea typeface="Arial" pitchFamily="33" charset="0"/>
                <a:cs typeface="Arial" pitchFamily="33" charset="0"/>
              </a:rPr>
              <a:t>Fuzzy Sets and Systems</a:t>
            </a:r>
            <a:r>
              <a:rPr lang="fr-FR" sz="2200">
                <a:solidFill>
                  <a:srgbClr val="000000"/>
                </a:solidFill>
                <a:ea typeface="Arial" pitchFamily="33" charset="0"/>
                <a:cs typeface="Arial" pitchFamily="33" charset="0"/>
              </a:rPr>
              <a:t>, vol. 84, n.2, p. 143-153, 1996.</a:t>
            </a:r>
            <a:r>
              <a:rPr lang="fr-FR" sz="2200">
                <a:ea typeface="Arial" pitchFamily="33" charset="0"/>
                <a:cs typeface="Arial" pitchFamily="33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2405-E4FF-EC4E-A2BE-28239BC908D4}" type="slidenum">
              <a:rPr lang="fr-FR"/>
              <a:pPr/>
              <a:t>4</a:t>
            </a:fld>
            <a:endParaRPr lang="fr-FR"/>
          </a:p>
        </p:txBody>
      </p:sp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>
          <a:xfrm>
            <a:off x="2819400" y="1027113"/>
            <a:ext cx="6096000" cy="1143000"/>
          </a:xfrm>
          <a:noFill/>
          <a:ln/>
        </p:spPr>
        <p:txBody>
          <a:bodyPr/>
          <a:lstStyle/>
          <a:p>
            <a:r>
              <a:rPr lang="fr-FR"/>
              <a:t>Racines, Principes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>
          <a:xfrm>
            <a:off x="2133600" y="1981200"/>
            <a:ext cx="6781800" cy="4114800"/>
          </a:xfrm>
          <a:noFill/>
          <a:ln/>
        </p:spPr>
        <p:txBody>
          <a:bodyPr/>
          <a:lstStyle/>
          <a:p>
            <a:r>
              <a:rPr lang="fr-FR" sz="3200"/>
              <a:t>Minsky, un modèle de mémoire.</a:t>
            </a:r>
          </a:p>
          <a:p>
            <a:r>
              <a:rPr lang="fr-FR" sz="3200"/>
              <a:t>Schanck, auteur de l’expression « Case-Based </a:t>
            </a:r>
            <a:r>
              <a:rPr lang="en-US" sz="3200"/>
              <a:t>Reasoning</a:t>
            </a:r>
            <a:r>
              <a:rPr lang="fr-FR" sz="3200"/>
              <a:t> ».</a:t>
            </a:r>
          </a:p>
          <a:p>
            <a:r>
              <a:rPr lang="fr-FR" sz="3200"/>
              <a:t>Principes directeurs du Raisonnement à Partir de Cas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BCF6-B288-C647-AB11-753B7F3A7401}" type="slidenum">
              <a:rPr lang="fr-FR"/>
              <a:pPr/>
              <a:t>40</a:t>
            </a:fld>
            <a:endParaRPr lang="fr-FR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 réalité…	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19400" y="1981200"/>
            <a:ext cx="6073775" cy="4114800"/>
          </a:xfrm>
        </p:spPr>
        <p:txBody>
          <a:bodyPr/>
          <a:lstStyle/>
          <a:p>
            <a:r>
              <a:rPr lang="fr-FR" sz="2400"/>
              <a:t>La formule générale est le plus souvent quelque chose comme : </a:t>
            </a:r>
            <a:endParaRPr lang="fr-FR" sz="2400" baseline="-25000">
              <a:ea typeface="Arial" pitchFamily="33" charset="0"/>
              <a:cs typeface="Arial" pitchFamily="33" charset="0"/>
            </a:endParaRPr>
          </a:p>
        </p:txBody>
      </p:sp>
      <p:graphicFrame>
        <p:nvGraphicFramePr>
          <p:cNvPr id="28774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76375" y="3648075"/>
          <a:ext cx="6211888" cy="933450"/>
        </p:xfrm>
        <a:graphic>
          <a:graphicData uri="http://schemas.openxmlformats.org/presentationml/2006/ole">
            <p:oleObj spid="_x0000_s287748" name="OpenOffice.org" r:id="rId4" imgW="3236040" imgH="485280" progId="opendocument.MathDocument.1">
              <p:embed/>
            </p:oleObj>
          </a:graphicData>
        </a:graphic>
      </p:graphicFrame>
      <p:sp>
        <p:nvSpPr>
          <p:cNvPr id="287750" name="Text Box 6"/>
          <p:cNvSpPr txBox="1">
            <a:spLocks noChangeArrowheads="1"/>
          </p:cNvSpPr>
          <p:nvPr/>
        </p:nvSpPr>
        <p:spPr bwMode="auto">
          <a:xfrm>
            <a:off x="1763713" y="4724400"/>
            <a:ext cx="6481762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/>
              <a:t>P</a:t>
            </a:r>
            <a:r>
              <a:rPr lang="fr-FR" baseline="-25000"/>
              <a:t>i</a:t>
            </a:r>
            <a:r>
              <a:rPr lang="fr-FR"/>
              <a:t> = poids exprimant la « difficulté d’adapter » la solution si le descripteur problème d</a:t>
            </a:r>
            <a:r>
              <a:rPr lang="fr-FR" baseline="-25000"/>
              <a:t>i</a:t>
            </a:r>
            <a:r>
              <a:rPr lang="fr-FR"/>
              <a:t> présente un écart entre cible et source.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F13D-5D85-F240-97BA-9E650EC5254F}" type="slidenum">
              <a:rPr lang="fr-FR"/>
              <a:pPr/>
              <a:t>41</a:t>
            </a:fld>
            <a:endParaRPr lang="fr-FR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Retrouver : exemple</a:t>
            </a:r>
          </a:p>
        </p:txBody>
      </p:sp>
      <p:pic>
        <p:nvPicPr>
          <p:cNvPr id="268291" name="Picture 3" descr="vecteur similarité pb voitur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0763" y="1833563"/>
            <a:ext cx="6242050" cy="43656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5CD0-A623-4843-B406-4147A7503B1C}" type="slidenum">
              <a:rPr lang="fr-FR"/>
              <a:pPr/>
              <a:t>42</a:t>
            </a:fld>
            <a:endParaRPr lang="fr-FR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Mesures de similarités</a:t>
            </a:r>
          </a:p>
        </p:txBody>
      </p:sp>
      <p:sp>
        <p:nvSpPr>
          <p:cNvPr id="290819" name="Rectangle 3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Prendre en compte la structure de cas(Mignot)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Mesures de comparaisons(Rifqi)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Mesure de similitudes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Mesures de dissimilarité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Prendre en compte des historiques &amp; des séquences (Mille, Jaczynski, Rougegrez)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Etc.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D092-1DAD-3541-871A-87DC43413583}" type="slidenum">
              <a:rPr lang="fr-FR"/>
              <a:pPr/>
              <a:t>43</a:t>
            </a:fld>
            <a:endParaRPr lang="fr-FR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09600"/>
            <a:ext cx="6858000" cy="1143000"/>
          </a:xfrm>
        </p:spPr>
        <p:txBody>
          <a:bodyPr/>
          <a:lstStyle/>
          <a:p>
            <a:r>
              <a:rPr lang="fr-FR"/>
              <a:t>Adapter : la problématique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il s’agit de réutiliser la solution d’un cas proche,</a:t>
            </a:r>
          </a:p>
          <a:p>
            <a:r>
              <a:rPr lang="fr-FR"/>
              <a:t>en supposant qu’il est possible d’adapter ce cas,</a:t>
            </a:r>
          </a:p>
          <a:p>
            <a:r>
              <a:rPr lang="fr-FR"/>
              <a:t>et plus facile de l’adapter que d’essayer de le résoudre directement..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12A-CA23-5A42-B867-82378F6D9917}" type="slidenum">
              <a:rPr lang="fr-FR"/>
              <a:pPr/>
              <a:t>44</a:t>
            </a:fld>
            <a:endParaRPr lang="fr-FR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Adapter : formalisation</a:t>
            </a:r>
          </a:p>
        </p:txBody>
      </p:sp>
      <p:pic>
        <p:nvPicPr>
          <p:cNvPr id="238597" name="Picture 5" descr="Formules de dépendances et opérateurs d'adapt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7763" y="1652588"/>
            <a:ext cx="6848475" cy="35528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9B9E-AFBE-A248-9A35-D65439AD390C}" type="slidenum">
              <a:rPr lang="fr-FR"/>
              <a:pPr/>
              <a:t>45</a:t>
            </a:fld>
            <a:endParaRPr lang="fr-FR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Adapter : formalisation</a:t>
            </a:r>
          </a:p>
        </p:txBody>
      </p:sp>
      <p:pic>
        <p:nvPicPr>
          <p:cNvPr id="240645" name="Picture 5" descr="Schéma d'adaptation avec influences multip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0700" y="1377950"/>
            <a:ext cx="5562600" cy="47148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3B27-2B6E-B24B-830A-5809DF108283}" type="slidenum">
              <a:rPr lang="fr-FR"/>
              <a:pPr/>
              <a:t>46</a:t>
            </a:fld>
            <a:endParaRPr lang="fr-FR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Adaptation : formalisation</a:t>
            </a:r>
          </a:p>
        </p:txBody>
      </p:sp>
      <p:pic>
        <p:nvPicPr>
          <p:cNvPr id="242693" name="Picture 5" descr="Opérateurs d'adapt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712913"/>
            <a:ext cx="8229600" cy="45243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9F77-B183-554A-A518-865A612E4B30}" type="slidenum">
              <a:rPr lang="fr-FR"/>
              <a:pPr/>
              <a:t>47</a:t>
            </a:fld>
            <a:endParaRPr lang="fr-FR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/>
              <a:t> Exemple : Connaissance / Similarité</a:t>
            </a:r>
          </a:p>
        </p:txBody>
      </p:sp>
      <p:pic>
        <p:nvPicPr>
          <p:cNvPr id="244741" name="Picture 5" descr="vecteur similarité pb voitur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0763" y="1833563"/>
            <a:ext cx="6242050" cy="43656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9C11-88F4-684F-97BA-23CB8D720884}" type="slidenum">
              <a:rPr lang="fr-FR"/>
              <a:pPr/>
              <a:t>48</a:t>
            </a:fld>
            <a:endParaRPr lang="fr-FR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/>
              <a:t>Exemple: connaissance/adaptation</a:t>
            </a:r>
          </a:p>
        </p:txBody>
      </p:sp>
      <p:pic>
        <p:nvPicPr>
          <p:cNvPr id="246790" name="Picture 6" descr="Règle simplifiée d'adaptation du prix du véhicu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2349500"/>
            <a:ext cx="8893175" cy="36004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95BF-9AC7-5348-9A93-E04E02F81090}" type="slidenum">
              <a:rPr lang="fr-FR"/>
              <a:pPr/>
              <a:t>49</a:t>
            </a:fld>
            <a:endParaRPr lang="fr-FR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Adaptation générative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981200"/>
            <a:ext cx="6781800" cy="4114800"/>
          </a:xfrm>
        </p:spPr>
        <p:txBody>
          <a:bodyPr/>
          <a:lstStyle/>
          <a:p>
            <a:r>
              <a:rPr lang="fr-FR"/>
              <a:t>trace de raisonnement = plan de résolution + justifications (+ alternatives + tentatives ayant échoué...)</a:t>
            </a:r>
          </a:p>
          <a:p>
            <a:r>
              <a:rPr lang="fr-FR"/>
              <a:t>moteur de résolution complet = système de résolution de contraintes, planificateur, recherche dans un espace d’états, etc.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1175-DC73-6B49-92B4-0CA5D73419DB}" type="slidenum">
              <a:rPr lang="fr-FR"/>
              <a:pPr/>
              <a:t>5</a:t>
            </a:fld>
            <a:endParaRPr lang="fr-FR"/>
          </a:p>
        </p:txBody>
      </p:sp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>
          <a:xfrm>
            <a:off x="2819400" y="1025525"/>
            <a:ext cx="6096000" cy="1143000"/>
          </a:xfrm>
          <a:noFill/>
          <a:ln/>
        </p:spPr>
        <p:txBody>
          <a:bodyPr/>
          <a:lstStyle/>
          <a:p>
            <a:r>
              <a:rPr lang="fr-FR"/>
              <a:t>Minsky, le modèle de mémoire : principe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33400" y="2616200"/>
            <a:ext cx="84169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sz="2800"/>
              <a:t>« Quand on rencontre </a:t>
            </a:r>
            <a:r>
              <a:rPr kumimoji="0" lang="fr-FR" sz="2800">
                <a:solidFill>
                  <a:srgbClr val="FF9966"/>
                </a:solidFill>
              </a:rPr>
              <a:t>une nouvelle situation</a:t>
            </a:r>
            <a:r>
              <a:rPr kumimoji="0" lang="fr-FR" sz="2800"/>
              <a:t> (décrite </a:t>
            </a:r>
          </a:p>
          <a:p>
            <a:pPr algn="l"/>
            <a:r>
              <a:rPr kumimoji="0" lang="fr-FR" sz="2800"/>
              <a:t>comme </a:t>
            </a:r>
            <a:r>
              <a:rPr kumimoji="0" lang="fr-FR" sz="2800">
                <a:solidFill>
                  <a:srgbClr val="FF9966"/>
                </a:solidFill>
              </a:rPr>
              <a:t>un changement substantiel à un problème</a:t>
            </a:r>
          </a:p>
          <a:p>
            <a:pPr algn="l"/>
            <a:r>
              <a:rPr kumimoji="0" lang="fr-FR" sz="2800">
                <a:solidFill>
                  <a:srgbClr val="FF9966"/>
                </a:solidFill>
              </a:rPr>
              <a:t>en cours</a:t>
            </a:r>
            <a:r>
              <a:rPr kumimoji="0" lang="fr-FR" sz="2800"/>
              <a:t>), on </a:t>
            </a:r>
            <a:r>
              <a:rPr kumimoji="0" lang="fr-FR" sz="2800">
                <a:solidFill>
                  <a:srgbClr val="FF9966"/>
                </a:solidFill>
              </a:rPr>
              <a:t>sélectionne de la mémoire</a:t>
            </a:r>
            <a:r>
              <a:rPr kumimoji="0" lang="fr-FR" sz="2800"/>
              <a:t> une structure</a:t>
            </a:r>
          </a:p>
          <a:p>
            <a:pPr algn="l"/>
            <a:r>
              <a:rPr kumimoji="0" lang="fr-FR" sz="2800"/>
              <a:t>appelée « cadre » (frame). Il s’agit d’</a:t>
            </a:r>
            <a:r>
              <a:rPr kumimoji="0" lang="fr-FR" sz="2800">
                <a:solidFill>
                  <a:srgbClr val="FF9966"/>
                </a:solidFill>
              </a:rPr>
              <a:t>une structure</a:t>
            </a:r>
            <a:r>
              <a:rPr kumimoji="0" lang="fr-FR" sz="2800"/>
              <a:t> </a:t>
            </a:r>
          </a:p>
          <a:p>
            <a:pPr algn="l"/>
            <a:r>
              <a:rPr kumimoji="0" lang="fr-FR" sz="2800"/>
              <a:t>remémorée </a:t>
            </a:r>
            <a:r>
              <a:rPr kumimoji="0" lang="fr-FR" sz="2800">
                <a:solidFill>
                  <a:srgbClr val="FF9966"/>
                </a:solidFill>
              </a:rPr>
              <a:t>qui doit être adaptée</a:t>
            </a:r>
            <a:r>
              <a:rPr kumimoji="0" lang="fr-FR" sz="2800"/>
              <a:t> pour correspondre à </a:t>
            </a:r>
          </a:p>
          <a:p>
            <a:pPr algn="l"/>
            <a:r>
              <a:rPr kumimoji="0" lang="fr-FR" sz="2800"/>
              <a:t>la réalité </a:t>
            </a:r>
            <a:r>
              <a:rPr kumimoji="0" lang="fr-FR" sz="2800">
                <a:solidFill>
                  <a:srgbClr val="FF9966"/>
                </a:solidFill>
              </a:rPr>
              <a:t>en changeant les détails nécessaires</a:t>
            </a:r>
            <a:r>
              <a:rPr kumimoji="0" lang="fr-FR" sz="2800"/>
              <a:t>. 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9E6C-DE5D-A648-B99A-043E8CAAB7CA}" type="slidenum">
              <a:rPr lang="fr-FR"/>
              <a:pPr/>
              <a:t>50</a:t>
            </a:fld>
            <a:endParaRPr lang="fr-FR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6477000" cy="1143000"/>
          </a:xfrm>
        </p:spPr>
        <p:txBody>
          <a:bodyPr/>
          <a:lstStyle/>
          <a:p>
            <a:r>
              <a:rPr lang="fr-FR"/>
              <a:t>Résolution de contraintes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153400" cy="4114800"/>
          </a:xfrm>
        </p:spPr>
        <p:txBody>
          <a:bodyPr/>
          <a:lstStyle/>
          <a:p>
            <a:r>
              <a:rPr lang="fr-FR" sz="2400" b="1"/>
              <a:t>Cadre [HFI96]</a:t>
            </a:r>
          </a:p>
          <a:p>
            <a:r>
              <a:rPr lang="fr-FR" sz="2400" b="1"/>
              <a:t>Notion de réduction de « dimensionnalité » fondée sur l ’interchangeabilité et la résolution de contraintes.</a:t>
            </a:r>
          </a:p>
          <a:p>
            <a:r>
              <a:rPr lang="fr-FR" sz="2400" b="1"/>
              <a:t>Représentation explicite des degrés de liberté pour l’adaptation :</a:t>
            </a:r>
          </a:p>
          <a:p>
            <a:pPr lvl="1"/>
            <a:r>
              <a:rPr lang="fr-FR" sz="2200" b="1"/>
              <a:t>1) les contraintes liées aux anciens éléments de contexte ayant changé sont relâchées,</a:t>
            </a:r>
          </a:p>
          <a:p>
            <a:pPr lvl="1"/>
            <a:r>
              <a:rPr lang="fr-FR" sz="2200" b="1"/>
              <a:t>2) on ajoute les contraintes liées aux nouveaux éléments de contexte.</a:t>
            </a:r>
          </a:p>
          <a:p>
            <a:pPr lvl="1"/>
            <a:r>
              <a:rPr lang="fr-FR" sz="2200" b="1"/>
              <a:t>3) on résout le jeu réduit de contraintes.</a:t>
            </a:r>
          </a:p>
          <a:p>
            <a:endParaRPr kumimoji="0" lang="fr-FR" sz="1600" b="1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52400" y="5592763"/>
            <a:ext cx="5638800" cy="7302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 i="1">
                <a:latin typeface="Courier New" pitchFamily="33" charset="0"/>
              </a:rPr>
              <a:t>[HFI96] : Kefeng Hua, Boi Faltings, and Ian Smith. Cadre: case-based geometric design. Artificial Intelligence in Engineering, pages 171--1</a:t>
            </a:r>
            <a:r>
              <a:rPr kumimoji="0" lang="fr-FR" sz="1400" i="1">
                <a:latin typeface="Courier New" pitchFamily="33" charset="0"/>
              </a:rPr>
              <a:t>83, 1996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96CB-DCAB-E940-9162-9DA162C27135}" type="slidenum">
              <a:rPr lang="fr-FR"/>
              <a:pPr/>
              <a:t>51</a:t>
            </a:fld>
            <a:endParaRPr lang="fr-FR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Planificateur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924800" cy="4114800"/>
          </a:xfrm>
        </p:spPr>
        <p:txBody>
          <a:bodyPr/>
          <a:lstStyle/>
          <a:p>
            <a:r>
              <a:rPr lang="fr-FR"/>
              <a:t>On cherche un plan qui satisfasse aux mieux les buts à atteindre à partir de l’état initial (état final proche).</a:t>
            </a:r>
          </a:p>
          <a:p>
            <a:r>
              <a:rPr lang="fr-FR"/>
              <a:t>Ce plan est généralisé (le moins possible) pour donner un état intermédiaire susceptible de conduire à l’état final recherché.</a:t>
            </a:r>
          </a:p>
          <a:p>
            <a:r>
              <a:rPr lang="fr-FR"/>
              <a:t>A partir de cet état intermédiaire, on tente de terminer la planification.</a:t>
            </a:r>
          </a:p>
          <a:p>
            <a:r>
              <a:rPr lang="fr-FR"/>
              <a:t>En cas d’échec, on remonte dans l’arbre des états pour généraliser un peu plus le plan...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6A32-A3B9-4443-BCD3-9FE994E2902C}" type="slidenum">
              <a:rPr lang="fr-FR"/>
              <a:pPr/>
              <a:t>52</a:t>
            </a:fld>
            <a:endParaRPr lang="fr-FR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52400"/>
            <a:ext cx="6096000" cy="1143000"/>
          </a:xfrm>
        </p:spPr>
        <p:txBody>
          <a:bodyPr/>
          <a:lstStyle/>
          <a:p>
            <a:pPr algn="ctr"/>
            <a:r>
              <a:rPr lang="fr-FR"/>
              <a:t>Autres approches de l’adaptation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848600" cy="4114800"/>
          </a:xfrm>
        </p:spPr>
        <p:txBody>
          <a:bodyPr/>
          <a:lstStyle/>
          <a:p>
            <a:r>
              <a:rPr lang="fr-FR"/>
              <a:t>Par recherche en mémoire et </a:t>
            </a:r>
            <a:r>
              <a:rPr lang="fr-FR">
                <a:solidFill>
                  <a:srgbClr val="FF3300"/>
                </a:solidFill>
              </a:rPr>
              <a:t>application de cas d’adaptation</a:t>
            </a:r>
            <a:r>
              <a:rPr lang="fr-FR"/>
              <a:t> : acquisition progressive de compétences d’adaptation.</a:t>
            </a:r>
          </a:p>
          <a:p>
            <a:r>
              <a:rPr lang="fr-FR"/>
              <a:t>Par cycles itératifs de raisonnement à partir de cas : </a:t>
            </a:r>
            <a:r>
              <a:rPr lang="fr-FR">
                <a:solidFill>
                  <a:srgbClr val="FF3300"/>
                </a:solidFill>
              </a:rPr>
              <a:t>décomposition hiérarchique de l’adaptation</a:t>
            </a:r>
            <a:endParaRPr lang="fr-FR"/>
          </a:p>
          <a:p>
            <a:r>
              <a:rPr lang="fr-FR"/>
              <a:t>Par l’étude </a:t>
            </a:r>
            <a:r>
              <a:rPr lang="fr-FR">
                <a:solidFill>
                  <a:srgbClr val="FF3300"/>
                </a:solidFill>
              </a:rPr>
              <a:t>des similarités de rôle</a:t>
            </a:r>
            <a:r>
              <a:rPr lang="fr-FR"/>
              <a:t> des éléments dans le cas.</a:t>
            </a:r>
          </a:p>
          <a:p>
            <a:r>
              <a:rPr lang="fr-FR">
                <a:solidFill>
                  <a:srgbClr val="FF3300"/>
                </a:solidFill>
              </a:rPr>
              <a:t>Selon un chemin de similarité</a:t>
            </a:r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2502-D0F2-6C41-BD17-8DAEBEBA05A2}" type="slidenum">
              <a:rPr lang="fr-FR"/>
              <a:pPr/>
              <a:t>53</a:t>
            </a:fld>
            <a:endParaRPr lang="fr-F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 tIns="82800"/>
          <a:lstStyle/>
          <a:p>
            <a:r>
              <a:rPr lang="fr-FR"/>
              <a:t>Évaluer/Réviser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7391400" cy="4114800"/>
          </a:xfrm>
        </p:spPr>
        <p:txBody>
          <a:bodyPr/>
          <a:lstStyle/>
          <a:p>
            <a:r>
              <a:rPr lang="fr-FR"/>
              <a:t>L ’objectif est de faire le bilan d ’un cas avant sa mémorisation / apprentissage :</a:t>
            </a:r>
          </a:p>
          <a:p>
            <a:r>
              <a:rPr lang="fr-FR"/>
              <a:t>Vérification par introspection dans la base de cas.</a:t>
            </a:r>
          </a:p>
          <a:p>
            <a:r>
              <a:rPr lang="fr-FR"/>
              <a:t>Utilisation d’un système de vérification (contrôle de cohérence globale, simulateur, etc.).</a:t>
            </a:r>
          </a:p>
          <a:p>
            <a:r>
              <a:rPr lang="fr-FR"/>
              <a:t>Retour du « monde réel ».</a:t>
            </a:r>
          </a:p>
          <a:p>
            <a:pPr lvl="1">
              <a:buFont typeface="Monotype Sorts" pitchFamily="33" charset="2"/>
              <a:buNone/>
            </a:pPr>
            <a:r>
              <a:rPr lang="fr-FR">
                <a:sym typeface="Wingdings" pitchFamily="33" charset="2"/>
              </a:rPr>
              <a:t>intégration des révisions dans le cas</a:t>
            </a:r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1772-D614-B442-8084-0B7393A1D381}" type="slidenum">
              <a:rPr lang="fr-FR"/>
              <a:pPr/>
              <a:t>54</a:t>
            </a:fld>
            <a:endParaRPr lang="fr-FR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Révision : l’exemple de CHEF*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162800" cy="4114800"/>
          </a:xfrm>
        </p:spPr>
        <p:txBody>
          <a:bodyPr/>
          <a:lstStyle/>
          <a:p>
            <a:r>
              <a:rPr lang="fr-FR"/>
              <a:t>CHEF est un système de planification.</a:t>
            </a:r>
          </a:p>
          <a:p>
            <a:r>
              <a:rPr lang="fr-FR"/>
              <a:t>Explication d’un échec par instanciation d’un arbre causal.</a:t>
            </a:r>
          </a:p>
          <a:p>
            <a:r>
              <a:rPr lang="fr-FR"/>
              <a:t>Réparation par des connaissances générales.</a:t>
            </a:r>
          </a:p>
          <a:p>
            <a:r>
              <a:rPr lang="fr-FR"/>
              <a:t>Échecs et succès guident l’insertion dans la mémoire (mémoire dynamique).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88925" y="6094413"/>
            <a:ext cx="3008313" cy="30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sz="1400"/>
              <a:t>*CHEF est un exemple « historique 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CE1F-22C6-0447-B068-CC121E3D0647}" type="slidenum">
              <a:rPr lang="fr-FR"/>
              <a:pPr/>
              <a:t>55</a:t>
            </a:fld>
            <a:endParaRPr lang="fr-F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 tIns="82800"/>
          <a:lstStyle/>
          <a:p>
            <a:r>
              <a:rPr lang="fr-FR"/>
              <a:t>Mémoriser : vers </a:t>
            </a:r>
            <a:r>
              <a:rPr lang="fr-FR">
                <a:solidFill>
                  <a:schemeClr val="folHlink"/>
                </a:solidFill>
              </a:rPr>
              <a:t>l’apprentissage</a:t>
            </a: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Ajouter le cas dans la base (selon la qualité des cas par exemple).</a:t>
            </a:r>
          </a:p>
          <a:p>
            <a:r>
              <a:rPr lang="fr-FR"/>
              <a:t>Organiser le cas dans la base : l’insérer dans un réseau d ’explications.</a:t>
            </a:r>
          </a:p>
          <a:p>
            <a:r>
              <a:rPr lang="fr-FR">
                <a:solidFill>
                  <a:schemeClr val="folHlink"/>
                </a:solidFill>
              </a:rPr>
              <a:t>Indexer le cas dans la base.</a:t>
            </a:r>
          </a:p>
          <a:p>
            <a:r>
              <a:rPr lang="fr-FR">
                <a:solidFill>
                  <a:schemeClr val="folHlink"/>
                </a:solidFill>
              </a:rPr>
              <a:t>Synthétiser des connaissances nouvelles</a:t>
            </a:r>
            <a:r>
              <a:rPr lang="fr-FR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A777-1176-054F-90C0-F81205FFDC22}" type="slidenum">
              <a:rPr lang="fr-FR"/>
              <a:pPr/>
              <a:t>56</a:t>
            </a:fld>
            <a:endParaRPr lang="fr-FR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/>
              <a:t>Maintenir une base de cas</a:t>
            </a:r>
            <a:br>
              <a:rPr lang="fr-FR" sz="4400"/>
            </a:br>
            <a:r>
              <a:rPr lang="fr-FR" sz="4400"/>
              <a:t>Qualité des cas-1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Heuristiques (Kolodner)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Couvrir la tâche de raisonnement.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Couvrir les situations de succès et les situations d’échec.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Cas collectionnés d’une manière incrémentale.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3D6A-BCF7-2F41-A436-16A71A1B47DC}" type="slidenum">
              <a:rPr lang="fr-FR"/>
              <a:pPr/>
              <a:t>57</a:t>
            </a:fld>
            <a:endParaRPr lang="fr-FR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/>
              <a:t>Maintenir une base de cas</a:t>
            </a:r>
            <a:br>
              <a:rPr lang="fr-FR" sz="4400"/>
            </a:br>
            <a:r>
              <a:rPr lang="fr-FR" sz="4400"/>
              <a:t>Qualité de cas-2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Utilité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Par rapport à la performance.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Se débarrasser des connaissances inutiles.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Compétence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Couverture d’un cas.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Accessibilité d’un problème.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endParaRPr lang="fr-FR" sz="2600" b="0">
              <a:latin typeface="Arial" pitchFamily="33" charset="0"/>
              <a:ea typeface="ＭＳ Ｐゴシック" pitchFamily="33" charset="-12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4FAC-B6D0-E346-83A1-844F4CE4342D}" type="slidenum">
              <a:rPr lang="fr-FR"/>
              <a:pPr/>
              <a:t>58</a:t>
            </a:fld>
            <a:endParaRPr lang="fr-FR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7391400" cy="1143000"/>
          </a:xfrm>
        </p:spPr>
        <p:txBody>
          <a:bodyPr/>
          <a:lstStyle/>
          <a:p>
            <a:r>
              <a:rPr lang="fr-FR" sz="4400"/>
              <a:t>Maintenir une base de cas</a:t>
            </a:r>
            <a:br>
              <a:rPr lang="fr-FR" sz="4400"/>
            </a:br>
            <a:r>
              <a:rPr lang="fr-FR" sz="4400"/>
              <a:t>Modéliser la compétence-1 (Smyth)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endParaRPr lang="fr-FR" sz="2600" b="0">
              <a:latin typeface="Arial" pitchFamily="33" charset="0"/>
              <a:ea typeface="ＭＳ Ｐゴシック" pitchFamily="33" charset="-128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990600" y="1981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 i="1" u="sng">
                <a:latin typeface="Arial" pitchFamily="33" charset="0"/>
              </a:rPr>
              <a:t>Cas essentiels :</a:t>
            </a:r>
            <a:r>
              <a:rPr lang="fr-FR" sz="2800" b="0">
                <a:latin typeface="Arial" pitchFamily="33" charset="0"/>
              </a:rPr>
              <a:t> dont l’effacement réduit directement la compétence du système.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 i="1" u="sng">
                <a:latin typeface="Arial" pitchFamily="33" charset="0"/>
              </a:rPr>
              <a:t>Cas auxiliaires :</a:t>
            </a:r>
            <a:r>
              <a:rPr lang="fr-FR" sz="2800" b="0">
                <a:latin typeface="Arial" pitchFamily="33" charset="0"/>
              </a:rPr>
              <a:t> la couverture qu’il fournit est subsumée par la couverture de l’un de ses </a:t>
            </a:r>
            <a:r>
              <a:rPr lang="fr-FR" sz="2800" b="0" i="1" u="sng">
                <a:latin typeface="Arial" pitchFamily="33" charset="0"/>
              </a:rPr>
              <a:t>cas accessibles</a:t>
            </a:r>
            <a:r>
              <a:rPr lang="fr-FR" sz="2800" b="0">
                <a:latin typeface="Arial" pitchFamily="33" charset="0"/>
              </a:rPr>
              <a:t>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 i="1" u="sng">
                <a:latin typeface="Arial" pitchFamily="33" charset="0"/>
              </a:rPr>
              <a:t>Cas ponts :</a:t>
            </a:r>
            <a:r>
              <a:rPr lang="fr-FR" sz="2800" b="0">
                <a:latin typeface="Arial" pitchFamily="33" charset="0"/>
              </a:rPr>
              <a:t> leurs régions de couverture feront la liaison entre des régions qui sont couvertes indépendamment par d’autres cas.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 i="1" u="sng">
                <a:latin typeface="Arial" pitchFamily="33" charset="0"/>
              </a:rPr>
              <a:t>Cas de support : </a:t>
            </a:r>
            <a:r>
              <a:rPr lang="fr-FR" sz="2800" b="0">
                <a:latin typeface="Arial" pitchFamily="33" charset="0"/>
              </a:rPr>
              <a:t>cas ponts en groupe.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endParaRPr lang="fr-FR" sz="2600" b="0">
              <a:latin typeface="Arial" pitchFamily="33" charset="0"/>
              <a:ea typeface="ＭＳ Ｐゴシック" pitchFamily="33" charset="-12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2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A356-0DC0-A849-B5AE-8F2C67A38C55}" type="slidenum">
              <a:rPr lang="fr-FR"/>
              <a:pPr/>
              <a:t>59</a:t>
            </a:fld>
            <a:endParaRPr lang="fr-FR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6705600" cy="1143000"/>
          </a:xfrm>
        </p:spPr>
        <p:txBody>
          <a:bodyPr/>
          <a:lstStyle/>
          <a:p>
            <a:r>
              <a:rPr lang="fr-FR"/>
              <a:t>Maintenir une base de cas</a:t>
            </a:r>
            <a:br>
              <a:rPr lang="fr-FR"/>
            </a:br>
            <a:r>
              <a:rPr lang="fr-FR"/>
              <a:t>Modéliser la compétence-2</a:t>
            </a:r>
          </a:p>
        </p:txBody>
      </p:sp>
      <p:sp>
        <p:nvSpPr>
          <p:cNvPr id="111619" name="Oval 3"/>
          <p:cNvSpPr>
            <a:spLocks noChangeArrowheads="1"/>
          </p:cNvSpPr>
          <p:nvPr/>
        </p:nvSpPr>
        <p:spPr bwMode="auto">
          <a:xfrm>
            <a:off x="1219200" y="2743200"/>
            <a:ext cx="4114800" cy="1676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0" name="Oval 4"/>
          <p:cNvSpPr>
            <a:spLocks noChangeArrowheads="1"/>
          </p:cNvSpPr>
          <p:nvPr/>
        </p:nvSpPr>
        <p:spPr bwMode="auto">
          <a:xfrm>
            <a:off x="3581400" y="2743200"/>
            <a:ext cx="5029200" cy="1905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1" name="Oval 5"/>
          <p:cNvSpPr>
            <a:spLocks noChangeArrowheads="1"/>
          </p:cNvSpPr>
          <p:nvPr/>
        </p:nvSpPr>
        <p:spPr bwMode="auto">
          <a:xfrm>
            <a:off x="6019800" y="3505200"/>
            <a:ext cx="16764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2" name="AutoShape 6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irregularSeal1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3" name="AutoShape 7"/>
          <p:cNvSpPr>
            <a:spLocks noChangeArrowheads="1"/>
          </p:cNvSpPr>
          <p:nvPr/>
        </p:nvSpPr>
        <p:spPr bwMode="auto">
          <a:xfrm>
            <a:off x="8001000" y="3505200"/>
            <a:ext cx="381000" cy="381000"/>
          </a:xfrm>
          <a:prstGeom prst="irregularSeal1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4" name="AutoShape 8"/>
          <p:cNvSpPr>
            <a:spLocks noChangeArrowheads="1"/>
          </p:cNvSpPr>
          <p:nvPr/>
        </p:nvSpPr>
        <p:spPr bwMode="auto">
          <a:xfrm>
            <a:off x="6934200" y="3657600"/>
            <a:ext cx="457200" cy="381000"/>
          </a:xfrm>
          <a:prstGeom prst="star5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5" name="Oval 9"/>
          <p:cNvSpPr>
            <a:spLocks noChangeArrowheads="1"/>
          </p:cNvSpPr>
          <p:nvPr/>
        </p:nvSpPr>
        <p:spPr bwMode="auto">
          <a:xfrm>
            <a:off x="2895600" y="3581400"/>
            <a:ext cx="29718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6" name="AutoShape 10"/>
          <p:cNvSpPr>
            <a:spLocks noChangeArrowheads="1"/>
          </p:cNvSpPr>
          <p:nvPr/>
        </p:nvSpPr>
        <p:spPr bwMode="auto">
          <a:xfrm>
            <a:off x="3810000" y="3733800"/>
            <a:ext cx="304800" cy="228600"/>
          </a:xfrm>
          <a:prstGeom prst="flowChartDecision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7" name="AutoShape 11"/>
          <p:cNvSpPr>
            <a:spLocks noChangeArrowheads="1"/>
          </p:cNvSpPr>
          <p:nvPr/>
        </p:nvSpPr>
        <p:spPr bwMode="auto">
          <a:xfrm>
            <a:off x="4572000" y="3733800"/>
            <a:ext cx="304800" cy="228600"/>
          </a:xfrm>
          <a:prstGeom prst="flowChartDecision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8" name="AutoShape 12"/>
          <p:cNvSpPr>
            <a:spLocks noChangeArrowheads="1"/>
          </p:cNvSpPr>
          <p:nvPr/>
        </p:nvSpPr>
        <p:spPr bwMode="auto">
          <a:xfrm>
            <a:off x="4191000" y="3962400"/>
            <a:ext cx="304800" cy="228600"/>
          </a:xfrm>
          <a:prstGeom prst="flowChartDecision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29" name="Text Box 13"/>
          <p:cNvSpPr txBox="1">
            <a:spLocks noChangeArrowheads="1"/>
          </p:cNvSpPr>
          <p:nvPr/>
        </p:nvSpPr>
        <p:spPr bwMode="auto">
          <a:xfrm>
            <a:off x="0" y="4953000"/>
            <a:ext cx="1792288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Compétence</a:t>
            </a:r>
          </a:p>
          <a:p>
            <a:endParaRPr kumimoji="0" lang="fr-FR"/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2362200" y="5105400"/>
            <a:ext cx="15621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>
                <a:solidFill>
                  <a:srgbClr val="FF9966"/>
                </a:solidFill>
              </a:rPr>
              <a:t>Auxiliaire,</a:t>
            </a:r>
          </a:p>
          <a:p>
            <a:pPr algn="l"/>
            <a:r>
              <a:rPr kumimoji="0" lang="fr-FR">
                <a:solidFill>
                  <a:srgbClr val="FF9966"/>
                </a:solidFill>
              </a:rPr>
              <a:t>Support,</a:t>
            </a:r>
          </a:p>
          <a:p>
            <a:pPr algn="l"/>
            <a:r>
              <a:rPr kumimoji="0" lang="fr-FR">
                <a:solidFill>
                  <a:srgbClr val="FF9966"/>
                </a:solidFill>
              </a:rPr>
              <a:t>Pont, </a:t>
            </a:r>
          </a:p>
          <a:p>
            <a:pPr algn="l"/>
            <a:r>
              <a:rPr kumimoji="0" lang="fr-FR">
                <a:solidFill>
                  <a:srgbClr val="FF9966"/>
                </a:solidFill>
              </a:rPr>
              <a:t>Essentiel.</a:t>
            </a:r>
            <a:endParaRPr kumimoji="0" lang="fr-FR"/>
          </a:p>
        </p:txBody>
      </p:sp>
      <p:sp>
        <p:nvSpPr>
          <p:cNvPr id="111633" name="AutoShape 17"/>
          <p:cNvSpPr>
            <a:spLocks noChangeArrowheads="1"/>
          </p:cNvSpPr>
          <p:nvPr/>
        </p:nvSpPr>
        <p:spPr bwMode="auto">
          <a:xfrm>
            <a:off x="3810000" y="5334000"/>
            <a:ext cx="228600" cy="1219200"/>
          </a:xfrm>
          <a:prstGeom prst="downArrow">
            <a:avLst>
              <a:gd name="adj1" fmla="val 50000"/>
              <a:gd name="adj2" fmla="val 133333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34" name="AutoShape 18"/>
          <p:cNvSpPr>
            <a:spLocks noChangeArrowheads="1"/>
          </p:cNvSpPr>
          <p:nvPr/>
        </p:nvSpPr>
        <p:spPr bwMode="auto">
          <a:xfrm>
            <a:off x="1905000" y="6248400"/>
            <a:ext cx="381000" cy="381000"/>
          </a:xfrm>
          <a:prstGeom prst="irregularSeal1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35" name="AutoShape 19"/>
          <p:cNvSpPr>
            <a:spLocks noChangeArrowheads="1"/>
          </p:cNvSpPr>
          <p:nvPr/>
        </p:nvSpPr>
        <p:spPr bwMode="auto">
          <a:xfrm>
            <a:off x="1905000" y="5105400"/>
            <a:ext cx="457200" cy="381000"/>
          </a:xfrm>
          <a:prstGeom prst="star5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636" name="AutoShape 20"/>
          <p:cNvSpPr>
            <a:spLocks noChangeArrowheads="1"/>
          </p:cNvSpPr>
          <p:nvPr/>
        </p:nvSpPr>
        <p:spPr bwMode="auto">
          <a:xfrm>
            <a:off x="1981200" y="5791200"/>
            <a:ext cx="304800" cy="228600"/>
          </a:xfrm>
          <a:prstGeom prst="flowChartDecision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33AC-7876-1147-8991-1932A4ABCD0B}" type="slidenum">
              <a:rPr lang="fr-FR"/>
              <a:pPr/>
              <a:t>6</a:t>
            </a:fld>
            <a:endParaRPr lang="fr-F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Minsky, le modèle de mémoire : les cadres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162800" cy="4114800"/>
          </a:xfrm>
        </p:spPr>
        <p:txBody>
          <a:bodyPr/>
          <a:lstStyle/>
          <a:p>
            <a:r>
              <a:rPr lang="fr-FR"/>
              <a:t>Une partie de l ’information concerne son usage,</a:t>
            </a:r>
          </a:p>
          <a:p>
            <a:r>
              <a:rPr lang="fr-FR"/>
              <a:t>une autre partie concerne ce qui peut arriver ensuite,</a:t>
            </a:r>
          </a:p>
          <a:p>
            <a:r>
              <a:rPr lang="fr-FR"/>
              <a:t> et une autre partie concerne ce qu’il convient de faire en cas d’échec (quand ce qui devait arriver n’arrive pas...).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EE2B-5069-DC43-A3CA-5972592AB14C}" type="slidenum">
              <a:rPr lang="fr-FR"/>
              <a:pPr/>
              <a:t>60</a:t>
            </a:fld>
            <a:endParaRPr lang="fr-FR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Organisation des cas</a:t>
            </a: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Mémoire plate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Indexation superficielle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Partitionnement de la mémoire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Extraction parallèle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Mémoire hiérarchique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Réseaux à traits partagés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Réseaux de discrimination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0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5D8E-FC64-9C44-8877-5741FE8CCC04}" type="slidenum">
              <a:rPr lang="fr-FR"/>
              <a:pPr/>
              <a:t>61</a:t>
            </a:fld>
            <a:endParaRPr lang="fr-FR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7239000" cy="1143000"/>
          </a:xfrm>
        </p:spPr>
        <p:txBody>
          <a:bodyPr/>
          <a:lstStyle/>
          <a:p>
            <a:r>
              <a:rPr lang="fr-FR"/>
              <a:t>Réseaux de discrimination</a:t>
            </a:r>
          </a:p>
        </p:txBody>
      </p:sp>
      <p:sp>
        <p:nvSpPr>
          <p:cNvPr id="110595" name="Oval 3"/>
          <p:cNvSpPr>
            <a:spLocks noChangeArrowheads="1"/>
          </p:cNvSpPr>
          <p:nvPr/>
        </p:nvSpPr>
        <p:spPr bwMode="auto">
          <a:xfrm>
            <a:off x="4495800" y="990600"/>
            <a:ext cx="10668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2057400" y="21336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4572000" y="20574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6705600" y="20574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 flipH="1">
            <a:off x="2514600" y="1295400"/>
            <a:ext cx="1981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5029200" y="1524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01" name="Line 9"/>
          <p:cNvSpPr>
            <a:spLocks noChangeShapeType="1"/>
          </p:cNvSpPr>
          <p:nvPr/>
        </p:nvSpPr>
        <p:spPr bwMode="auto">
          <a:xfrm>
            <a:off x="5562600" y="1295400"/>
            <a:ext cx="1600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2057400" y="2133600"/>
            <a:ext cx="1047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index1</a:t>
            </a:r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4572000" y="20574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4572000" y="2057400"/>
            <a:ext cx="1047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index2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6705600" y="2057400"/>
            <a:ext cx="1047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index3</a:t>
            </a:r>
          </a:p>
        </p:txBody>
      </p:sp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2057400" y="29718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1981200" y="2971800"/>
            <a:ext cx="11652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valeur1</a:t>
            </a:r>
          </a:p>
        </p:txBody>
      </p:sp>
      <p:sp>
        <p:nvSpPr>
          <p:cNvPr id="110608" name="Line 16"/>
          <p:cNvSpPr>
            <a:spLocks noChangeShapeType="1"/>
          </p:cNvSpPr>
          <p:nvPr/>
        </p:nvSpPr>
        <p:spPr bwMode="auto">
          <a:xfrm>
            <a:off x="2514600" y="2590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4572000" y="28956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4495800" y="2895600"/>
            <a:ext cx="11652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valeura</a:t>
            </a:r>
          </a:p>
        </p:txBody>
      </p:sp>
      <p:sp>
        <p:nvSpPr>
          <p:cNvPr id="110611" name="Rectangle 19"/>
          <p:cNvSpPr>
            <a:spLocks noChangeArrowheads="1"/>
          </p:cNvSpPr>
          <p:nvPr/>
        </p:nvSpPr>
        <p:spPr bwMode="auto">
          <a:xfrm>
            <a:off x="6332538" y="28956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6248400" y="2895600"/>
            <a:ext cx="11826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valeurb</a:t>
            </a:r>
          </a:p>
        </p:txBody>
      </p:sp>
      <p:sp>
        <p:nvSpPr>
          <p:cNvPr id="110613" name="Line 21"/>
          <p:cNvSpPr>
            <a:spLocks noChangeShapeType="1"/>
          </p:cNvSpPr>
          <p:nvPr/>
        </p:nvSpPr>
        <p:spPr bwMode="auto">
          <a:xfrm>
            <a:off x="5029200" y="2514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15" name="Rectangle 23"/>
          <p:cNvSpPr>
            <a:spLocks noChangeArrowheads="1"/>
          </p:cNvSpPr>
          <p:nvPr/>
        </p:nvSpPr>
        <p:spPr bwMode="auto">
          <a:xfrm>
            <a:off x="7772400" y="29718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16" name="Text Box 24"/>
          <p:cNvSpPr txBox="1">
            <a:spLocks noChangeArrowheads="1"/>
          </p:cNvSpPr>
          <p:nvPr/>
        </p:nvSpPr>
        <p:spPr bwMode="auto">
          <a:xfrm>
            <a:off x="7696200" y="2971800"/>
            <a:ext cx="11652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valeur3</a:t>
            </a:r>
          </a:p>
        </p:txBody>
      </p:sp>
      <p:sp>
        <p:nvSpPr>
          <p:cNvPr id="110617" name="Line 25"/>
          <p:cNvSpPr>
            <a:spLocks noChangeShapeType="1"/>
          </p:cNvSpPr>
          <p:nvPr/>
        </p:nvSpPr>
        <p:spPr bwMode="auto">
          <a:xfrm>
            <a:off x="7162800" y="2514600"/>
            <a:ext cx="1143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18" name="Line 26"/>
          <p:cNvSpPr>
            <a:spLocks noChangeShapeType="1"/>
          </p:cNvSpPr>
          <p:nvPr/>
        </p:nvSpPr>
        <p:spPr bwMode="auto">
          <a:xfrm flipH="1">
            <a:off x="6781800" y="25146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19" name="Oval 27"/>
          <p:cNvSpPr>
            <a:spLocks noChangeArrowheads="1"/>
          </p:cNvSpPr>
          <p:nvPr/>
        </p:nvSpPr>
        <p:spPr bwMode="auto">
          <a:xfrm>
            <a:off x="5410200" y="3810000"/>
            <a:ext cx="1066800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20" name="Line 28"/>
          <p:cNvSpPr>
            <a:spLocks noChangeShapeType="1"/>
          </p:cNvSpPr>
          <p:nvPr/>
        </p:nvSpPr>
        <p:spPr bwMode="auto">
          <a:xfrm>
            <a:off x="5029200" y="3352800"/>
            <a:ext cx="838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21" name="Line 29"/>
          <p:cNvSpPr>
            <a:spLocks noChangeShapeType="1"/>
          </p:cNvSpPr>
          <p:nvPr/>
        </p:nvSpPr>
        <p:spPr bwMode="auto">
          <a:xfrm flipH="1">
            <a:off x="5867400" y="3352800"/>
            <a:ext cx="990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23" name="Rectangle 31"/>
          <p:cNvSpPr>
            <a:spLocks noChangeArrowheads="1"/>
          </p:cNvSpPr>
          <p:nvPr/>
        </p:nvSpPr>
        <p:spPr bwMode="auto">
          <a:xfrm>
            <a:off x="4114800" y="4724400"/>
            <a:ext cx="9144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24" name="Rectangle 32"/>
          <p:cNvSpPr>
            <a:spLocks noChangeArrowheads="1"/>
          </p:cNvSpPr>
          <p:nvPr/>
        </p:nvSpPr>
        <p:spPr bwMode="auto">
          <a:xfrm>
            <a:off x="5715000" y="4724400"/>
            <a:ext cx="9144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25" name="Rectangle 33"/>
          <p:cNvSpPr>
            <a:spLocks noChangeArrowheads="1"/>
          </p:cNvSpPr>
          <p:nvPr/>
        </p:nvSpPr>
        <p:spPr bwMode="auto">
          <a:xfrm>
            <a:off x="7086600" y="4724400"/>
            <a:ext cx="9144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26" name="Line 34"/>
          <p:cNvSpPr>
            <a:spLocks noChangeShapeType="1"/>
          </p:cNvSpPr>
          <p:nvPr/>
        </p:nvSpPr>
        <p:spPr bwMode="auto">
          <a:xfrm flipH="1">
            <a:off x="4495800" y="4343400"/>
            <a:ext cx="1524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27" name="Line 35"/>
          <p:cNvSpPr>
            <a:spLocks noChangeShapeType="1"/>
          </p:cNvSpPr>
          <p:nvPr/>
        </p:nvSpPr>
        <p:spPr bwMode="auto">
          <a:xfrm>
            <a:off x="6019800" y="4343400"/>
            <a:ext cx="152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28" name="Line 36"/>
          <p:cNvSpPr>
            <a:spLocks noChangeShapeType="1"/>
          </p:cNvSpPr>
          <p:nvPr/>
        </p:nvSpPr>
        <p:spPr bwMode="auto">
          <a:xfrm>
            <a:off x="6019800" y="4343400"/>
            <a:ext cx="1600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30" name="Rectangle 38"/>
          <p:cNvSpPr>
            <a:spLocks noChangeArrowheads="1"/>
          </p:cNvSpPr>
          <p:nvPr/>
        </p:nvSpPr>
        <p:spPr bwMode="auto">
          <a:xfrm>
            <a:off x="4114800" y="54864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31" name="Rectangle 39"/>
          <p:cNvSpPr>
            <a:spLocks noChangeArrowheads="1"/>
          </p:cNvSpPr>
          <p:nvPr/>
        </p:nvSpPr>
        <p:spPr bwMode="auto">
          <a:xfrm>
            <a:off x="5715000" y="54864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32" name="Rectangle 40"/>
          <p:cNvSpPr>
            <a:spLocks noChangeArrowheads="1"/>
          </p:cNvSpPr>
          <p:nvPr/>
        </p:nvSpPr>
        <p:spPr bwMode="auto">
          <a:xfrm>
            <a:off x="7162800" y="5486400"/>
            <a:ext cx="990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33" name="Line 41"/>
          <p:cNvSpPr>
            <a:spLocks noChangeShapeType="1"/>
          </p:cNvSpPr>
          <p:nvPr/>
        </p:nvSpPr>
        <p:spPr bwMode="auto">
          <a:xfrm>
            <a:off x="45720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34" name="Line 42"/>
          <p:cNvSpPr>
            <a:spLocks noChangeShapeType="1"/>
          </p:cNvSpPr>
          <p:nvPr/>
        </p:nvSpPr>
        <p:spPr bwMode="auto">
          <a:xfrm>
            <a:off x="61722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35" name="Line 43"/>
          <p:cNvSpPr>
            <a:spLocks noChangeShapeType="1"/>
          </p:cNvSpPr>
          <p:nvPr/>
        </p:nvSpPr>
        <p:spPr bwMode="auto">
          <a:xfrm>
            <a:off x="75438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36" name="Text Box 44"/>
          <p:cNvSpPr txBox="1">
            <a:spLocks noChangeArrowheads="1"/>
          </p:cNvSpPr>
          <p:nvPr/>
        </p:nvSpPr>
        <p:spPr bwMode="auto">
          <a:xfrm>
            <a:off x="4038600" y="4724400"/>
            <a:ext cx="1047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index4</a:t>
            </a:r>
          </a:p>
        </p:txBody>
      </p:sp>
      <p:sp>
        <p:nvSpPr>
          <p:cNvPr id="110637" name="Text Box 45"/>
          <p:cNvSpPr txBox="1">
            <a:spLocks noChangeArrowheads="1"/>
          </p:cNvSpPr>
          <p:nvPr/>
        </p:nvSpPr>
        <p:spPr bwMode="auto">
          <a:xfrm>
            <a:off x="5638800" y="4724400"/>
            <a:ext cx="1047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index5</a:t>
            </a:r>
          </a:p>
        </p:txBody>
      </p:sp>
      <p:sp>
        <p:nvSpPr>
          <p:cNvPr id="110638" name="Text Box 46"/>
          <p:cNvSpPr txBox="1">
            <a:spLocks noChangeArrowheads="1"/>
          </p:cNvSpPr>
          <p:nvPr/>
        </p:nvSpPr>
        <p:spPr bwMode="auto">
          <a:xfrm>
            <a:off x="7010400" y="4724400"/>
            <a:ext cx="1047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index6</a:t>
            </a:r>
          </a:p>
        </p:txBody>
      </p:sp>
      <p:sp>
        <p:nvSpPr>
          <p:cNvPr id="110639" name="Text Box 47"/>
          <p:cNvSpPr txBox="1">
            <a:spLocks noChangeArrowheads="1"/>
          </p:cNvSpPr>
          <p:nvPr/>
        </p:nvSpPr>
        <p:spPr bwMode="auto">
          <a:xfrm>
            <a:off x="4038600" y="5486400"/>
            <a:ext cx="11652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valeur4</a:t>
            </a:r>
          </a:p>
        </p:txBody>
      </p:sp>
      <p:sp>
        <p:nvSpPr>
          <p:cNvPr id="110640" name="Text Box 48"/>
          <p:cNvSpPr txBox="1">
            <a:spLocks noChangeArrowheads="1"/>
          </p:cNvSpPr>
          <p:nvPr/>
        </p:nvSpPr>
        <p:spPr bwMode="auto">
          <a:xfrm>
            <a:off x="5638800" y="5486400"/>
            <a:ext cx="11652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valeur5</a:t>
            </a:r>
          </a:p>
        </p:txBody>
      </p:sp>
      <p:sp>
        <p:nvSpPr>
          <p:cNvPr id="110641" name="Text Box 49"/>
          <p:cNvSpPr txBox="1">
            <a:spLocks noChangeArrowheads="1"/>
          </p:cNvSpPr>
          <p:nvPr/>
        </p:nvSpPr>
        <p:spPr bwMode="auto">
          <a:xfrm>
            <a:off x="7086600" y="5486400"/>
            <a:ext cx="11652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valeur6</a:t>
            </a:r>
          </a:p>
        </p:txBody>
      </p:sp>
      <p:sp>
        <p:nvSpPr>
          <p:cNvPr id="110642" name="Text Box 50"/>
          <p:cNvSpPr txBox="1">
            <a:spLocks noChangeArrowheads="1"/>
          </p:cNvSpPr>
          <p:nvPr/>
        </p:nvSpPr>
        <p:spPr bwMode="auto">
          <a:xfrm>
            <a:off x="4648200" y="990600"/>
            <a:ext cx="7762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EG1</a:t>
            </a:r>
          </a:p>
        </p:txBody>
      </p:sp>
      <p:sp>
        <p:nvSpPr>
          <p:cNvPr id="110643" name="Text Box 51"/>
          <p:cNvSpPr txBox="1">
            <a:spLocks noChangeArrowheads="1"/>
          </p:cNvSpPr>
          <p:nvPr/>
        </p:nvSpPr>
        <p:spPr bwMode="auto">
          <a:xfrm>
            <a:off x="5562600" y="3886200"/>
            <a:ext cx="7762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EG2</a:t>
            </a:r>
          </a:p>
        </p:txBody>
      </p:sp>
      <p:sp>
        <p:nvSpPr>
          <p:cNvPr id="110644" name="Text Box 52"/>
          <p:cNvSpPr txBox="1">
            <a:spLocks noChangeArrowheads="1"/>
          </p:cNvSpPr>
          <p:nvPr/>
        </p:nvSpPr>
        <p:spPr bwMode="auto">
          <a:xfrm>
            <a:off x="0" y="5638800"/>
            <a:ext cx="2900363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FR"/>
              <a:t>Mémoire dynamique</a:t>
            </a:r>
          </a:p>
          <a:p>
            <a:pPr>
              <a:spcBef>
                <a:spcPct val="50000"/>
              </a:spcBef>
            </a:pPr>
            <a:r>
              <a:rPr kumimoji="0" lang="fr-FR"/>
              <a:t>de Schank</a:t>
            </a:r>
          </a:p>
        </p:txBody>
      </p:sp>
      <p:sp>
        <p:nvSpPr>
          <p:cNvPr id="110645" name="Line 53"/>
          <p:cNvSpPr>
            <a:spLocks noChangeShapeType="1"/>
          </p:cNvSpPr>
          <p:nvPr/>
        </p:nvSpPr>
        <p:spPr bwMode="auto">
          <a:xfrm>
            <a:off x="2514600" y="3429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46" name="Line 54"/>
          <p:cNvSpPr>
            <a:spLocks noChangeShapeType="1"/>
          </p:cNvSpPr>
          <p:nvPr/>
        </p:nvSpPr>
        <p:spPr bwMode="auto">
          <a:xfrm>
            <a:off x="4572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47" name="Line 55"/>
          <p:cNvSpPr>
            <a:spLocks noChangeShapeType="1"/>
          </p:cNvSpPr>
          <p:nvPr/>
        </p:nvSpPr>
        <p:spPr bwMode="auto">
          <a:xfrm>
            <a:off x="6172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48" name="Line 56"/>
          <p:cNvSpPr>
            <a:spLocks noChangeShapeType="1"/>
          </p:cNvSpPr>
          <p:nvPr/>
        </p:nvSpPr>
        <p:spPr bwMode="auto">
          <a:xfrm>
            <a:off x="762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49" name="Line 57"/>
          <p:cNvSpPr>
            <a:spLocks noChangeShapeType="1"/>
          </p:cNvSpPr>
          <p:nvPr/>
        </p:nvSpPr>
        <p:spPr bwMode="auto">
          <a:xfrm>
            <a:off x="8229600" y="3429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650" name="Text Box 58"/>
          <p:cNvSpPr txBox="1">
            <a:spLocks noChangeArrowheads="1"/>
          </p:cNvSpPr>
          <p:nvPr/>
        </p:nvSpPr>
        <p:spPr bwMode="auto">
          <a:xfrm>
            <a:off x="2133600" y="3886200"/>
            <a:ext cx="742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cas1</a:t>
            </a:r>
          </a:p>
        </p:txBody>
      </p:sp>
      <p:sp>
        <p:nvSpPr>
          <p:cNvPr id="110651" name="Text Box 59"/>
          <p:cNvSpPr txBox="1">
            <a:spLocks noChangeArrowheads="1"/>
          </p:cNvSpPr>
          <p:nvPr/>
        </p:nvSpPr>
        <p:spPr bwMode="auto">
          <a:xfrm>
            <a:off x="7924800" y="3886200"/>
            <a:ext cx="742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cas2</a:t>
            </a:r>
          </a:p>
        </p:txBody>
      </p:sp>
      <p:sp>
        <p:nvSpPr>
          <p:cNvPr id="110654" name="Text Box 62"/>
          <p:cNvSpPr txBox="1">
            <a:spLocks noChangeArrowheads="1"/>
          </p:cNvSpPr>
          <p:nvPr/>
        </p:nvSpPr>
        <p:spPr bwMode="auto">
          <a:xfrm>
            <a:off x="7239000" y="6400800"/>
            <a:ext cx="742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cas5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4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2DE7-C6C2-6E40-8633-D1A87530E48B}" type="slidenum">
              <a:rPr lang="fr-FR"/>
              <a:pPr/>
              <a:t>62</a:t>
            </a:fld>
            <a:endParaRPr lang="fr-FR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6172200" cy="1143000"/>
          </a:xfrm>
        </p:spPr>
        <p:txBody>
          <a:bodyPr/>
          <a:lstStyle/>
          <a:p>
            <a:r>
              <a:rPr lang="fr-FR"/>
              <a:t>Apprendre des connaissances-1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6513" y="1524000"/>
            <a:ext cx="4800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FR"/>
              <a:t>Exemple : Protos (cas + indexation)</a:t>
            </a:r>
          </a:p>
        </p:txBody>
      </p:sp>
      <p:grpSp>
        <p:nvGrpSpPr>
          <p:cNvPr id="88104" name="Group 40"/>
          <p:cNvGrpSpPr>
            <a:grpSpLocks/>
          </p:cNvGrpSpPr>
          <p:nvPr/>
        </p:nvGrpSpPr>
        <p:grpSpPr bwMode="auto">
          <a:xfrm>
            <a:off x="200025" y="2743200"/>
            <a:ext cx="8334375" cy="2895600"/>
            <a:chOff x="125" y="1728"/>
            <a:chExt cx="5635" cy="1824"/>
          </a:xfrm>
        </p:grpSpPr>
        <p:sp>
          <p:nvSpPr>
            <p:cNvPr id="88069" name="Rectangle 5"/>
            <p:cNvSpPr>
              <a:spLocks noChangeArrowheads="1"/>
            </p:cNvSpPr>
            <p:nvPr/>
          </p:nvSpPr>
          <p:spPr bwMode="auto">
            <a:xfrm>
              <a:off x="2688" y="1728"/>
              <a:ext cx="1008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0" name="Rectangle 6"/>
            <p:cNvSpPr>
              <a:spLocks noChangeArrowheads="1"/>
            </p:cNvSpPr>
            <p:nvPr/>
          </p:nvSpPr>
          <p:spPr bwMode="auto">
            <a:xfrm>
              <a:off x="1824" y="2496"/>
              <a:ext cx="86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1" name="Rectangle 7"/>
            <p:cNvSpPr>
              <a:spLocks noChangeArrowheads="1"/>
            </p:cNvSpPr>
            <p:nvPr/>
          </p:nvSpPr>
          <p:spPr bwMode="auto">
            <a:xfrm>
              <a:off x="3600" y="2496"/>
              <a:ext cx="86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2" name="Rectangle 8"/>
            <p:cNvSpPr>
              <a:spLocks noChangeArrowheads="1"/>
            </p:cNvSpPr>
            <p:nvPr/>
          </p:nvSpPr>
          <p:spPr bwMode="auto">
            <a:xfrm>
              <a:off x="192" y="3312"/>
              <a:ext cx="480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3" name="Rectangle 9"/>
            <p:cNvSpPr>
              <a:spLocks noChangeArrowheads="1"/>
            </p:cNvSpPr>
            <p:nvPr/>
          </p:nvSpPr>
          <p:spPr bwMode="auto">
            <a:xfrm>
              <a:off x="864" y="3312"/>
              <a:ext cx="528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4" name="Rectangle 10"/>
            <p:cNvSpPr>
              <a:spLocks noChangeArrowheads="1"/>
            </p:cNvSpPr>
            <p:nvPr/>
          </p:nvSpPr>
          <p:spPr bwMode="auto">
            <a:xfrm>
              <a:off x="1632" y="3312"/>
              <a:ext cx="480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5" name="Rectangle 11"/>
            <p:cNvSpPr>
              <a:spLocks noChangeArrowheads="1"/>
            </p:cNvSpPr>
            <p:nvPr/>
          </p:nvSpPr>
          <p:spPr bwMode="auto">
            <a:xfrm>
              <a:off x="5280" y="3312"/>
              <a:ext cx="480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6" name="Rectangle 12"/>
            <p:cNvSpPr>
              <a:spLocks noChangeArrowheads="1"/>
            </p:cNvSpPr>
            <p:nvPr/>
          </p:nvSpPr>
          <p:spPr bwMode="auto">
            <a:xfrm>
              <a:off x="4560" y="3312"/>
              <a:ext cx="480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7" name="Rectangle 13"/>
            <p:cNvSpPr>
              <a:spLocks noChangeArrowheads="1"/>
            </p:cNvSpPr>
            <p:nvPr/>
          </p:nvSpPr>
          <p:spPr bwMode="auto">
            <a:xfrm>
              <a:off x="3840" y="3312"/>
              <a:ext cx="480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8" name="Rectangle 14"/>
            <p:cNvSpPr>
              <a:spLocks noChangeArrowheads="1"/>
            </p:cNvSpPr>
            <p:nvPr/>
          </p:nvSpPr>
          <p:spPr bwMode="auto">
            <a:xfrm>
              <a:off x="3120" y="3312"/>
              <a:ext cx="480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79" name="Rectangle 15"/>
            <p:cNvSpPr>
              <a:spLocks noChangeArrowheads="1"/>
            </p:cNvSpPr>
            <p:nvPr/>
          </p:nvSpPr>
          <p:spPr bwMode="auto">
            <a:xfrm>
              <a:off x="2400" y="3312"/>
              <a:ext cx="480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0" name="Line 16"/>
            <p:cNvSpPr>
              <a:spLocks noChangeShapeType="1"/>
            </p:cNvSpPr>
            <p:nvPr/>
          </p:nvSpPr>
          <p:spPr bwMode="auto">
            <a:xfrm flipH="1">
              <a:off x="2208" y="2064"/>
              <a:ext cx="96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1" name="Line 17"/>
            <p:cNvSpPr>
              <a:spLocks noChangeShapeType="1"/>
            </p:cNvSpPr>
            <p:nvPr/>
          </p:nvSpPr>
          <p:spPr bwMode="auto">
            <a:xfrm>
              <a:off x="3168" y="2064"/>
              <a:ext cx="864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2" name="Line 18"/>
            <p:cNvSpPr>
              <a:spLocks noChangeShapeType="1"/>
            </p:cNvSpPr>
            <p:nvPr/>
          </p:nvSpPr>
          <p:spPr bwMode="auto">
            <a:xfrm flipH="1">
              <a:off x="432" y="2832"/>
              <a:ext cx="1728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3" name="Line 19"/>
            <p:cNvSpPr>
              <a:spLocks noChangeShapeType="1"/>
            </p:cNvSpPr>
            <p:nvPr/>
          </p:nvSpPr>
          <p:spPr bwMode="auto">
            <a:xfrm flipH="1">
              <a:off x="1104" y="2832"/>
              <a:ext cx="1056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4" name="Line 20"/>
            <p:cNvSpPr>
              <a:spLocks noChangeShapeType="1"/>
            </p:cNvSpPr>
            <p:nvPr/>
          </p:nvSpPr>
          <p:spPr bwMode="auto">
            <a:xfrm flipH="1">
              <a:off x="1824" y="2832"/>
              <a:ext cx="336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5" name="Line 21"/>
            <p:cNvSpPr>
              <a:spLocks noChangeShapeType="1"/>
            </p:cNvSpPr>
            <p:nvPr/>
          </p:nvSpPr>
          <p:spPr bwMode="auto">
            <a:xfrm>
              <a:off x="2160" y="2832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6" name="Line 22"/>
            <p:cNvSpPr>
              <a:spLocks noChangeShapeType="1"/>
            </p:cNvSpPr>
            <p:nvPr/>
          </p:nvSpPr>
          <p:spPr bwMode="auto">
            <a:xfrm>
              <a:off x="2160" y="2832"/>
              <a:ext cx="120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7" name="Line 23"/>
            <p:cNvSpPr>
              <a:spLocks noChangeShapeType="1"/>
            </p:cNvSpPr>
            <p:nvPr/>
          </p:nvSpPr>
          <p:spPr bwMode="auto">
            <a:xfrm>
              <a:off x="2160" y="2832"/>
              <a:ext cx="192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8" name="Line 24"/>
            <p:cNvSpPr>
              <a:spLocks noChangeShapeType="1"/>
            </p:cNvSpPr>
            <p:nvPr/>
          </p:nvSpPr>
          <p:spPr bwMode="auto">
            <a:xfrm>
              <a:off x="4032" y="2832"/>
              <a:ext cx="1536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89" name="Line 25"/>
            <p:cNvSpPr>
              <a:spLocks noChangeShapeType="1"/>
            </p:cNvSpPr>
            <p:nvPr/>
          </p:nvSpPr>
          <p:spPr bwMode="auto">
            <a:xfrm>
              <a:off x="4032" y="2832"/>
              <a:ext cx="768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90" name="Line 26"/>
            <p:cNvSpPr>
              <a:spLocks noChangeShapeType="1"/>
            </p:cNvSpPr>
            <p:nvPr/>
          </p:nvSpPr>
          <p:spPr bwMode="auto">
            <a:xfrm>
              <a:off x="4032" y="2832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91" name="Line 27"/>
            <p:cNvSpPr>
              <a:spLocks noChangeShapeType="1"/>
            </p:cNvSpPr>
            <p:nvPr/>
          </p:nvSpPr>
          <p:spPr bwMode="auto">
            <a:xfrm flipH="1">
              <a:off x="3312" y="2832"/>
              <a:ext cx="72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92" name="Text Box 28"/>
            <p:cNvSpPr txBox="1">
              <a:spLocks noChangeArrowheads="1"/>
            </p:cNvSpPr>
            <p:nvPr/>
          </p:nvSpPr>
          <p:spPr bwMode="auto">
            <a:xfrm>
              <a:off x="2705" y="1776"/>
              <a:ext cx="916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/>
                <a:t>CHAISE</a:t>
              </a:r>
            </a:p>
          </p:txBody>
        </p:sp>
        <p:sp>
          <p:nvSpPr>
            <p:cNvPr id="88093" name="Text Box 29"/>
            <p:cNvSpPr txBox="1">
              <a:spLocks noChangeArrowheads="1"/>
            </p:cNvSpPr>
            <p:nvPr/>
          </p:nvSpPr>
          <p:spPr bwMode="auto">
            <a:xfrm>
              <a:off x="1844" y="2496"/>
              <a:ext cx="824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/>
                <a:t>Chaise1</a:t>
              </a:r>
            </a:p>
          </p:txBody>
        </p:sp>
        <p:sp>
          <p:nvSpPr>
            <p:cNvPr id="88094" name="Text Box 30"/>
            <p:cNvSpPr txBox="1">
              <a:spLocks noChangeArrowheads="1"/>
            </p:cNvSpPr>
            <p:nvPr/>
          </p:nvSpPr>
          <p:spPr bwMode="auto">
            <a:xfrm>
              <a:off x="3620" y="2544"/>
              <a:ext cx="823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/>
                <a:t>Chaise2</a:t>
              </a:r>
            </a:p>
          </p:txBody>
        </p:sp>
        <p:sp>
          <p:nvSpPr>
            <p:cNvPr id="88095" name="Text Box 31"/>
            <p:cNvSpPr txBox="1">
              <a:spLocks noChangeArrowheads="1"/>
            </p:cNvSpPr>
            <p:nvPr/>
          </p:nvSpPr>
          <p:spPr bwMode="auto">
            <a:xfrm>
              <a:off x="125" y="3312"/>
              <a:ext cx="572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 sz="1400"/>
                <a:t>roulettes</a:t>
              </a:r>
            </a:p>
          </p:txBody>
        </p:sp>
        <p:sp>
          <p:nvSpPr>
            <p:cNvPr id="88096" name="Text Box 32"/>
            <p:cNvSpPr txBox="1">
              <a:spLocks noChangeArrowheads="1"/>
            </p:cNvSpPr>
            <p:nvPr/>
          </p:nvSpPr>
          <p:spPr bwMode="auto">
            <a:xfrm>
              <a:off x="793" y="3312"/>
              <a:ext cx="680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 sz="1400"/>
                <a:t>accoudoirs</a:t>
              </a:r>
            </a:p>
          </p:txBody>
        </p:sp>
        <p:sp>
          <p:nvSpPr>
            <p:cNvPr id="88097" name="Text Box 33"/>
            <p:cNvSpPr txBox="1">
              <a:spLocks noChangeArrowheads="1"/>
            </p:cNvSpPr>
            <p:nvPr/>
          </p:nvSpPr>
          <p:spPr bwMode="auto">
            <a:xfrm>
              <a:off x="1666" y="3312"/>
              <a:ext cx="411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 sz="1400"/>
                <a:t>métal</a:t>
              </a:r>
            </a:p>
          </p:txBody>
        </p:sp>
        <p:sp>
          <p:nvSpPr>
            <p:cNvPr id="88098" name="Text Box 34"/>
            <p:cNvSpPr txBox="1">
              <a:spLocks noChangeArrowheads="1"/>
            </p:cNvSpPr>
            <p:nvPr/>
          </p:nvSpPr>
          <p:spPr bwMode="auto">
            <a:xfrm>
              <a:off x="2333" y="3312"/>
              <a:ext cx="578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 sz="1400"/>
                <a:t>piédestal</a:t>
              </a:r>
            </a:p>
          </p:txBody>
        </p:sp>
        <p:sp>
          <p:nvSpPr>
            <p:cNvPr id="88099" name="Text Box 35"/>
            <p:cNvSpPr txBox="1">
              <a:spLocks noChangeArrowheads="1"/>
            </p:cNvSpPr>
            <p:nvPr/>
          </p:nvSpPr>
          <p:spPr bwMode="auto">
            <a:xfrm>
              <a:off x="3156" y="3312"/>
              <a:ext cx="372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 sz="1400"/>
                <a:t>siège</a:t>
              </a:r>
            </a:p>
          </p:txBody>
        </p:sp>
        <p:sp>
          <p:nvSpPr>
            <p:cNvPr id="88100" name="Text Box 36"/>
            <p:cNvSpPr txBox="1">
              <a:spLocks noChangeArrowheads="1"/>
            </p:cNvSpPr>
            <p:nvPr/>
          </p:nvSpPr>
          <p:spPr bwMode="auto">
            <a:xfrm>
              <a:off x="3824" y="3312"/>
              <a:ext cx="486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 sz="1400"/>
                <a:t>dossier</a:t>
              </a:r>
            </a:p>
          </p:txBody>
        </p:sp>
        <p:sp>
          <p:nvSpPr>
            <p:cNvPr id="88102" name="Text Box 38"/>
            <p:cNvSpPr txBox="1">
              <a:spLocks noChangeArrowheads="1"/>
            </p:cNvSpPr>
            <p:nvPr/>
          </p:nvSpPr>
          <p:spPr bwMode="auto">
            <a:xfrm>
              <a:off x="4595" y="3312"/>
              <a:ext cx="392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 sz="1400"/>
                <a:t>pieds</a:t>
              </a:r>
            </a:p>
          </p:txBody>
        </p:sp>
        <p:sp>
          <p:nvSpPr>
            <p:cNvPr id="88103" name="Text Box 39"/>
            <p:cNvSpPr txBox="1">
              <a:spLocks noChangeArrowheads="1"/>
            </p:cNvSpPr>
            <p:nvPr/>
          </p:nvSpPr>
          <p:spPr bwMode="auto">
            <a:xfrm>
              <a:off x="5317" y="3312"/>
              <a:ext cx="331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kumimoji="0" lang="fr-FR" sz="1400"/>
                <a:t>bois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3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3E77-49F9-464D-BFC9-E34973B6D4D3}" type="slidenum">
              <a:rPr lang="fr-FR"/>
              <a:pPr/>
              <a:t>63</a:t>
            </a:fld>
            <a:endParaRPr lang="fr-FR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6172200" cy="1143000"/>
          </a:xfrm>
        </p:spPr>
        <p:txBody>
          <a:bodyPr/>
          <a:lstStyle/>
          <a:p>
            <a:r>
              <a:rPr lang="fr-FR"/>
              <a:t>Apprendre des connaissances-2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4800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FR"/>
              <a:t>Exemple : Protos (cas + indexation)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4343400" y="2438400"/>
            <a:ext cx="16002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447800" y="4191000"/>
            <a:ext cx="13716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7162800" y="4114800"/>
            <a:ext cx="13716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55" name="Line 15"/>
          <p:cNvSpPr>
            <a:spLocks noChangeShapeType="1"/>
          </p:cNvSpPr>
          <p:nvPr/>
        </p:nvSpPr>
        <p:spPr bwMode="auto">
          <a:xfrm flipH="1">
            <a:off x="2133600" y="2971800"/>
            <a:ext cx="29718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56" name="Line 16"/>
          <p:cNvSpPr>
            <a:spLocks noChangeShapeType="1"/>
          </p:cNvSpPr>
          <p:nvPr/>
        </p:nvSpPr>
        <p:spPr bwMode="auto">
          <a:xfrm>
            <a:off x="5105400" y="2971800"/>
            <a:ext cx="2819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4419600" y="2514600"/>
            <a:ext cx="135413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CHAISE</a:t>
            </a: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1524000" y="4191000"/>
            <a:ext cx="12176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Chaise1</a:t>
            </a: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7239000" y="4191000"/>
            <a:ext cx="12176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/>
              <a:t>Chaise2</a:t>
            </a:r>
          </a:p>
        </p:txBody>
      </p:sp>
      <p:sp>
        <p:nvSpPr>
          <p:cNvPr id="112678" name="Line 38"/>
          <p:cNvSpPr>
            <a:spLocks noChangeShapeType="1"/>
          </p:cNvSpPr>
          <p:nvPr/>
        </p:nvSpPr>
        <p:spPr bwMode="auto">
          <a:xfrm flipH="1">
            <a:off x="28194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79" name="Line 39"/>
          <p:cNvSpPr>
            <a:spLocks noChangeShapeType="1"/>
          </p:cNvSpPr>
          <p:nvPr/>
        </p:nvSpPr>
        <p:spPr bwMode="auto">
          <a:xfrm>
            <a:off x="2819400" y="45720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0" name="Rectangle 40"/>
          <p:cNvSpPr>
            <a:spLocks noChangeArrowheads="1"/>
          </p:cNvSpPr>
          <p:nvPr/>
        </p:nvSpPr>
        <p:spPr bwMode="auto">
          <a:xfrm>
            <a:off x="228600" y="5562600"/>
            <a:ext cx="10668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1" name="Rectangle 41"/>
          <p:cNvSpPr>
            <a:spLocks noChangeArrowheads="1"/>
          </p:cNvSpPr>
          <p:nvPr/>
        </p:nvSpPr>
        <p:spPr bwMode="auto">
          <a:xfrm>
            <a:off x="1981200" y="5562600"/>
            <a:ext cx="11430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2" name="Line 42"/>
          <p:cNvSpPr>
            <a:spLocks noChangeShapeType="1"/>
          </p:cNvSpPr>
          <p:nvPr/>
        </p:nvSpPr>
        <p:spPr bwMode="auto">
          <a:xfrm flipV="1">
            <a:off x="762000" y="4724400"/>
            <a:ext cx="1295400" cy="83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3" name="Line 43"/>
          <p:cNvSpPr>
            <a:spLocks noChangeShapeType="1"/>
          </p:cNvSpPr>
          <p:nvPr/>
        </p:nvSpPr>
        <p:spPr bwMode="auto">
          <a:xfrm flipH="1" flipV="1">
            <a:off x="2057400" y="4724400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4" name="Rectangle 44"/>
          <p:cNvSpPr>
            <a:spLocks noChangeArrowheads="1"/>
          </p:cNvSpPr>
          <p:nvPr/>
        </p:nvSpPr>
        <p:spPr bwMode="auto">
          <a:xfrm>
            <a:off x="7315200" y="5562600"/>
            <a:ext cx="11430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5" name="Line 45"/>
          <p:cNvSpPr>
            <a:spLocks noChangeShapeType="1"/>
          </p:cNvSpPr>
          <p:nvPr/>
        </p:nvSpPr>
        <p:spPr bwMode="auto">
          <a:xfrm flipV="1">
            <a:off x="7848600" y="4648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6" name="Rectangle 46"/>
          <p:cNvSpPr>
            <a:spLocks noChangeArrowheads="1"/>
          </p:cNvSpPr>
          <p:nvPr/>
        </p:nvSpPr>
        <p:spPr bwMode="auto">
          <a:xfrm>
            <a:off x="3733800" y="5562600"/>
            <a:ext cx="12192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7" name="Rectangle 47"/>
          <p:cNvSpPr>
            <a:spLocks noChangeArrowheads="1"/>
          </p:cNvSpPr>
          <p:nvPr/>
        </p:nvSpPr>
        <p:spPr bwMode="auto">
          <a:xfrm>
            <a:off x="5486400" y="5562600"/>
            <a:ext cx="12192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8" name="Line 48"/>
          <p:cNvSpPr>
            <a:spLocks noChangeShapeType="1"/>
          </p:cNvSpPr>
          <p:nvPr/>
        </p:nvSpPr>
        <p:spPr bwMode="auto">
          <a:xfrm flipH="1">
            <a:off x="3505200" y="5867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9" name="Line 49"/>
          <p:cNvSpPr>
            <a:spLocks noChangeShapeType="1"/>
          </p:cNvSpPr>
          <p:nvPr/>
        </p:nvSpPr>
        <p:spPr bwMode="auto">
          <a:xfrm flipV="1">
            <a:off x="3505200" y="27432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90" name="Line 50"/>
          <p:cNvSpPr>
            <a:spLocks noChangeShapeType="1"/>
          </p:cNvSpPr>
          <p:nvPr/>
        </p:nvSpPr>
        <p:spPr bwMode="auto">
          <a:xfrm>
            <a:off x="6705600" y="5791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91" name="Line 51"/>
          <p:cNvSpPr>
            <a:spLocks noChangeShapeType="1"/>
          </p:cNvSpPr>
          <p:nvPr/>
        </p:nvSpPr>
        <p:spPr bwMode="auto">
          <a:xfrm flipV="1">
            <a:off x="6858000" y="27432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92" name="Line 52"/>
          <p:cNvSpPr>
            <a:spLocks noChangeShapeType="1"/>
          </p:cNvSpPr>
          <p:nvPr/>
        </p:nvSpPr>
        <p:spPr bwMode="auto">
          <a:xfrm>
            <a:off x="3505200" y="2743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93" name="Line 53"/>
          <p:cNvSpPr>
            <a:spLocks noChangeShapeType="1"/>
          </p:cNvSpPr>
          <p:nvPr/>
        </p:nvSpPr>
        <p:spPr bwMode="auto">
          <a:xfrm flipH="1">
            <a:off x="5943600" y="27432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94" name="Text Box 54"/>
          <p:cNvSpPr txBox="1">
            <a:spLocks noChangeArrowheads="1"/>
          </p:cNvSpPr>
          <p:nvPr/>
        </p:nvSpPr>
        <p:spPr bwMode="auto">
          <a:xfrm>
            <a:off x="1676400" y="3581400"/>
            <a:ext cx="1422400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600"/>
              <a:t>Prototype fort</a:t>
            </a:r>
          </a:p>
        </p:txBody>
      </p:sp>
      <p:sp>
        <p:nvSpPr>
          <p:cNvPr id="112695" name="Text Box 55"/>
          <p:cNvSpPr txBox="1">
            <a:spLocks noChangeArrowheads="1"/>
          </p:cNvSpPr>
          <p:nvPr/>
        </p:nvSpPr>
        <p:spPr bwMode="auto">
          <a:xfrm>
            <a:off x="7313613" y="3581400"/>
            <a:ext cx="1581150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600"/>
              <a:t>Prototype faible</a:t>
            </a:r>
          </a:p>
        </p:txBody>
      </p:sp>
      <p:sp>
        <p:nvSpPr>
          <p:cNvPr id="112696" name="Text Box 56"/>
          <p:cNvSpPr txBox="1">
            <a:spLocks noChangeArrowheads="1"/>
          </p:cNvSpPr>
          <p:nvPr/>
        </p:nvSpPr>
        <p:spPr bwMode="auto">
          <a:xfrm>
            <a:off x="3657600" y="3962400"/>
            <a:ext cx="2703513" cy="30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400"/>
              <a:t>Différence : accoudoirs, piédestal</a:t>
            </a:r>
          </a:p>
        </p:txBody>
      </p:sp>
      <p:sp>
        <p:nvSpPr>
          <p:cNvPr id="112697" name="Text Box 57"/>
          <p:cNvSpPr txBox="1">
            <a:spLocks noChangeArrowheads="1"/>
          </p:cNvSpPr>
          <p:nvPr/>
        </p:nvSpPr>
        <p:spPr bwMode="auto">
          <a:xfrm>
            <a:off x="4327525" y="4648200"/>
            <a:ext cx="1517650" cy="30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400"/>
              <a:t>Différence : pieds</a:t>
            </a:r>
          </a:p>
        </p:txBody>
      </p:sp>
      <p:sp>
        <p:nvSpPr>
          <p:cNvPr id="112698" name="Text Box 58"/>
          <p:cNvSpPr txBox="1">
            <a:spLocks noChangeArrowheads="1"/>
          </p:cNvSpPr>
          <p:nvPr/>
        </p:nvSpPr>
        <p:spPr bwMode="auto">
          <a:xfrm>
            <a:off x="228600" y="5638800"/>
            <a:ext cx="1122363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600"/>
              <a:t>accoudoirs</a:t>
            </a:r>
          </a:p>
        </p:txBody>
      </p:sp>
      <p:sp>
        <p:nvSpPr>
          <p:cNvPr id="112700" name="Text Box 60"/>
          <p:cNvSpPr txBox="1">
            <a:spLocks noChangeArrowheads="1"/>
          </p:cNvSpPr>
          <p:nvPr/>
        </p:nvSpPr>
        <p:spPr bwMode="auto">
          <a:xfrm>
            <a:off x="2057400" y="5638800"/>
            <a:ext cx="954088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600"/>
              <a:t>piédestal</a:t>
            </a:r>
          </a:p>
        </p:txBody>
      </p:sp>
      <p:sp>
        <p:nvSpPr>
          <p:cNvPr id="112701" name="Text Box 61"/>
          <p:cNvSpPr txBox="1">
            <a:spLocks noChangeArrowheads="1"/>
          </p:cNvSpPr>
          <p:nvPr/>
        </p:nvSpPr>
        <p:spPr bwMode="auto">
          <a:xfrm>
            <a:off x="4038600" y="5638800"/>
            <a:ext cx="603250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600"/>
              <a:t>siège</a:t>
            </a:r>
          </a:p>
        </p:txBody>
      </p:sp>
      <p:sp>
        <p:nvSpPr>
          <p:cNvPr id="112702" name="Text Box 62"/>
          <p:cNvSpPr txBox="1">
            <a:spLocks noChangeArrowheads="1"/>
          </p:cNvSpPr>
          <p:nvPr/>
        </p:nvSpPr>
        <p:spPr bwMode="auto">
          <a:xfrm>
            <a:off x="5715000" y="5638800"/>
            <a:ext cx="795338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600"/>
              <a:t>dossier</a:t>
            </a:r>
          </a:p>
        </p:txBody>
      </p:sp>
      <p:sp>
        <p:nvSpPr>
          <p:cNvPr id="112703" name="Text Box 63"/>
          <p:cNvSpPr txBox="1">
            <a:spLocks noChangeArrowheads="1"/>
          </p:cNvSpPr>
          <p:nvPr/>
        </p:nvSpPr>
        <p:spPr bwMode="auto">
          <a:xfrm>
            <a:off x="7572375" y="5638800"/>
            <a:ext cx="636588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600"/>
              <a:t>pieds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962F-27AD-C94C-BA6F-CB96B8A7C227}" type="slidenum">
              <a:rPr lang="fr-FR"/>
              <a:pPr/>
              <a:t>64</a:t>
            </a:fld>
            <a:endParaRPr lang="fr-FR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Maintenance de la base de cas (Leake98)</a:t>
            </a: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985838" y="1981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Stratégies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Collecte des données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périodique, conditionnel, Ad Hoc.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Intégration des données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On-line, Off-line.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Activation de la maintenance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espace, temps, résultat de résolution.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Étendue de la maintenance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Large, étroite.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endParaRPr lang="fr-FR" sz="2600" b="0">
              <a:latin typeface="Arial" pitchFamily="33" charset="0"/>
              <a:ea typeface="ＭＳ Ｐゴシック" pitchFamily="33" charset="-12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7064-8D04-694D-9C29-70BD884586C1}" type="slidenum">
              <a:rPr lang="fr-FR"/>
              <a:pPr/>
              <a:t>65</a:t>
            </a:fld>
            <a:endParaRPr lang="fr-FR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7696200" cy="1143000"/>
          </a:xfrm>
        </p:spPr>
        <p:txBody>
          <a:bodyPr/>
          <a:lstStyle/>
          <a:p>
            <a:r>
              <a:rPr lang="fr-FR"/>
              <a:t>Approches connexes au RàPC Exemples, Instances &amp; Cas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1066800" y="18288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Raisonnement fondé sur la mémoire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Pas de théorie sur le domaine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Aucune tâche d’induction ou d ’abstraction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Apprentissage à partir d’instances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Instance = attribut-valeur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IBL (Aha), C4.5, ID5R(Quinlan)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Exemples typiques (exemplar)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Protos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RàPC conversationnel (Aha)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D93E-45DE-A842-9EFF-B142078591D4}" type="slidenum">
              <a:rPr lang="fr-FR"/>
              <a:pPr/>
              <a:t>66</a:t>
            </a:fld>
            <a:endParaRPr lang="fr-FR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Intégration avec d’autres approches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1676400" y="18288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Exemple : Règles + cas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Mode d’intégration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Coopératif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Intégration des règles dans le RàPC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Creek (Aamodt), Cabata (Lenz)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Mode coopératif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A qui donner la main ?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Degrés de confiance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Selon type de cas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6AF9-0001-ED44-8940-6580A3EBB46E}" type="slidenum">
              <a:rPr lang="fr-FR"/>
              <a:pPr/>
              <a:t>67</a:t>
            </a:fld>
            <a:endParaRPr lang="fr-F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Exemples d’outils et application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>
                <a:hlinkClick r:id="rId3" action="ppaction://program"/>
              </a:rPr>
              <a:t>L’outil Orenge (</a:t>
            </a:r>
            <a:r>
              <a:rPr lang="fr-FR" sz="2400"/>
              <a:t>http://www.empolis.com/)</a:t>
            </a:r>
            <a:endParaRPr lang="fr-FR" sz="2400">
              <a:hlinkClick r:id="rId3" action="ppaction://program"/>
            </a:endParaRPr>
          </a:p>
          <a:p>
            <a:r>
              <a:rPr lang="fr-FR" sz="2400">
                <a:hlinkClick r:id="rId3" action="ppaction://program"/>
              </a:rPr>
              <a:t>Kaidara (</a:t>
            </a:r>
            <a:r>
              <a:rPr lang="fr-FR" sz="2400">
                <a:hlinkClick r:id="rId4"/>
              </a:rPr>
              <a:t>http://www.kaidara.com/</a:t>
            </a:r>
            <a:r>
              <a:rPr lang="fr-FR" sz="2400"/>
              <a:t>)</a:t>
            </a:r>
          </a:p>
          <a:p>
            <a:r>
              <a:rPr lang="fr-FR" sz="2400"/>
              <a:t>CaseBank (http://www.casebank.com/)</a:t>
            </a:r>
            <a:endParaRPr lang="fr-FR" sz="2400">
              <a:hlinkClick r:id="rId3" action="ppaction://program"/>
            </a:endParaRPr>
          </a:p>
          <a:p>
            <a:r>
              <a:rPr lang="fr-FR" sz="2400">
                <a:hlinkClick r:id="rId5" action="ppaction://hlinksldjump"/>
              </a:rPr>
              <a:t>L’environnement JColibri</a:t>
            </a:r>
            <a:endParaRPr lang="fr-FR" sz="2400">
              <a:hlinkClick r:id="rId3" action="ppaction://program"/>
            </a:endParaRPr>
          </a:p>
          <a:p>
            <a:r>
              <a:rPr lang="fr-FR" sz="2400">
                <a:hlinkClick r:id="rId6" action="ppaction://program"/>
              </a:rPr>
              <a:t>L’outil Remind</a:t>
            </a:r>
            <a:endParaRPr lang="fr-FR" sz="2400">
              <a:hlinkClick r:id="rId7" action="ppaction://program"/>
            </a:endParaRPr>
          </a:p>
          <a:p>
            <a:r>
              <a:rPr lang="fr-FR" sz="2400">
                <a:hlinkClick r:id="rId8" action="ppaction://hlinksldjump"/>
              </a:rPr>
              <a:t>L’outil CBR-tools</a:t>
            </a:r>
            <a:endParaRPr lang="fr-FR" sz="2400">
              <a:hlinkClick r:id="rId7" action="ppaction://program"/>
            </a:endParaRPr>
          </a:p>
          <a:p>
            <a:r>
              <a:rPr lang="fr-FR" sz="2400">
                <a:hlinkClick r:id="rId9" action="ppaction://hlinksldjump"/>
              </a:rPr>
              <a:t>Application Prolabo</a:t>
            </a:r>
          </a:p>
          <a:p>
            <a:r>
              <a:rPr lang="fr-FR" sz="2400">
                <a:hlinkClick r:id="rId10" action="ppaction://hlinksldjump"/>
              </a:rPr>
              <a:t>Application Interep</a:t>
            </a:r>
            <a:endParaRPr lang="fr-FR" sz="2400">
              <a:hlinkClick r:id="rId3" action="ppaction://program"/>
            </a:endParaRPr>
          </a:p>
          <a:p>
            <a:r>
              <a:rPr lang="fr-FR" sz="2400">
                <a:hlinkClick r:id="rId11" action="ppaction://hlinksldjump"/>
              </a:rPr>
              <a:t>Application Radix</a:t>
            </a:r>
            <a:endParaRPr lang="fr-FR" sz="2400"/>
          </a:p>
          <a:p>
            <a:endParaRPr lang="fr-FR" sz="2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C4CA-F8BC-5F4C-B6A1-2D5DCFCF8E45}" type="slidenum">
              <a:rPr lang="fr-FR"/>
              <a:pPr/>
              <a:t>68</a:t>
            </a:fld>
            <a:endParaRPr lang="fr-FR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Outil CBR*Tools 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600200"/>
            <a:ext cx="6096000" cy="4648200"/>
          </a:xfrm>
        </p:spPr>
        <p:txBody>
          <a:bodyPr/>
          <a:lstStyle/>
          <a:p>
            <a:r>
              <a:rPr lang="fr-FR" sz="2400"/>
              <a:t>Action AID, INRIA Sophia-Antipolis</a:t>
            </a:r>
          </a:p>
          <a:p>
            <a:r>
              <a:rPr lang="fr-FR" sz="2400"/>
              <a:t>M. Jaczynski &amp; B. Trousse</a:t>
            </a:r>
          </a:p>
          <a:p>
            <a:r>
              <a:rPr lang="fr-FR" sz="2400"/>
              <a:t>Constat : Manque d’ouverture des outils existants (modification, ajout de composants difficile ou impossible)</a:t>
            </a:r>
          </a:p>
          <a:p>
            <a:r>
              <a:rPr lang="fr-FR" sz="2400"/>
              <a:t>Nouveau type d’outil en RàPC : Plate-Forme a objets   </a:t>
            </a:r>
            <a:r>
              <a:rPr lang="fr-FR" sz="2400" i="1"/>
              <a:t>(en Java)</a:t>
            </a:r>
            <a:endParaRPr lang="fr-FR" sz="2400"/>
          </a:p>
          <a:p>
            <a:r>
              <a:rPr lang="fr-FR" sz="2400"/>
              <a:t>Architecture - Points d’ouverture</a:t>
            </a:r>
          </a:p>
          <a:p>
            <a:r>
              <a:rPr lang="fr-FR" sz="2400"/>
              <a:t>Modèles a objets - Explication  en termes de patrons de conception</a:t>
            </a:r>
            <a:r>
              <a:rPr lang="fr-FR"/>
              <a:t> </a:t>
            </a:r>
          </a:p>
          <a:p>
            <a:r>
              <a:rPr lang="fr-FR" sz="2400"/>
              <a:t>Contact: trousse@sophia.inria.fr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26A3-9A74-C442-A3FF-79A39FB7738A}" type="slidenum">
              <a:rPr lang="fr-FR"/>
              <a:pPr/>
              <a:t>69</a:t>
            </a:fld>
            <a:endParaRPr lang="fr-FR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09600"/>
            <a:ext cx="6400800" cy="1143000"/>
          </a:xfrm>
        </p:spPr>
        <p:txBody>
          <a:bodyPr/>
          <a:lstStyle/>
          <a:p>
            <a:r>
              <a:rPr lang="fr-FR"/>
              <a:t>Utilisation de CBR*Tools</a:t>
            </a:r>
            <a:br>
              <a:rPr lang="fr-FR"/>
            </a:br>
            <a:r>
              <a:rPr lang="fr-FR" sz="2400"/>
              <a:t>1/ manipulation des classes java via éditeur </a:t>
            </a:r>
            <a:br>
              <a:rPr lang="fr-FR" sz="2400"/>
            </a:br>
            <a:r>
              <a:rPr lang="fr-FR" sz="2400"/>
              <a:t>2/ atelier de manipulation directe des modèles UML</a:t>
            </a:r>
            <a:endParaRPr lang="fr-FR"/>
          </a:p>
        </p:txBody>
      </p:sp>
      <p:graphicFrame>
        <p:nvGraphicFramePr>
          <p:cNvPr id="200707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1066800" y="2133600"/>
          <a:ext cx="7924800" cy="3886200"/>
        </p:xfrm>
        <a:graphic>
          <a:graphicData uri="http://schemas.openxmlformats.org/presentationml/2006/ole">
            <p:oleObj spid="_x0000_s200707" name="Image" r:id="rId4" imgW="5041440" imgH="227376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7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D0CF-B025-E94D-8B0F-EF1E463FE4CE}" type="slidenum">
              <a:rPr lang="fr-FR"/>
              <a:pPr/>
              <a:t>7</a:t>
            </a:fld>
            <a:endParaRPr lang="fr-F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Minsky, le modèle de mémoire : illustration</a:t>
            </a:r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1295400" y="1828800"/>
            <a:ext cx="685800" cy="5334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336"/>
              </a:cxn>
              <a:cxn ang="0">
                <a:pos x="432" y="336"/>
              </a:cxn>
              <a:cxn ang="0">
                <a:pos x="240" y="0"/>
              </a:cxn>
            </a:cxnLst>
            <a:rect l="0" t="0" r="r" b="b"/>
            <a:pathLst>
              <a:path w="432" h="336">
                <a:moveTo>
                  <a:pt x="240" y="0"/>
                </a:moveTo>
                <a:lnTo>
                  <a:pt x="0" y="336"/>
                </a:lnTo>
                <a:lnTo>
                  <a:pt x="432" y="336"/>
                </a:lnTo>
                <a:lnTo>
                  <a:pt x="240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4" name="Freeform 8"/>
          <p:cNvSpPr>
            <a:spLocks/>
          </p:cNvSpPr>
          <p:nvPr/>
        </p:nvSpPr>
        <p:spPr bwMode="auto">
          <a:xfrm>
            <a:off x="533400" y="1828800"/>
            <a:ext cx="685800" cy="5334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336"/>
              </a:cxn>
              <a:cxn ang="0">
                <a:pos x="432" y="336"/>
              </a:cxn>
              <a:cxn ang="0">
                <a:pos x="240" y="0"/>
              </a:cxn>
            </a:cxnLst>
            <a:rect l="0" t="0" r="r" b="b"/>
            <a:pathLst>
              <a:path w="432" h="336">
                <a:moveTo>
                  <a:pt x="240" y="0"/>
                </a:moveTo>
                <a:lnTo>
                  <a:pt x="0" y="336"/>
                </a:lnTo>
                <a:lnTo>
                  <a:pt x="432" y="336"/>
                </a:lnTo>
                <a:lnTo>
                  <a:pt x="240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5" name="Freeform 9"/>
          <p:cNvSpPr>
            <a:spLocks/>
          </p:cNvSpPr>
          <p:nvPr/>
        </p:nvSpPr>
        <p:spPr bwMode="auto">
          <a:xfrm>
            <a:off x="2057400" y="1828800"/>
            <a:ext cx="685800" cy="5334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336"/>
              </a:cxn>
              <a:cxn ang="0">
                <a:pos x="432" y="336"/>
              </a:cxn>
              <a:cxn ang="0">
                <a:pos x="240" y="0"/>
              </a:cxn>
            </a:cxnLst>
            <a:rect l="0" t="0" r="r" b="b"/>
            <a:pathLst>
              <a:path w="432" h="336">
                <a:moveTo>
                  <a:pt x="240" y="0"/>
                </a:moveTo>
                <a:lnTo>
                  <a:pt x="0" y="336"/>
                </a:lnTo>
                <a:lnTo>
                  <a:pt x="432" y="336"/>
                </a:lnTo>
                <a:lnTo>
                  <a:pt x="240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2895600" y="1828800"/>
            <a:ext cx="685800" cy="5334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336"/>
              </a:cxn>
              <a:cxn ang="0">
                <a:pos x="432" y="336"/>
              </a:cxn>
              <a:cxn ang="0">
                <a:pos x="240" y="0"/>
              </a:cxn>
            </a:cxnLst>
            <a:rect l="0" t="0" r="r" b="b"/>
            <a:pathLst>
              <a:path w="432" h="336">
                <a:moveTo>
                  <a:pt x="240" y="0"/>
                </a:moveTo>
                <a:lnTo>
                  <a:pt x="0" y="336"/>
                </a:lnTo>
                <a:lnTo>
                  <a:pt x="432" y="336"/>
                </a:lnTo>
                <a:lnTo>
                  <a:pt x="240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3810000" y="1828800"/>
            <a:ext cx="685800" cy="5334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336"/>
              </a:cxn>
              <a:cxn ang="0">
                <a:pos x="432" y="336"/>
              </a:cxn>
              <a:cxn ang="0">
                <a:pos x="240" y="0"/>
              </a:cxn>
            </a:cxnLst>
            <a:rect l="0" t="0" r="r" b="b"/>
            <a:pathLst>
              <a:path w="432" h="336">
                <a:moveTo>
                  <a:pt x="240" y="0"/>
                </a:moveTo>
                <a:lnTo>
                  <a:pt x="0" y="336"/>
                </a:lnTo>
                <a:lnTo>
                  <a:pt x="432" y="336"/>
                </a:lnTo>
                <a:lnTo>
                  <a:pt x="240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1143000" y="2895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457200" y="2895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1828800" y="2895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2590800" y="2895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3352800" y="2895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4038600" y="2895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1371600" y="3733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685800" y="3733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2057400" y="3733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8" name="Oval 22"/>
          <p:cNvSpPr>
            <a:spLocks noChangeArrowheads="1"/>
          </p:cNvSpPr>
          <p:nvPr/>
        </p:nvSpPr>
        <p:spPr bwMode="auto">
          <a:xfrm>
            <a:off x="2819400" y="3733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9" name="Oval 23"/>
          <p:cNvSpPr>
            <a:spLocks noChangeArrowheads="1"/>
          </p:cNvSpPr>
          <p:nvPr/>
        </p:nvSpPr>
        <p:spPr bwMode="auto">
          <a:xfrm>
            <a:off x="3581400" y="3733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4267200" y="3733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1" name="Freeform 25"/>
          <p:cNvSpPr>
            <a:spLocks/>
          </p:cNvSpPr>
          <p:nvPr/>
        </p:nvSpPr>
        <p:spPr bwMode="auto">
          <a:xfrm>
            <a:off x="228600" y="4800600"/>
            <a:ext cx="533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336" y="0"/>
              </a:cxn>
              <a:cxn ang="0">
                <a:pos x="0" y="0"/>
              </a:cxn>
            </a:cxnLst>
            <a:rect l="0" t="0" r="r" b="b"/>
            <a:pathLst>
              <a:path w="336" h="288">
                <a:moveTo>
                  <a:pt x="0" y="0"/>
                </a:moveTo>
                <a:lnTo>
                  <a:pt x="192" y="288"/>
                </a:lnTo>
                <a:lnTo>
                  <a:pt x="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2" name="Freeform 26"/>
          <p:cNvSpPr>
            <a:spLocks/>
          </p:cNvSpPr>
          <p:nvPr/>
        </p:nvSpPr>
        <p:spPr bwMode="auto">
          <a:xfrm>
            <a:off x="990600" y="4800600"/>
            <a:ext cx="533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336" y="0"/>
              </a:cxn>
              <a:cxn ang="0">
                <a:pos x="0" y="0"/>
              </a:cxn>
            </a:cxnLst>
            <a:rect l="0" t="0" r="r" b="b"/>
            <a:pathLst>
              <a:path w="336" h="288">
                <a:moveTo>
                  <a:pt x="0" y="0"/>
                </a:moveTo>
                <a:lnTo>
                  <a:pt x="192" y="288"/>
                </a:lnTo>
                <a:lnTo>
                  <a:pt x="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3" name="Freeform 27"/>
          <p:cNvSpPr>
            <a:spLocks/>
          </p:cNvSpPr>
          <p:nvPr/>
        </p:nvSpPr>
        <p:spPr bwMode="auto">
          <a:xfrm>
            <a:off x="1752600" y="4800600"/>
            <a:ext cx="533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336" y="0"/>
              </a:cxn>
              <a:cxn ang="0">
                <a:pos x="0" y="0"/>
              </a:cxn>
            </a:cxnLst>
            <a:rect l="0" t="0" r="r" b="b"/>
            <a:pathLst>
              <a:path w="336" h="288">
                <a:moveTo>
                  <a:pt x="0" y="0"/>
                </a:moveTo>
                <a:lnTo>
                  <a:pt x="192" y="288"/>
                </a:lnTo>
                <a:lnTo>
                  <a:pt x="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4" name="Freeform 28"/>
          <p:cNvSpPr>
            <a:spLocks/>
          </p:cNvSpPr>
          <p:nvPr/>
        </p:nvSpPr>
        <p:spPr bwMode="auto">
          <a:xfrm>
            <a:off x="2514600" y="4800600"/>
            <a:ext cx="533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336" y="0"/>
              </a:cxn>
              <a:cxn ang="0">
                <a:pos x="0" y="0"/>
              </a:cxn>
            </a:cxnLst>
            <a:rect l="0" t="0" r="r" b="b"/>
            <a:pathLst>
              <a:path w="336" h="288">
                <a:moveTo>
                  <a:pt x="0" y="0"/>
                </a:moveTo>
                <a:lnTo>
                  <a:pt x="192" y="288"/>
                </a:lnTo>
                <a:lnTo>
                  <a:pt x="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5" name="Freeform 29"/>
          <p:cNvSpPr>
            <a:spLocks/>
          </p:cNvSpPr>
          <p:nvPr/>
        </p:nvSpPr>
        <p:spPr bwMode="auto">
          <a:xfrm>
            <a:off x="3124200" y="4800600"/>
            <a:ext cx="533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336" y="0"/>
              </a:cxn>
              <a:cxn ang="0">
                <a:pos x="0" y="0"/>
              </a:cxn>
            </a:cxnLst>
            <a:rect l="0" t="0" r="r" b="b"/>
            <a:pathLst>
              <a:path w="336" h="288">
                <a:moveTo>
                  <a:pt x="0" y="0"/>
                </a:moveTo>
                <a:lnTo>
                  <a:pt x="192" y="288"/>
                </a:lnTo>
                <a:lnTo>
                  <a:pt x="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6" name="Freeform 30"/>
          <p:cNvSpPr>
            <a:spLocks/>
          </p:cNvSpPr>
          <p:nvPr/>
        </p:nvSpPr>
        <p:spPr bwMode="auto">
          <a:xfrm>
            <a:off x="3886200" y="4800600"/>
            <a:ext cx="533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336" y="0"/>
              </a:cxn>
              <a:cxn ang="0">
                <a:pos x="0" y="0"/>
              </a:cxn>
            </a:cxnLst>
            <a:rect l="0" t="0" r="r" b="b"/>
            <a:pathLst>
              <a:path w="336" h="288">
                <a:moveTo>
                  <a:pt x="0" y="0"/>
                </a:moveTo>
                <a:lnTo>
                  <a:pt x="192" y="288"/>
                </a:lnTo>
                <a:lnTo>
                  <a:pt x="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7" name="Freeform 31"/>
          <p:cNvSpPr>
            <a:spLocks/>
          </p:cNvSpPr>
          <p:nvPr/>
        </p:nvSpPr>
        <p:spPr bwMode="auto">
          <a:xfrm>
            <a:off x="4648200" y="4800600"/>
            <a:ext cx="533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336" y="0"/>
              </a:cxn>
              <a:cxn ang="0">
                <a:pos x="0" y="0"/>
              </a:cxn>
            </a:cxnLst>
            <a:rect l="0" t="0" r="r" b="b"/>
            <a:pathLst>
              <a:path w="336" h="288">
                <a:moveTo>
                  <a:pt x="0" y="0"/>
                </a:moveTo>
                <a:lnTo>
                  <a:pt x="192" y="288"/>
                </a:lnTo>
                <a:lnTo>
                  <a:pt x="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8" name="Freeform 32"/>
          <p:cNvSpPr>
            <a:spLocks/>
          </p:cNvSpPr>
          <p:nvPr/>
        </p:nvSpPr>
        <p:spPr bwMode="auto">
          <a:xfrm>
            <a:off x="5410200" y="4800600"/>
            <a:ext cx="533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336" y="0"/>
              </a:cxn>
              <a:cxn ang="0">
                <a:pos x="0" y="0"/>
              </a:cxn>
            </a:cxnLst>
            <a:rect l="0" t="0" r="r" b="b"/>
            <a:pathLst>
              <a:path w="336" h="288">
                <a:moveTo>
                  <a:pt x="0" y="0"/>
                </a:moveTo>
                <a:lnTo>
                  <a:pt x="192" y="288"/>
                </a:lnTo>
                <a:lnTo>
                  <a:pt x="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89" name="Freeform 33"/>
          <p:cNvSpPr>
            <a:spLocks/>
          </p:cNvSpPr>
          <p:nvPr/>
        </p:nvSpPr>
        <p:spPr bwMode="auto">
          <a:xfrm>
            <a:off x="342900" y="2362200"/>
            <a:ext cx="419100" cy="6096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24" y="144"/>
              </a:cxn>
              <a:cxn ang="0">
                <a:pos x="120" y="384"/>
              </a:cxn>
            </a:cxnLst>
            <a:rect l="0" t="0" r="r" b="b"/>
            <a:pathLst>
              <a:path w="264" h="384">
                <a:moveTo>
                  <a:pt x="264" y="0"/>
                </a:moveTo>
                <a:cubicBezTo>
                  <a:pt x="156" y="40"/>
                  <a:pt x="48" y="80"/>
                  <a:pt x="24" y="144"/>
                </a:cubicBezTo>
                <a:cubicBezTo>
                  <a:pt x="0" y="208"/>
                  <a:pt x="60" y="296"/>
                  <a:pt x="120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0" name="Freeform 34"/>
          <p:cNvSpPr>
            <a:spLocks/>
          </p:cNvSpPr>
          <p:nvPr/>
        </p:nvSpPr>
        <p:spPr bwMode="auto">
          <a:xfrm>
            <a:off x="1028700" y="2362200"/>
            <a:ext cx="266700" cy="5334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24" y="192"/>
              </a:cxn>
              <a:cxn ang="0">
                <a:pos x="168" y="336"/>
              </a:cxn>
            </a:cxnLst>
            <a:rect l="0" t="0" r="r" b="b"/>
            <a:pathLst>
              <a:path w="168" h="336">
                <a:moveTo>
                  <a:pt x="24" y="0"/>
                </a:moveTo>
                <a:cubicBezTo>
                  <a:pt x="12" y="68"/>
                  <a:pt x="0" y="136"/>
                  <a:pt x="24" y="192"/>
                </a:cubicBezTo>
                <a:cubicBezTo>
                  <a:pt x="48" y="248"/>
                  <a:pt x="108" y="292"/>
                  <a:pt x="168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1" name="Freeform 35"/>
          <p:cNvSpPr>
            <a:spLocks/>
          </p:cNvSpPr>
          <p:nvPr/>
        </p:nvSpPr>
        <p:spPr bwMode="auto">
          <a:xfrm>
            <a:off x="1447800" y="2362200"/>
            <a:ext cx="304800" cy="5334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144" y="144"/>
              </a:cxn>
              <a:cxn ang="0">
                <a:pos x="0" y="336"/>
              </a:cxn>
            </a:cxnLst>
            <a:rect l="0" t="0" r="r" b="b"/>
            <a:pathLst>
              <a:path w="192" h="336">
                <a:moveTo>
                  <a:pt x="192" y="0"/>
                </a:moveTo>
                <a:cubicBezTo>
                  <a:pt x="184" y="44"/>
                  <a:pt x="176" y="88"/>
                  <a:pt x="144" y="144"/>
                </a:cubicBezTo>
                <a:cubicBezTo>
                  <a:pt x="112" y="200"/>
                  <a:pt x="56" y="268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2" name="Freeform 36"/>
          <p:cNvSpPr>
            <a:spLocks/>
          </p:cNvSpPr>
          <p:nvPr/>
        </p:nvSpPr>
        <p:spPr bwMode="auto">
          <a:xfrm>
            <a:off x="914400" y="3352800"/>
            <a:ext cx="381000" cy="165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240" y="48"/>
              </a:cxn>
            </a:cxnLst>
            <a:rect l="0" t="0" r="r" b="b"/>
            <a:pathLst>
              <a:path w="240" h="104">
                <a:moveTo>
                  <a:pt x="0" y="0"/>
                </a:moveTo>
                <a:cubicBezTo>
                  <a:pt x="52" y="44"/>
                  <a:pt x="104" y="88"/>
                  <a:pt x="144" y="96"/>
                </a:cubicBezTo>
                <a:cubicBezTo>
                  <a:pt x="184" y="104"/>
                  <a:pt x="212" y="76"/>
                  <a:pt x="240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3" name="Freeform 37"/>
          <p:cNvSpPr>
            <a:spLocks/>
          </p:cNvSpPr>
          <p:nvPr/>
        </p:nvSpPr>
        <p:spPr bwMode="auto">
          <a:xfrm>
            <a:off x="2209800" y="2362200"/>
            <a:ext cx="152400" cy="5334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48" y="192"/>
              </a:cxn>
              <a:cxn ang="0">
                <a:pos x="0" y="336"/>
              </a:cxn>
            </a:cxnLst>
            <a:rect l="0" t="0" r="r" b="b"/>
            <a:pathLst>
              <a:path w="96" h="336">
                <a:moveTo>
                  <a:pt x="96" y="0"/>
                </a:moveTo>
                <a:cubicBezTo>
                  <a:pt x="80" y="68"/>
                  <a:pt x="64" y="136"/>
                  <a:pt x="48" y="192"/>
                </a:cubicBezTo>
                <a:cubicBezTo>
                  <a:pt x="32" y="248"/>
                  <a:pt x="16" y="292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4" name="Freeform 38"/>
          <p:cNvSpPr>
            <a:spLocks/>
          </p:cNvSpPr>
          <p:nvPr/>
        </p:nvSpPr>
        <p:spPr bwMode="auto">
          <a:xfrm>
            <a:off x="2489200" y="2362200"/>
            <a:ext cx="254000" cy="609600"/>
          </a:xfrm>
          <a:custGeom>
            <a:avLst/>
            <a:gdLst/>
            <a:ahLst/>
            <a:cxnLst>
              <a:cxn ang="0">
                <a:pos x="64" y="0"/>
              </a:cxn>
              <a:cxn ang="0">
                <a:pos x="16" y="240"/>
              </a:cxn>
              <a:cxn ang="0">
                <a:pos x="160" y="384"/>
              </a:cxn>
            </a:cxnLst>
            <a:rect l="0" t="0" r="r" b="b"/>
            <a:pathLst>
              <a:path w="160" h="384">
                <a:moveTo>
                  <a:pt x="64" y="0"/>
                </a:moveTo>
                <a:cubicBezTo>
                  <a:pt x="32" y="88"/>
                  <a:pt x="0" y="176"/>
                  <a:pt x="16" y="240"/>
                </a:cubicBezTo>
                <a:cubicBezTo>
                  <a:pt x="32" y="304"/>
                  <a:pt x="96" y="344"/>
                  <a:pt x="160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5" name="Freeform 39"/>
          <p:cNvSpPr>
            <a:spLocks/>
          </p:cNvSpPr>
          <p:nvPr/>
        </p:nvSpPr>
        <p:spPr bwMode="auto">
          <a:xfrm>
            <a:off x="2590800" y="2362200"/>
            <a:ext cx="7620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240"/>
              </a:cxn>
              <a:cxn ang="0">
                <a:pos x="480" y="480"/>
              </a:cxn>
            </a:cxnLst>
            <a:rect l="0" t="0" r="r" b="b"/>
            <a:pathLst>
              <a:path w="480" h="480">
                <a:moveTo>
                  <a:pt x="0" y="0"/>
                </a:moveTo>
                <a:cubicBezTo>
                  <a:pt x="128" y="80"/>
                  <a:pt x="256" y="160"/>
                  <a:pt x="336" y="240"/>
                </a:cubicBezTo>
                <a:cubicBezTo>
                  <a:pt x="416" y="320"/>
                  <a:pt x="448" y="400"/>
                  <a:pt x="480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6" name="Freeform 40"/>
          <p:cNvSpPr>
            <a:spLocks/>
          </p:cNvSpPr>
          <p:nvPr/>
        </p:nvSpPr>
        <p:spPr bwMode="auto">
          <a:xfrm>
            <a:off x="2895600" y="2362200"/>
            <a:ext cx="304800" cy="5334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96" y="240"/>
              </a:cxn>
              <a:cxn ang="0">
                <a:pos x="0" y="336"/>
              </a:cxn>
            </a:cxnLst>
            <a:rect l="0" t="0" r="r" b="b"/>
            <a:pathLst>
              <a:path w="192" h="336">
                <a:moveTo>
                  <a:pt x="192" y="0"/>
                </a:moveTo>
                <a:cubicBezTo>
                  <a:pt x="160" y="92"/>
                  <a:pt x="128" y="184"/>
                  <a:pt x="96" y="240"/>
                </a:cubicBezTo>
                <a:cubicBezTo>
                  <a:pt x="64" y="296"/>
                  <a:pt x="32" y="316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7" name="Freeform 41"/>
          <p:cNvSpPr>
            <a:spLocks/>
          </p:cNvSpPr>
          <p:nvPr/>
        </p:nvSpPr>
        <p:spPr bwMode="auto">
          <a:xfrm>
            <a:off x="3429000" y="2362200"/>
            <a:ext cx="177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192"/>
              </a:cxn>
              <a:cxn ang="0">
                <a:pos x="96" y="336"/>
              </a:cxn>
            </a:cxnLst>
            <a:rect l="0" t="0" r="r" b="b"/>
            <a:pathLst>
              <a:path w="112" h="336">
                <a:moveTo>
                  <a:pt x="0" y="0"/>
                </a:moveTo>
                <a:cubicBezTo>
                  <a:pt x="40" y="68"/>
                  <a:pt x="80" y="136"/>
                  <a:pt x="96" y="192"/>
                </a:cubicBezTo>
                <a:cubicBezTo>
                  <a:pt x="112" y="248"/>
                  <a:pt x="104" y="292"/>
                  <a:pt x="96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8" name="Freeform 42"/>
          <p:cNvSpPr>
            <a:spLocks/>
          </p:cNvSpPr>
          <p:nvPr/>
        </p:nvSpPr>
        <p:spPr bwMode="auto">
          <a:xfrm>
            <a:off x="3352800" y="2362200"/>
            <a:ext cx="7620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192"/>
              </a:cxn>
              <a:cxn ang="0">
                <a:pos x="480" y="384"/>
              </a:cxn>
            </a:cxnLst>
            <a:rect l="0" t="0" r="r" b="b"/>
            <a:pathLst>
              <a:path w="480" h="384">
                <a:moveTo>
                  <a:pt x="0" y="0"/>
                </a:moveTo>
                <a:cubicBezTo>
                  <a:pt x="104" y="64"/>
                  <a:pt x="208" y="128"/>
                  <a:pt x="288" y="192"/>
                </a:cubicBezTo>
                <a:cubicBezTo>
                  <a:pt x="368" y="256"/>
                  <a:pt x="424" y="320"/>
                  <a:pt x="480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99" name="Freeform 43"/>
          <p:cNvSpPr>
            <a:spLocks/>
          </p:cNvSpPr>
          <p:nvPr/>
        </p:nvSpPr>
        <p:spPr bwMode="auto">
          <a:xfrm>
            <a:off x="3733800" y="2362200"/>
            <a:ext cx="304800" cy="5334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0" y="336"/>
              </a:cxn>
            </a:cxnLst>
            <a:rect l="0" t="0" r="r" b="b"/>
            <a:pathLst>
              <a:path w="192" h="336">
                <a:moveTo>
                  <a:pt x="192" y="0"/>
                </a:moveTo>
                <a:cubicBezTo>
                  <a:pt x="112" y="140"/>
                  <a:pt x="32" y="280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0" name="Freeform 44"/>
          <p:cNvSpPr>
            <a:spLocks/>
          </p:cNvSpPr>
          <p:nvPr/>
        </p:nvSpPr>
        <p:spPr bwMode="auto">
          <a:xfrm>
            <a:off x="4267200" y="2362200"/>
            <a:ext cx="177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144"/>
              </a:cxn>
              <a:cxn ang="0">
                <a:pos x="96" y="336"/>
              </a:cxn>
            </a:cxnLst>
            <a:rect l="0" t="0" r="r" b="b"/>
            <a:pathLst>
              <a:path w="112" h="336">
                <a:moveTo>
                  <a:pt x="0" y="0"/>
                </a:moveTo>
                <a:cubicBezTo>
                  <a:pt x="40" y="44"/>
                  <a:pt x="80" y="88"/>
                  <a:pt x="96" y="144"/>
                </a:cubicBezTo>
                <a:cubicBezTo>
                  <a:pt x="112" y="200"/>
                  <a:pt x="104" y="268"/>
                  <a:pt x="96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1" name="Freeform 45"/>
          <p:cNvSpPr>
            <a:spLocks/>
          </p:cNvSpPr>
          <p:nvPr/>
        </p:nvSpPr>
        <p:spPr bwMode="auto">
          <a:xfrm>
            <a:off x="596900" y="3429000"/>
            <a:ext cx="165100" cy="457200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144"/>
              </a:cxn>
              <a:cxn ang="0">
                <a:pos x="104" y="288"/>
              </a:cxn>
            </a:cxnLst>
            <a:rect l="0" t="0" r="r" b="b"/>
            <a:pathLst>
              <a:path w="104" h="288">
                <a:moveTo>
                  <a:pt x="56" y="0"/>
                </a:moveTo>
                <a:cubicBezTo>
                  <a:pt x="28" y="48"/>
                  <a:pt x="0" y="96"/>
                  <a:pt x="8" y="144"/>
                </a:cubicBezTo>
                <a:cubicBezTo>
                  <a:pt x="16" y="192"/>
                  <a:pt x="60" y="240"/>
                  <a:pt x="104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2" name="Freeform 46"/>
          <p:cNvSpPr>
            <a:spLocks/>
          </p:cNvSpPr>
          <p:nvPr/>
        </p:nvSpPr>
        <p:spPr bwMode="auto">
          <a:xfrm>
            <a:off x="1143000" y="3429000"/>
            <a:ext cx="381000" cy="381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144" y="144"/>
              </a:cxn>
              <a:cxn ang="0">
                <a:pos x="0" y="240"/>
              </a:cxn>
            </a:cxnLst>
            <a:rect l="0" t="0" r="r" b="b"/>
            <a:pathLst>
              <a:path w="240" h="240">
                <a:moveTo>
                  <a:pt x="240" y="0"/>
                </a:moveTo>
                <a:cubicBezTo>
                  <a:pt x="212" y="52"/>
                  <a:pt x="184" y="104"/>
                  <a:pt x="144" y="144"/>
                </a:cubicBezTo>
                <a:cubicBezTo>
                  <a:pt x="104" y="184"/>
                  <a:pt x="52" y="212"/>
                  <a:pt x="0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3" name="Freeform 47"/>
          <p:cNvSpPr>
            <a:spLocks/>
          </p:cNvSpPr>
          <p:nvPr/>
        </p:nvSpPr>
        <p:spPr bwMode="auto">
          <a:xfrm>
            <a:off x="1600200" y="3352800"/>
            <a:ext cx="2540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144"/>
              </a:cxn>
              <a:cxn ang="0">
                <a:pos x="96" y="240"/>
              </a:cxn>
            </a:cxnLst>
            <a:rect l="0" t="0" r="r" b="b"/>
            <a:pathLst>
              <a:path w="160" h="240">
                <a:moveTo>
                  <a:pt x="0" y="0"/>
                </a:moveTo>
                <a:cubicBezTo>
                  <a:pt x="64" y="52"/>
                  <a:pt x="128" y="104"/>
                  <a:pt x="144" y="144"/>
                </a:cubicBezTo>
                <a:cubicBezTo>
                  <a:pt x="160" y="184"/>
                  <a:pt x="128" y="212"/>
                  <a:pt x="96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4" name="Freeform 48"/>
          <p:cNvSpPr>
            <a:spLocks/>
          </p:cNvSpPr>
          <p:nvPr/>
        </p:nvSpPr>
        <p:spPr bwMode="auto">
          <a:xfrm>
            <a:off x="1828800" y="3429000"/>
            <a:ext cx="342900" cy="4572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92" y="144"/>
              </a:cxn>
              <a:cxn ang="0">
                <a:pos x="0" y="288"/>
              </a:cxn>
            </a:cxnLst>
            <a:rect l="0" t="0" r="r" b="b"/>
            <a:pathLst>
              <a:path w="216" h="288">
                <a:moveTo>
                  <a:pt x="144" y="0"/>
                </a:moveTo>
                <a:cubicBezTo>
                  <a:pt x="180" y="48"/>
                  <a:pt x="216" y="96"/>
                  <a:pt x="192" y="144"/>
                </a:cubicBezTo>
                <a:cubicBezTo>
                  <a:pt x="168" y="192"/>
                  <a:pt x="84" y="240"/>
                  <a:pt x="0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5" name="Freeform 49"/>
          <p:cNvSpPr>
            <a:spLocks/>
          </p:cNvSpPr>
          <p:nvPr/>
        </p:nvSpPr>
        <p:spPr bwMode="auto">
          <a:xfrm>
            <a:off x="1600200" y="2959100"/>
            <a:ext cx="304800" cy="88900"/>
          </a:xfrm>
          <a:custGeom>
            <a:avLst/>
            <a:gdLst/>
            <a:ahLst/>
            <a:cxnLst>
              <a:cxn ang="0">
                <a:pos x="192" y="8"/>
              </a:cxn>
              <a:cxn ang="0">
                <a:pos x="96" y="8"/>
              </a:cxn>
              <a:cxn ang="0">
                <a:pos x="0" y="56"/>
              </a:cxn>
            </a:cxnLst>
            <a:rect l="0" t="0" r="r" b="b"/>
            <a:pathLst>
              <a:path w="192" h="56">
                <a:moveTo>
                  <a:pt x="192" y="8"/>
                </a:moveTo>
                <a:cubicBezTo>
                  <a:pt x="160" y="4"/>
                  <a:pt x="128" y="0"/>
                  <a:pt x="96" y="8"/>
                </a:cubicBezTo>
                <a:cubicBezTo>
                  <a:pt x="64" y="16"/>
                  <a:pt x="32" y="36"/>
                  <a:pt x="0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6" name="Freeform 50"/>
          <p:cNvSpPr>
            <a:spLocks/>
          </p:cNvSpPr>
          <p:nvPr/>
        </p:nvSpPr>
        <p:spPr bwMode="auto">
          <a:xfrm>
            <a:off x="2286000" y="3352800"/>
            <a:ext cx="889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96"/>
              </a:cxn>
              <a:cxn ang="0">
                <a:pos x="48" y="288"/>
              </a:cxn>
            </a:cxnLst>
            <a:rect l="0" t="0" r="r" b="b"/>
            <a:pathLst>
              <a:path w="56" h="288">
                <a:moveTo>
                  <a:pt x="0" y="0"/>
                </a:moveTo>
                <a:cubicBezTo>
                  <a:pt x="20" y="24"/>
                  <a:pt x="40" y="48"/>
                  <a:pt x="48" y="96"/>
                </a:cubicBezTo>
                <a:cubicBezTo>
                  <a:pt x="56" y="144"/>
                  <a:pt x="52" y="216"/>
                  <a:pt x="48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7" name="Freeform 51"/>
          <p:cNvSpPr>
            <a:spLocks/>
          </p:cNvSpPr>
          <p:nvPr/>
        </p:nvSpPr>
        <p:spPr bwMode="auto">
          <a:xfrm>
            <a:off x="2362200" y="3124200"/>
            <a:ext cx="304800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92" y="48"/>
              </a:cxn>
            </a:cxnLst>
            <a:rect l="0" t="0" r="r" b="b"/>
            <a:pathLst>
              <a:path w="192" h="56">
                <a:moveTo>
                  <a:pt x="0" y="0"/>
                </a:moveTo>
                <a:cubicBezTo>
                  <a:pt x="32" y="20"/>
                  <a:pt x="64" y="40"/>
                  <a:pt x="96" y="48"/>
                </a:cubicBezTo>
                <a:cubicBezTo>
                  <a:pt x="128" y="56"/>
                  <a:pt x="160" y="52"/>
                  <a:pt x="192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8" name="Freeform 52"/>
          <p:cNvSpPr>
            <a:spLocks/>
          </p:cNvSpPr>
          <p:nvPr/>
        </p:nvSpPr>
        <p:spPr bwMode="auto">
          <a:xfrm>
            <a:off x="2514600" y="3429000"/>
            <a:ext cx="304800" cy="4445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144" y="240"/>
              </a:cxn>
              <a:cxn ang="0">
                <a:pos x="0" y="240"/>
              </a:cxn>
            </a:cxnLst>
            <a:rect l="0" t="0" r="r" b="b"/>
            <a:pathLst>
              <a:path w="192" h="280">
                <a:moveTo>
                  <a:pt x="192" y="0"/>
                </a:moveTo>
                <a:cubicBezTo>
                  <a:pt x="184" y="100"/>
                  <a:pt x="176" y="200"/>
                  <a:pt x="144" y="240"/>
                </a:cubicBezTo>
                <a:cubicBezTo>
                  <a:pt x="112" y="280"/>
                  <a:pt x="56" y="260"/>
                  <a:pt x="0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09" name="Freeform 53"/>
          <p:cNvSpPr>
            <a:spLocks/>
          </p:cNvSpPr>
          <p:nvPr/>
        </p:nvSpPr>
        <p:spPr bwMode="auto">
          <a:xfrm>
            <a:off x="2971800" y="3352800"/>
            <a:ext cx="2667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144" y="288"/>
              </a:cxn>
            </a:cxnLst>
            <a:rect l="0" t="0" r="r" b="b"/>
            <a:pathLst>
              <a:path w="168" h="288">
                <a:moveTo>
                  <a:pt x="0" y="0"/>
                </a:moveTo>
                <a:cubicBezTo>
                  <a:pt x="60" y="24"/>
                  <a:pt x="120" y="48"/>
                  <a:pt x="144" y="96"/>
                </a:cubicBezTo>
                <a:cubicBezTo>
                  <a:pt x="168" y="144"/>
                  <a:pt x="156" y="216"/>
                  <a:pt x="144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0" name="Freeform 54"/>
          <p:cNvSpPr>
            <a:spLocks/>
          </p:cNvSpPr>
          <p:nvPr/>
        </p:nvSpPr>
        <p:spPr bwMode="auto">
          <a:xfrm>
            <a:off x="3124200" y="3200400"/>
            <a:ext cx="304800" cy="17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96"/>
              </a:cxn>
              <a:cxn ang="0">
                <a:pos x="192" y="96"/>
              </a:cxn>
            </a:cxnLst>
            <a:rect l="0" t="0" r="r" b="b"/>
            <a:pathLst>
              <a:path w="192" h="112">
                <a:moveTo>
                  <a:pt x="0" y="0"/>
                </a:moveTo>
                <a:cubicBezTo>
                  <a:pt x="8" y="40"/>
                  <a:pt x="16" y="80"/>
                  <a:pt x="48" y="96"/>
                </a:cubicBezTo>
                <a:cubicBezTo>
                  <a:pt x="80" y="112"/>
                  <a:pt x="136" y="104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1" name="Freeform 55"/>
          <p:cNvSpPr>
            <a:spLocks/>
          </p:cNvSpPr>
          <p:nvPr/>
        </p:nvSpPr>
        <p:spPr bwMode="auto">
          <a:xfrm>
            <a:off x="3276600" y="3429000"/>
            <a:ext cx="381000" cy="381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192" y="96"/>
              </a:cxn>
              <a:cxn ang="0">
                <a:pos x="0" y="240"/>
              </a:cxn>
            </a:cxnLst>
            <a:rect l="0" t="0" r="r" b="b"/>
            <a:pathLst>
              <a:path w="240" h="240">
                <a:moveTo>
                  <a:pt x="240" y="0"/>
                </a:moveTo>
                <a:cubicBezTo>
                  <a:pt x="236" y="28"/>
                  <a:pt x="232" y="56"/>
                  <a:pt x="192" y="96"/>
                </a:cubicBezTo>
                <a:cubicBezTo>
                  <a:pt x="152" y="136"/>
                  <a:pt x="76" y="188"/>
                  <a:pt x="0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2" name="Freeform 56"/>
          <p:cNvSpPr>
            <a:spLocks/>
          </p:cNvSpPr>
          <p:nvPr/>
        </p:nvSpPr>
        <p:spPr bwMode="auto">
          <a:xfrm>
            <a:off x="3810000" y="3429000"/>
            <a:ext cx="1778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96" y="240"/>
              </a:cxn>
            </a:cxnLst>
            <a:rect l="0" t="0" r="r" b="b"/>
            <a:pathLst>
              <a:path w="112" h="240">
                <a:moveTo>
                  <a:pt x="0" y="0"/>
                </a:moveTo>
                <a:cubicBezTo>
                  <a:pt x="40" y="4"/>
                  <a:pt x="80" y="8"/>
                  <a:pt x="96" y="48"/>
                </a:cubicBezTo>
                <a:cubicBezTo>
                  <a:pt x="112" y="88"/>
                  <a:pt x="104" y="164"/>
                  <a:pt x="96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3" name="Freeform 57"/>
          <p:cNvSpPr>
            <a:spLocks/>
          </p:cNvSpPr>
          <p:nvPr/>
        </p:nvSpPr>
        <p:spPr bwMode="auto">
          <a:xfrm>
            <a:off x="3886200" y="3200400"/>
            <a:ext cx="4572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288"/>
              </a:cxn>
              <a:cxn ang="0">
                <a:pos x="288" y="384"/>
              </a:cxn>
            </a:cxnLst>
            <a:rect l="0" t="0" r="r" b="b"/>
            <a:pathLst>
              <a:path w="288" h="384">
                <a:moveTo>
                  <a:pt x="0" y="0"/>
                </a:moveTo>
                <a:cubicBezTo>
                  <a:pt x="48" y="112"/>
                  <a:pt x="96" y="224"/>
                  <a:pt x="144" y="288"/>
                </a:cubicBezTo>
                <a:cubicBezTo>
                  <a:pt x="192" y="352"/>
                  <a:pt x="240" y="368"/>
                  <a:pt x="288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4" name="Freeform 58"/>
          <p:cNvSpPr>
            <a:spLocks/>
          </p:cNvSpPr>
          <p:nvPr/>
        </p:nvSpPr>
        <p:spPr bwMode="auto">
          <a:xfrm>
            <a:off x="4495800" y="3352800"/>
            <a:ext cx="1778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96"/>
              </a:cxn>
              <a:cxn ang="0">
                <a:pos x="96" y="240"/>
              </a:cxn>
            </a:cxnLst>
            <a:rect l="0" t="0" r="r" b="b"/>
            <a:pathLst>
              <a:path w="112" h="240">
                <a:moveTo>
                  <a:pt x="0" y="0"/>
                </a:moveTo>
                <a:cubicBezTo>
                  <a:pt x="40" y="28"/>
                  <a:pt x="80" y="56"/>
                  <a:pt x="96" y="96"/>
                </a:cubicBezTo>
                <a:cubicBezTo>
                  <a:pt x="112" y="136"/>
                  <a:pt x="104" y="188"/>
                  <a:pt x="96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5" name="Freeform 59"/>
          <p:cNvSpPr>
            <a:spLocks/>
          </p:cNvSpPr>
          <p:nvPr/>
        </p:nvSpPr>
        <p:spPr bwMode="auto">
          <a:xfrm>
            <a:off x="457200" y="4267200"/>
            <a:ext cx="5334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288" y="144"/>
              </a:cxn>
              <a:cxn ang="0">
                <a:pos x="288" y="0"/>
              </a:cxn>
            </a:cxnLst>
            <a:rect l="0" t="0" r="r" b="b"/>
            <a:pathLst>
              <a:path w="336" h="336">
                <a:moveTo>
                  <a:pt x="0" y="336"/>
                </a:moveTo>
                <a:cubicBezTo>
                  <a:pt x="120" y="268"/>
                  <a:pt x="240" y="200"/>
                  <a:pt x="288" y="144"/>
                </a:cubicBezTo>
                <a:cubicBezTo>
                  <a:pt x="336" y="88"/>
                  <a:pt x="312" y="44"/>
                  <a:pt x="2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6" name="Freeform 60"/>
          <p:cNvSpPr>
            <a:spLocks/>
          </p:cNvSpPr>
          <p:nvPr/>
        </p:nvSpPr>
        <p:spPr bwMode="auto">
          <a:xfrm>
            <a:off x="1104900" y="4191000"/>
            <a:ext cx="266700" cy="609600"/>
          </a:xfrm>
          <a:custGeom>
            <a:avLst/>
            <a:gdLst/>
            <a:ahLst/>
            <a:cxnLst>
              <a:cxn ang="0">
                <a:pos x="168" y="384"/>
              </a:cxn>
              <a:cxn ang="0">
                <a:pos x="24" y="192"/>
              </a:cxn>
              <a:cxn ang="0">
                <a:pos x="24" y="0"/>
              </a:cxn>
            </a:cxnLst>
            <a:rect l="0" t="0" r="r" b="b"/>
            <a:pathLst>
              <a:path w="168" h="384">
                <a:moveTo>
                  <a:pt x="168" y="384"/>
                </a:moveTo>
                <a:cubicBezTo>
                  <a:pt x="108" y="320"/>
                  <a:pt x="48" y="256"/>
                  <a:pt x="24" y="192"/>
                </a:cubicBezTo>
                <a:cubicBezTo>
                  <a:pt x="0" y="128"/>
                  <a:pt x="12" y="64"/>
                  <a:pt x="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7" name="Freeform 61"/>
          <p:cNvSpPr>
            <a:spLocks/>
          </p:cNvSpPr>
          <p:nvPr/>
        </p:nvSpPr>
        <p:spPr bwMode="auto">
          <a:xfrm>
            <a:off x="1143000" y="4191000"/>
            <a:ext cx="990600" cy="609600"/>
          </a:xfrm>
          <a:custGeom>
            <a:avLst/>
            <a:gdLst/>
            <a:ahLst/>
            <a:cxnLst>
              <a:cxn ang="0">
                <a:pos x="624" y="384"/>
              </a:cxn>
              <a:cxn ang="0">
                <a:pos x="144" y="144"/>
              </a:cxn>
              <a:cxn ang="0">
                <a:pos x="0" y="0"/>
              </a:cxn>
            </a:cxnLst>
            <a:rect l="0" t="0" r="r" b="b"/>
            <a:pathLst>
              <a:path w="624" h="384">
                <a:moveTo>
                  <a:pt x="624" y="384"/>
                </a:moveTo>
                <a:cubicBezTo>
                  <a:pt x="436" y="296"/>
                  <a:pt x="248" y="208"/>
                  <a:pt x="144" y="144"/>
                </a:cubicBezTo>
                <a:cubicBezTo>
                  <a:pt x="40" y="80"/>
                  <a:pt x="20" y="4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8" name="Freeform 62"/>
          <p:cNvSpPr>
            <a:spLocks/>
          </p:cNvSpPr>
          <p:nvPr/>
        </p:nvSpPr>
        <p:spPr bwMode="auto">
          <a:xfrm>
            <a:off x="609600" y="4267200"/>
            <a:ext cx="11684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24" y="96"/>
              </a:cxn>
              <a:cxn ang="0">
                <a:pos x="672" y="0"/>
              </a:cxn>
            </a:cxnLst>
            <a:rect l="0" t="0" r="r" b="b"/>
            <a:pathLst>
              <a:path w="736" h="336">
                <a:moveTo>
                  <a:pt x="0" y="336"/>
                </a:moveTo>
                <a:cubicBezTo>
                  <a:pt x="256" y="244"/>
                  <a:pt x="512" y="152"/>
                  <a:pt x="624" y="96"/>
                </a:cubicBezTo>
                <a:cubicBezTo>
                  <a:pt x="736" y="40"/>
                  <a:pt x="704" y="20"/>
                  <a:pt x="6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19" name="Freeform 63"/>
          <p:cNvSpPr>
            <a:spLocks/>
          </p:cNvSpPr>
          <p:nvPr/>
        </p:nvSpPr>
        <p:spPr bwMode="auto">
          <a:xfrm>
            <a:off x="1371600" y="4191000"/>
            <a:ext cx="457200" cy="609600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240" y="192"/>
              </a:cxn>
              <a:cxn ang="0">
                <a:pos x="288" y="0"/>
              </a:cxn>
            </a:cxnLst>
            <a:rect l="0" t="0" r="r" b="b"/>
            <a:pathLst>
              <a:path w="288" h="384">
                <a:moveTo>
                  <a:pt x="0" y="384"/>
                </a:moveTo>
                <a:cubicBezTo>
                  <a:pt x="96" y="320"/>
                  <a:pt x="192" y="256"/>
                  <a:pt x="240" y="192"/>
                </a:cubicBezTo>
                <a:cubicBezTo>
                  <a:pt x="288" y="128"/>
                  <a:pt x="288" y="64"/>
                  <a:pt x="2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0" name="Freeform 64"/>
          <p:cNvSpPr>
            <a:spLocks/>
          </p:cNvSpPr>
          <p:nvPr/>
        </p:nvSpPr>
        <p:spPr bwMode="auto">
          <a:xfrm>
            <a:off x="1371600" y="4267200"/>
            <a:ext cx="9017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480" y="96"/>
              </a:cxn>
              <a:cxn ang="0">
                <a:pos x="528" y="0"/>
              </a:cxn>
            </a:cxnLst>
            <a:rect l="0" t="0" r="r" b="b"/>
            <a:pathLst>
              <a:path w="568" h="336">
                <a:moveTo>
                  <a:pt x="0" y="336"/>
                </a:moveTo>
                <a:cubicBezTo>
                  <a:pt x="196" y="244"/>
                  <a:pt x="392" y="152"/>
                  <a:pt x="480" y="96"/>
                </a:cubicBezTo>
                <a:cubicBezTo>
                  <a:pt x="568" y="40"/>
                  <a:pt x="548" y="20"/>
                  <a:pt x="52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1" name="Freeform 65"/>
          <p:cNvSpPr>
            <a:spLocks/>
          </p:cNvSpPr>
          <p:nvPr/>
        </p:nvSpPr>
        <p:spPr bwMode="auto">
          <a:xfrm>
            <a:off x="2133600" y="4191000"/>
            <a:ext cx="431800" cy="609600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240" y="192"/>
              </a:cxn>
              <a:cxn ang="0">
                <a:pos x="192" y="0"/>
              </a:cxn>
            </a:cxnLst>
            <a:rect l="0" t="0" r="r" b="b"/>
            <a:pathLst>
              <a:path w="272" h="384">
                <a:moveTo>
                  <a:pt x="0" y="384"/>
                </a:moveTo>
                <a:cubicBezTo>
                  <a:pt x="104" y="320"/>
                  <a:pt x="208" y="256"/>
                  <a:pt x="240" y="192"/>
                </a:cubicBezTo>
                <a:cubicBezTo>
                  <a:pt x="272" y="128"/>
                  <a:pt x="232" y="64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2" name="Freeform 66"/>
          <p:cNvSpPr>
            <a:spLocks/>
          </p:cNvSpPr>
          <p:nvPr/>
        </p:nvSpPr>
        <p:spPr bwMode="auto">
          <a:xfrm>
            <a:off x="2273300" y="4267200"/>
            <a:ext cx="622300" cy="533400"/>
          </a:xfrm>
          <a:custGeom>
            <a:avLst/>
            <a:gdLst/>
            <a:ahLst/>
            <a:cxnLst>
              <a:cxn ang="0">
                <a:pos x="392" y="336"/>
              </a:cxn>
              <a:cxn ang="0">
                <a:pos x="56" y="192"/>
              </a:cxn>
              <a:cxn ang="0">
                <a:pos x="56" y="0"/>
              </a:cxn>
            </a:cxnLst>
            <a:rect l="0" t="0" r="r" b="b"/>
            <a:pathLst>
              <a:path w="392" h="336">
                <a:moveTo>
                  <a:pt x="392" y="336"/>
                </a:moveTo>
                <a:cubicBezTo>
                  <a:pt x="252" y="292"/>
                  <a:pt x="112" y="248"/>
                  <a:pt x="56" y="192"/>
                </a:cubicBezTo>
                <a:cubicBezTo>
                  <a:pt x="0" y="136"/>
                  <a:pt x="28" y="68"/>
                  <a:pt x="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3" name="Freeform 67"/>
          <p:cNvSpPr>
            <a:spLocks/>
          </p:cNvSpPr>
          <p:nvPr/>
        </p:nvSpPr>
        <p:spPr bwMode="auto">
          <a:xfrm>
            <a:off x="2209800" y="4267200"/>
            <a:ext cx="8382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84" y="144"/>
              </a:cxn>
              <a:cxn ang="0">
                <a:pos x="528" y="0"/>
              </a:cxn>
            </a:cxnLst>
            <a:rect l="0" t="0" r="r" b="b"/>
            <a:pathLst>
              <a:path w="528" h="336">
                <a:moveTo>
                  <a:pt x="0" y="336"/>
                </a:moveTo>
                <a:cubicBezTo>
                  <a:pt x="148" y="268"/>
                  <a:pt x="296" y="200"/>
                  <a:pt x="384" y="144"/>
                </a:cubicBezTo>
                <a:cubicBezTo>
                  <a:pt x="472" y="88"/>
                  <a:pt x="500" y="44"/>
                  <a:pt x="52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4" name="Freeform 68"/>
          <p:cNvSpPr>
            <a:spLocks/>
          </p:cNvSpPr>
          <p:nvPr/>
        </p:nvSpPr>
        <p:spPr bwMode="auto">
          <a:xfrm>
            <a:off x="2514600" y="4191000"/>
            <a:ext cx="914400" cy="609600"/>
          </a:xfrm>
          <a:custGeom>
            <a:avLst/>
            <a:gdLst/>
            <a:ahLst/>
            <a:cxnLst>
              <a:cxn ang="0">
                <a:pos x="576" y="384"/>
              </a:cxn>
              <a:cxn ang="0">
                <a:pos x="144" y="192"/>
              </a:cxn>
              <a:cxn ang="0">
                <a:pos x="0" y="0"/>
              </a:cxn>
            </a:cxnLst>
            <a:rect l="0" t="0" r="r" b="b"/>
            <a:pathLst>
              <a:path w="576" h="384">
                <a:moveTo>
                  <a:pt x="576" y="384"/>
                </a:moveTo>
                <a:cubicBezTo>
                  <a:pt x="408" y="320"/>
                  <a:pt x="240" y="256"/>
                  <a:pt x="144" y="192"/>
                </a:cubicBezTo>
                <a:cubicBezTo>
                  <a:pt x="48" y="128"/>
                  <a:pt x="24" y="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5" name="Freeform 69"/>
          <p:cNvSpPr>
            <a:spLocks/>
          </p:cNvSpPr>
          <p:nvPr/>
        </p:nvSpPr>
        <p:spPr bwMode="auto">
          <a:xfrm>
            <a:off x="2819400" y="4191000"/>
            <a:ext cx="546100" cy="609600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288" y="240"/>
              </a:cxn>
              <a:cxn ang="0">
                <a:pos x="336" y="0"/>
              </a:cxn>
            </a:cxnLst>
            <a:rect l="0" t="0" r="r" b="b"/>
            <a:pathLst>
              <a:path w="344" h="384">
                <a:moveTo>
                  <a:pt x="0" y="384"/>
                </a:moveTo>
                <a:cubicBezTo>
                  <a:pt x="116" y="344"/>
                  <a:pt x="232" y="304"/>
                  <a:pt x="288" y="240"/>
                </a:cubicBezTo>
                <a:cubicBezTo>
                  <a:pt x="344" y="176"/>
                  <a:pt x="340" y="88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6" name="Freeform 70"/>
          <p:cNvSpPr>
            <a:spLocks/>
          </p:cNvSpPr>
          <p:nvPr/>
        </p:nvSpPr>
        <p:spPr bwMode="auto">
          <a:xfrm>
            <a:off x="3505200" y="4267200"/>
            <a:ext cx="3556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192" y="144"/>
              </a:cxn>
              <a:cxn ang="0">
                <a:pos x="192" y="0"/>
              </a:cxn>
            </a:cxnLst>
            <a:rect l="0" t="0" r="r" b="b"/>
            <a:pathLst>
              <a:path w="224" h="336">
                <a:moveTo>
                  <a:pt x="0" y="336"/>
                </a:moveTo>
                <a:cubicBezTo>
                  <a:pt x="80" y="268"/>
                  <a:pt x="160" y="200"/>
                  <a:pt x="192" y="144"/>
                </a:cubicBezTo>
                <a:cubicBezTo>
                  <a:pt x="224" y="88"/>
                  <a:pt x="208" y="44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7" name="Freeform 71"/>
          <p:cNvSpPr>
            <a:spLocks/>
          </p:cNvSpPr>
          <p:nvPr/>
        </p:nvSpPr>
        <p:spPr bwMode="auto">
          <a:xfrm>
            <a:off x="3124200" y="4267200"/>
            <a:ext cx="990600" cy="533400"/>
          </a:xfrm>
          <a:custGeom>
            <a:avLst/>
            <a:gdLst/>
            <a:ahLst/>
            <a:cxnLst>
              <a:cxn ang="0">
                <a:pos x="624" y="336"/>
              </a:cxn>
              <a:cxn ang="0">
                <a:pos x="144" y="240"/>
              </a:cxn>
              <a:cxn ang="0">
                <a:pos x="0" y="0"/>
              </a:cxn>
            </a:cxnLst>
            <a:rect l="0" t="0" r="r" b="b"/>
            <a:pathLst>
              <a:path w="624" h="336">
                <a:moveTo>
                  <a:pt x="624" y="336"/>
                </a:moveTo>
                <a:cubicBezTo>
                  <a:pt x="436" y="316"/>
                  <a:pt x="248" y="296"/>
                  <a:pt x="144" y="240"/>
                </a:cubicBezTo>
                <a:cubicBezTo>
                  <a:pt x="40" y="184"/>
                  <a:pt x="20" y="92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8" name="Freeform 72"/>
          <p:cNvSpPr>
            <a:spLocks/>
          </p:cNvSpPr>
          <p:nvPr/>
        </p:nvSpPr>
        <p:spPr bwMode="auto">
          <a:xfrm>
            <a:off x="3505200" y="4267200"/>
            <a:ext cx="6096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36" y="192"/>
              </a:cxn>
              <a:cxn ang="0">
                <a:pos x="288" y="0"/>
              </a:cxn>
            </a:cxnLst>
            <a:rect l="0" t="0" r="r" b="b"/>
            <a:pathLst>
              <a:path w="384" h="336">
                <a:moveTo>
                  <a:pt x="0" y="336"/>
                </a:moveTo>
                <a:cubicBezTo>
                  <a:pt x="144" y="292"/>
                  <a:pt x="288" y="248"/>
                  <a:pt x="336" y="192"/>
                </a:cubicBezTo>
                <a:cubicBezTo>
                  <a:pt x="384" y="136"/>
                  <a:pt x="336" y="68"/>
                  <a:pt x="2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29" name="Freeform 73"/>
          <p:cNvSpPr>
            <a:spLocks/>
          </p:cNvSpPr>
          <p:nvPr/>
        </p:nvSpPr>
        <p:spPr bwMode="auto">
          <a:xfrm>
            <a:off x="4267200" y="4267200"/>
            <a:ext cx="2667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144" y="144"/>
              </a:cxn>
              <a:cxn ang="0">
                <a:pos x="144" y="0"/>
              </a:cxn>
            </a:cxnLst>
            <a:rect l="0" t="0" r="r" b="b"/>
            <a:pathLst>
              <a:path w="168" h="336">
                <a:moveTo>
                  <a:pt x="0" y="336"/>
                </a:moveTo>
                <a:cubicBezTo>
                  <a:pt x="60" y="268"/>
                  <a:pt x="120" y="200"/>
                  <a:pt x="144" y="144"/>
                </a:cubicBezTo>
                <a:cubicBezTo>
                  <a:pt x="168" y="88"/>
                  <a:pt x="156" y="44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30" name="Freeform 74"/>
          <p:cNvSpPr>
            <a:spLocks/>
          </p:cNvSpPr>
          <p:nvPr/>
        </p:nvSpPr>
        <p:spPr bwMode="auto">
          <a:xfrm>
            <a:off x="4038600" y="4267200"/>
            <a:ext cx="914400" cy="533400"/>
          </a:xfrm>
          <a:custGeom>
            <a:avLst/>
            <a:gdLst/>
            <a:ahLst/>
            <a:cxnLst>
              <a:cxn ang="0">
                <a:pos x="576" y="336"/>
              </a:cxn>
              <a:cxn ang="0">
                <a:pos x="192" y="192"/>
              </a:cxn>
              <a:cxn ang="0">
                <a:pos x="0" y="0"/>
              </a:cxn>
            </a:cxnLst>
            <a:rect l="0" t="0" r="r" b="b"/>
            <a:pathLst>
              <a:path w="576" h="336">
                <a:moveTo>
                  <a:pt x="576" y="336"/>
                </a:moveTo>
                <a:cubicBezTo>
                  <a:pt x="432" y="292"/>
                  <a:pt x="288" y="248"/>
                  <a:pt x="192" y="192"/>
                </a:cubicBezTo>
                <a:cubicBezTo>
                  <a:pt x="96" y="136"/>
                  <a:pt x="48" y="6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31" name="Freeform 75"/>
          <p:cNvSpPr>
            <a:spLocks/>
          </p:cNvSpPr>
          <p:nvPr/>
        </p:nvSpPr>
        <p:spPr bwMode="auto">
          <a:xfrm>
            <a:off x="4495800" y="4178300"/>
            <a:ext cx="1219200" cy="622300"/>
          </a:xfrm>
          <a:custGeom>
            <a:avLst/>
            <a:gdLst/>
            <a:ahLst/>
            <a:cxnLst>
              <a:cxn ang="0">
                <a:pos x="768" y="392"/>
              </a:cxn>
              <a:cxn ang="0">
                <a:pos x="144" y="56"/>
              </a:cxn>
              <a:cxn ang="0">
                <a:pos x="0" y="56"/>
              </a:cxn>
            </a:cxnLst>
            <a:rect l="0" t="0" r="r" b="b"/>
            <a:pathLst>
              <a:path w="768" h="392">
                <a:moveTo>
                  <a:pt x="768" y="392"/>
                </a:moveTo>
                <a:cubicBezTo>
                  <a:pt x="520" y="252"/>
                  <a:pt x="272" y="112"/>
                  <a:pt x="144" y="56"/>
                </a:cubicBezTo>
                <a:cubicBezTo>
                  <a:pt x="16" y="0"/>
                  <a:pt x="8" y="28"/>
                  <a:pt x="0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32" name="Freeform 76"/>
          <p:cNvSpPr>
            <a:spLocks/>
          </p:cNvSpPr>
          <p:nvPr/>
        </p:nvSpPr>
        <p:spPr bwMode="auto">
          <a:xfrm>
            <a:off x="4013200" y="4191000"/>
            <a:ext cx="1549400" cy="609600"/>
          </a:xfrm>
          <a:custGeom>
            <a:avLst/>
            <a:gdLst/>
            <a:ahLst/>
            <a:cxnLst>
              <a:cxn ang="0">
                <a:pos x="976" y="384"/>
              </a:cxn>
              <a:cxn ang="0">
                <a:pos x="160" y="96"/>
              </a:cxn>
              <a:cxn ang="0">
                <a:pos x="16" y="0"/>
              </a:cxn>
            </a:cxnLst>
            <a:rect l="0" t="0" r="r" b="b"/>
            <a:pathLst>
              <a:path w="976" h="384">
                <a:moveTo>
                  <a:pt x="976" y="384"/>
                </a:moveTo>
                <a:cubicBezTo>
                  <a:pt x="648" y="272"/>
                  <a:pt x="320" y="160"/>
                  <a:pt x="160" y="96"/>
                </a:cubicBezTo>
                <a:cubicBezTo>
                  <a:pt x="0" y="32"/>
                  <a:pt x="8" y="16"/>
                  <a:pt x="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33" name="Freeform 77"/>
          <p:cNvSpPr>
            <a:spLocks/>
          </p:cNvSpPr>
          <p:nvPr/>
        </p:nvSpPr>
        <p:spPr bwMode="auto">
          <a:xfrm>
            <a:off x="3213100" y="4114800"/>
            <a:ext cx="2349500" cy="609600"/>
          </a:xfrm>
          <a:custGeom>
            <a:avLst/>
            <a:gdLst/>
            <a:ahLst/>
            <a:cxnLst>
              <a:cxn ang="0">
                <a:pos x="1480" y="384"/>
              </a:cxn>
              <a:cxn ang="0">
                <a:pos x="232" y="144"/>
              </a:cxn>
              <a:cxn ang="0">
                <a:pos x="88" y="0"/>
              </a:cxn>
            </a:cxnLst>
            <a:rect l="0" t="0" r="r" b="b"/>
            <a:pathLst>
              <a:path w="1480" h="384">
                <a:moveTo>
                  <a:pt x="1480" y="384"/>
                </a:moveTo>
                <a:cubicBezTo>
                  <a:pt x="972" y="296"/>
                  <a:pt x="464" y="208"/>
                  <a:pt x="232" y="144"/>
                </a:cubicBezTo>
                <a:cubicBezTo>
                  <a:pt x="0" y="80"/>
                  <a:pt x="44" y="40"/>
                  <a:pt x="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534" name="Text Box 78"/>
          <p:cNvSpPr txBox="1">
            <a:spLocks noChangeArrowheads="1"/>
          </p:cNvSpPr>
          <p:nvPr/>
        </p:nvSpPr>
        <p:spPr bwMode="auto">
          <a:xfrm>
            <a:off x="4724400" y="1905000"/>
            <a:ext cx="4333875" cy="2647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0" lang="fr-FR" b="0"/>
              <a:t>Les différents cadres partagent</a:t>
            </a:r>
          </a:p>
          <a:p>
            <a:pPr algn="l"/>
            <a:r>
              <a:rPr kumimoji="0" lang="fr-FR" b="0"/>
              <a:t>des feuilles terminales.</a:t>
            </a:r>
          </a:p>
          <a:p>
            <a:pPr algn="l"/>
            <a:r>
              <a:rPr kumimoji="0" lang="fr-FR" b="0"/>
              <a:t>Les cadres sont plus ou moins</a:t>
            </a:r>
          </a:p>
          <a:p>
            <a:pPr algn="l"/>
            <a:r>
              <a:rPr kumimoji="0" lang="fr-FR" b="0"/>
              <a:t>activés selon la valeur des feuilles</a:t>
            </a:r>
          </a:p>
          <a:p>
            <a:pPr algn="l"/>
            <a:r>
              <a:rPr kumimoji="0" lang="fr-FR" b="0"/>
              <a:t>terminales.</a:t>
            </a:r>
          </a:p>
          <a:p>
            <a:pPr algn="l"/>
            <a:r>
              <a:rPr kumimoji="0" lang="fr-FR" b="0"/>
              <a:t>Les feuilles sont toujours garnies</a:t>
            </a:r>
          </a:p>
          <a:p>
            <a:pPr algn="l"/>
            <a:r>
              <a:rPr kumimoji="0" lang="fr-FR" b="0"/>
              <a:t>(valeurs par défaut).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91B8-29F3-C74B-ADE7-214E73912490}" type="slidenum">
              <a:rPr lang="fr-FR"/>
              <a:pPr/>
              <a:t>70</a:t>
            </a:fld>
            <a:endParaRPr lang="fr-FR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543800" cy="1143000"/>
          </a:xfrm>
          <a:noFill/>
          <a:ln/>
        </p:spPr>
        <p:txBody>
          <a:bodyPr lIns="90488" tIns="44450" rIns="90488" bIns="44450" anchor="b"/>
          <a:lstStyle/>
          <a:p>
            <a:r>
              <a:rPr lang="fr-FR"/>
              <a:t>PROLABO / Programmation de minéralisateur micro-ondes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114800"/>
          </a:xfrm>
          <a:noFill/>
          <a:ln/>
        </p:spPr>
        <p:txBody>
          <a:bodyPr lIns="90488" tIns="44450" rIns="90488" bIns="44450"/>
          <a:lstStyle/>
          <a:p>
            <a:r>
              <a:rPr lang="fr-FR"/>
              <a:t>Un programme de minéralisation est une sorte de recette (plan)</a:t>
            </a:r>
          </a:p>
          <a:p>
            <a:r>
              <a:rPr lang="fr-FR"/>
              <a:t>Plusieurs cas sources et/ou un cas prototype sont utilisés pour créer un cas source à réutiliser</a:t>
            </a:r>
          </a:p>
          <a:p>
            <a:r>
              <a:rPr lang="fr-FR"/>
              <a:t>L ’adaptation est guidée par les différences structurelles relevées avec le cas cible</a:t>
            </a:r>
          </a:p>
          <a:p>
            <a:r>
              <a:rPr lang="fr-FR"/>
              <a:t>Trois niveaux d’adaptation :</a:t>
            </a:r>
          </a:p>
          <a:p>
            <a:pPr lvl="1"/>
            <a:r>
              <a:rPr lang="fr-FR" sz="3000"/>
              <a:t>Le niveau plan.</a:t>
            </a:r>
          </a:p>
          <a:p>
            <a:pPr lvl="1"/>
            <a:r>
              <a:rPr lang="fr-FR" sz="3000"/>
              <a:t>Le niveau étape.</a:t>
            </a:r>
          </a:p>
          <a:p>
            <a:pPr lvl="1"/>
            <a:r>
              <a:rPr lang="fr-FR" sz="3000"/>
              <a:t>Le niveau valeur.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3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FAB0-8427-1447-9AEC-C05D2E24284E}" type="slidenum">
              <a:rPr lang="fr-FR"/>
              <a:pPr/>
              <a:t>71</a:t>
            </a:fld>
            <a:endParaRPr lang="fr-FR"/>
          </a:p>
        </p:txBody>
      </p:sp>
      <p:pic>
        <p:nvPicPr>
          <p:cNvPr id="128002" name="Picture 2"/>
          <p:cNvPicPr>
            <a:picLocks noChangeArrowheads="1"/>
          </p:cNvPicPr>
          <p:nvPr/>
        </p:nvPicPr>
        <p:blipFill>
          <a:blip r:embed="rId3"/>
          <a:srcRect r="325" b="3864"/>
          <a:stretch>
            <a:fillRect/>
          </a:stretch>
        </p:blipFill>
        <p:spPr bwMode="auto">
          <a:xfrm>
            <a:off x="152400" y="115888"/>
            <a:ext cx="8801100" cy="6361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4913313" y="1103313"/>
            <a:ext cx="3640137" cy="504825"/>
          </a:xfrm>
          <a:prstGeom prst="rect">
            <a:avLst/>
          </a:prstGeom>
          <a:solidFill>
            <a:schemeClr val="bg1"/>
          </a:solidFill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b="0"/>
              <a:t>Un programme de digestion</a:t>
            </a:r>
          </a:p>
        </p:txBody>
      </p:sp>
      <p:sp>
        <p:nvSpPr>
          <p:cNvPr id="128004" name="Freeform 4"/>
          <p:cNvSpPr>
            <a:spLocks/>
          </p:cNvSpPr>
          <p:nvPr/>
        </p:nvSpPr>
        <p:spPr bwMode="auto">
          <a:xfrm>
            <a:off x="1828800" y="1600200"/>
            <a:ext cx="6097588" cy="611188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96" y="288"/>
              </a:cxn>
              <a:cxn ang="0">
                <a:pos x="2064" y="240"/>
              </a:cxn>
              <a:cxn ang="0">
                <a:pos x="2160" y="0"/>
              </a:cxn>
              <a:cxn ang="0">
                <a:pos x="2256" y="240"/>
              </a:cxn>
              <a:cxn ang="0">
                <a:pos x="3744" y="240"/>
              </a:cxn>
              <a:cxn ang="0">
                <a:pos x="3840" y="336"/>
              </a:cxn>
            </a:cxnLst>
            <a:rect l="0" t="0" r="r" b="b"/>
            <a:pathLst>
              <a:path w="3841" h="385">
                <a:moveTo>
                  <a:pt x="0" y="384"/>
                </a:moveTo>
                <a:lnTo>
                  <a:pt x="96" y="288"/>
                </a:lnTo>
                <a:lnTo>
                  <a:pt x="2064" y="240"/>
                </a:lnTo>
                <a:lnTo>
                  <a:pt x="2160" y="0"/>
                </a:lnTo>
                <a:lnTo>
                  <a:pt x="2256" y="240"/>
                </a:lnTo>
                <a:lnTo>
                  <a:pt x="3744" y="240"/>
                </a:lnTo>
                <a:lnTo>
                  <a:pt x="3840" y="336"/>
                </a:lnTo>
              </a:path>
            </a:pathLst>
          </a:custGeom>
          <a:noFill/>
          <a:ln w="50800" cap="rnd" cmpd="sng">
            <a:solidFill>
              <a:srgbClr val="FAFD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5511800" y="2159000"/>
            <a:ext cx="863600" cy="2082800"/>
          </a:xfrm>
          <a:prstGeom prst="rect">
            <a:avLst/>
          </a:prstGeom>
          <a:noFill/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5980113" y="4608513"/>
            <a:ext cx="1389062" cy="504825"/>
          </a:xfrm>
          <a:prstGeom prst="rect">
            <a:avLst/>
          </a:prstGeom>
          <a:solidFill>
            <a:schemeClr val="bg1"/>
          </a:solidFill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b="0"/>
              <a:t>une étape</a:t>
            </a:r>
          </a:p>
        </p:txBody>
      </p:sp>
      <p:sp>
        <p:nvSpPr>
          <p:cNvPr id="128007" name="Line 7"/>
          <p:cNvSpPr>
            <a:spLocks noChangeShapeType="1"/>
          </p:cNvSpPr>
          <p:nvPr/>
        </p:nvSpPr>
        <p:spPr bwMode="auto">
          <a:xfrm flipH="1" flipV="1">
            <a:off x="5918200" y="4089400"/>
            <a:ext cx="431800" cy="508000"/>
          </a:xfrm>
          <a:prstGeom prst="line">
            <a:avLst/>
          </a:prstGeom>
          <a:noFill/>
          <a:ln w="50800">
            <a:solidFill>
              <a:srgbClr val="FAFD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1930400" y="2463800"/>
            <a:ext cx="863600" cy="177800"/>
          </a:xfrm>
          <a:prstGeom prst="rect">
            <a:avLst/>
          </a:prstGeom>
          <a:noFill/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1179513" y="3236913"/>
            <a:ext cx="1576387" cy="504825"/>
          </a:xfrm>
          <a:prstGeom prst="rect">
            <a:avLst/>
          </a:prstGeom>
          <a:solidFill>
            <a:schemeClr val="bg1"/>
          </a:solidFill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b="0"/>
              <a:t>Une valeur</a:t>
            </a:r>
          </a:p>
        </p:txBody>
      </p:sp>
      <p:sp>
        <p:nvSpPr>
          <p:cNvPr id="128010" name="Line 10"/>
          <p:cNvSpPr>
            <a:spLocks noChangeShapeType="1"/>
          </p:cNvSpPr>
          <p:nvPr/>
        </p:nvSpPr>
        <p:spPr bwMode="auto">
          <a:xfrm flipV="1">
            <a:off x="2006600" y="2641600"/>
            <a:ext cx="254000" cy="660400"/>
          </a:xfrm>
          <a:prstGeom prst="line">
            <a:avLst/>
          </a:prstGeom>
          <a:noFill/>
          <a:ln w="50800">
            <a:solidFill>
              <a:srgbClr val="FAFD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0630C-5E08-1F4A-8519-E944B622D2CD}" type="slidenum">
              <a:rPr lang="fr-FR"/>
              <a:pPr/>
              <a:t>72</a:t>
            </a:fld>
            <a:endParaRPr lang="fr-FR"/>
          </a:p>
        </p:txBody>
      </p:sp>
      <p:pic>
        <p:nvPicPr>
          <p:cNvPr id="125954" name="Picture 2"/>
          <p:cNvPicPr>
            <a:picLocks noChangeArrowheads="1"/>
          </p:cNvPicPr>
          <p:nvPr/>
        </p:nvPicPr>
        <p:blipFill>
          <a:blip r:embed="rId3"/>
          <a:srcRect r="1924" b="4208"/>
          <a:stretch>
            <a:fillRect/>
          </a:stretch>
        </p:blipFill>
        <p:spPr bwMode="auto">
          <a:xfrm>
            <a:off x="152400" y="117475"/>
            <a:ext cx="8743950" cy="6397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2463800" y="5130800"/>
            <a:ext cx="3073400" cy="330200"/>
          </a:xfrm>
          <a:prstGeom prst="rect">
            <a:avLst/>
          </a:prstGeom>
          <a:noFill/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722313" y="3998913"/>
            <a:ext cx="2805112" cy="504825"/>
          </a:xfrm>
          <a:prstGeom prst="rect">
            <a:avLst/>
          </a:prstGeom>
          <a:solidFill>
            <a:schemeClr val="bg1"/>
          </a:solidFill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b="0"/>
              <a:t>Plusieurs cas sources</a:t>
            </a:r>
          </a:p>
        </p:txBody>
      </p:sp>
      <p:sp>
        <p:nvSpPr>
          <p:cNvPr id="125957" name="Line 5"/>
          <p:cNvSpPr>
            <a:spLocks noChangeShapeType="1"/>
          </p:cNvSpPr>
          <p:nvPr/>
        </p:nvSpPr>
        <p:spPr bwMode="auto">
          <a:xfrm>
            <a:off x="2844800" y="4521200"/>
            <a:ext cx="863600" cy="558800"/>
          </a:xfrm>
          <a:prstGeom prst="line">
            <a:avLst/>
          </a:prstGeom>
          <a:noFill/>
          <a:ln w="50800">
            <a:solidFill>
              <a:srgbClr val="FAFD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5903913" y="3465513"/>
            <a:ext cx="2244725" cy="504825"/>
          </a:xfrm>
          <a:prstGeom prst="rect">
            <a:avLst/>
          </a:prstGeom>
          <a:solidFill>
            <a:schemeClr val="bg1"/>
          </a:solidFill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b="0"/>
              <a:t>un cas prototype</a:t>
            </a:r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5588000" y="5130800"/>
            <a:ext cx="711200" cy="330200"/>
          </a:xfrm>
          <a:prstGeom prst="rect">
            <a:avLst/>
          </a:prstGeom>
          <a:noFill/>
          <a:ln w="508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 flipH="1">
            <a:off x="6070600" y="3987800"/>
            <a:ext cx="965200" cy="1092200"/>
          </a:xfrm>
          <a:prstGeom prst="line">
            <a:avLst/>
          </a:prstGeom>
          <a:noFill/>
          <a:ln w="50800">
            <a:solidFill>
              <a:srgbClr val="FAFD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4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1C4A-D095-0647-B38F-1A99CB72D420}" type="slidenum">
              <a:rPr lang="fr-FR"/>
              <a:pPr/>
              <a:t>73</a:t>
            </a:fld>
            <a:endParaRPr lang="fr-FR"/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284163" y="360363"/>
            <a:ext cx="5099050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fr-FR" sz="4400" b="0"/>
              <a:t>Stratégie d’adaptation</a:t>
            </a:r>
          </a:p>
        </p:txBody>
      </p:sp>
      <p:sp>
        <p:nvSpPr>
          <p:cNvPr id="132099" name="Freeform 3"/>
          <p:cNvSpPr>
            <a:spLocks/>
          </p:cNvSpPr>
          <p:nvPr/>
        </p:nvSpPr>
        <p:spPr bwMode="auto">
          <a:xfrm>
            <a:off x="228600" y="1600200"/>
            <a:ext cx="1982788" cy="763588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056" y="480"/>
              </a:cxn>
              <a:cxn ang="0">
                <a:pos x="1248" y="0"/>
              </a:cxn>
              <a:cxn ang="0">
                <a:pos x="168" y="0"/>
              </a:cxn>
              <a:cxn ang="0">
                <a:pos x="0" y="480"/>
              </a:cxn>
            </a:cxnLst>
            <a:rect l="0" t="0" r="r" b="b"/>
            <a:pathLst>
              <a:path w="1249" h="481">
                <a:moveTo>
                  <a:pt x="0" y="480"/>
                </a:moveTo>
                <a:lnTo>
                  <a:pt x="1056" y="480"/>
                </a:lnTo>
                <a:lnTo>
                  <a:pt x="1248" y="0"/>
                </a:lnTo>
                <a:lnTo>
                  <a:pt x="168" y="0"/>
                </a:lnTo>
                <a:lnTo>
                  <a:pt x="0" y="48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00" name="Freeform 4"/>
          <p:cNvSpPr>
            <a:spLocks/>
          </p:cNvSpPr>
          <p:nvPr/>
        </p:nvSpPr>
        <p:spPr bwMode="auto">
          <a:xfrm>
            <a:off x="304800" y="1828800"/>
            <a:ext cx="1982788" cy="763588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056" y="480"/>
              </a:cxn>
              <a:cxn ang="0">
                <a:pos x="1248" y="0"/>
              </a:cxn>
              <a:cxn ang="0">
                <a:pos x="168" y="0"/>
              </a:cxn>
              <a:cxn ang="0">
                <a:pos x="0" y="480"/>
              </a:cxn>
            </a:cxnLst>
            <a:rect l="0" t="0" r="r" b="b"/>
            <a:pathLst>
              <a:path w="1249" h="481">
                <a:moveTo>
                  <a:pt x="0" y="480"/>
                </a:moveTo>
                <a:lnTo>
                  <a:pt x="1056" y="480"/>
                </a:lnTo>
                <a:lnTo>
                  <a:pt x="1248" y="0"/>
                </a:lnTo>
                <a:lnTo>
                  <a:pt x="168" y="0"/>
                </a:lnTo>
                <a:lnTo>
                  <a:pt x="0" y="48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01" name="Freeform 5"/>
          <p:cNvSpPr>
            <a:spLocks/>
          </p:cNvSpPr>
          <p:nvPr/>
        </p:nvSpPr>
        <p:spPr bwMode="auto">
          <a:xfrm>
            <a:off x="381000" y="2057400"/>
            <a:ext cx="1982788" cy="763588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056" y="480"/>
              </a:cxn>
              <a:cxn ang="0">
                <a:pos x="1248" y="0"/>
              </a:cxn>
              <a:cxn ang="0">
                <a:pos x="168" y="0"/>
              </a:cxn>
              <a:cxn ang="0">
                <a:pos x="0" y="480"/>
              </a:cxn>
            </a:cxnLst>
            <a:rect l="0" t="0" r="r" b="b"/>
            <a:pathLst>
              <a:path w="1249" h="481">
                <a:moveTo>
                  <a:pt x="0" y="480"/>
                </a:moveTo>
                <a:lnTo>
                  <a:pt x="1056" y="480"/>
                </a:lnTo>
                <a:lnTo>
                  <a:pt x="1248" y="0"/>
                </a:lnTo>
                <a:lnTo>
                  <a:pt x="168" y="0"/>
                </a:lnTo>
                <a:lnTo>
                  <a:pt x="0" y="48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02" name="Freeform 6"/>
          <p:cNvSpPr>
            <a:spLocks/>
          </p:cNvSpPr>
          <p:nvPr/>
        </p:nvSpPr>
        <p:spPr bwMode="auto">
          <a:xfrm>
            <a:off x="6477000" y="1447800"/>
            <a:ext cx="1982788" cy="763588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056" y="480"/>
              </a:cxn>
              <a:cxn ang="0">
                <a:pos x="1248" y="0"/>
              </a:cxn>
              <a:cxn ang="0">
                <a:pos x="168" y="0"/>
              </a:cxn>
              <a:cxn ang="0">
                <a:pos x="0" y="480"/>
              </a:cxn>
            </a:cxnLst>
            <a:rect l="0" t="0" r="r" b="b"/>
            <a:pathLst>
              <a:path w="1249" h="481">
                <a:moveTo>
                  <a:pt x="0" y="480"/>
                </a:moveTo>
                <a:lnTo>
                  <a:pt x="1056" y="480"/>
                </a:lnTo>
                <a:lnTo>
                  <a:pt x="1248" y="0"/>
                </a:lnTo>
                <a:lnTo>
                  <a:pt x="168" y="0"/>
                </a:lnTo>
                <a:lnTo>
                  <a:pt x="0" y="480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03" name="Freeform 7"/>
          <p:cNvSpPr>
            <a:spLocks/>
          </p:cNvSpPr>
          <p:nvPr/>
        </p:nvSpPr>
        <p:spPr bwMode="auto">
          <a:xfrm>
            <a:off x="5562600" y="2362200"/>
            <a:ext cx="1982788" cy="763588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056" y="480"/>
              </a:cxn>
              <a:cxn ang="0">
                <a:pos x="1248" y="0"/>
              </a:cxn>
              <a:cxn ang="0">
                <a:pos x="168" y="0"/>
              </a:cxn>
              <a:cxn ang="0">
                <a:pos x="0" y="480"/>
              </a:cxn>
            </a:cxnLst>
            <a:rect l="0" t="0" r="r" b="b"/>
            <a:pathLst>
              <a:path w="1249" h="481">
                <a:moveTo>
                  <a:pt x="0" y="480"/>
                </a:moveTo>
                <a:lnTo>
                  <a:pt x="1056" y="480"/>
                </a:lnTo>
                <a:lnTo>
                  <a:pt x="1248" y="0"/>
                </a:lnTo>
                <a:lnTo>
                  <a:pt x="168" y="0"/>
                </a:lnTo>
                <a:lnTo>
                  <a:pt x="0" y="480"/>
                </a:lnTo>
              </a:path>
            </a:pathLst>
          </a:custGeom>
          <a:solidFill>
            <a:schemeClr val="bg1"/>
          </a:solidFill>
          <a:ln w="50800" cap="rnd" cmpd="sng">
            <a:solidFill>
              <a:srgbClr val="FAFD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2832100" y="1384300"/>
            <a:ext cx="2489200" cy="1117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423863" y="2036763"/>
            <a:ext cx="1668462" cy="819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Cas sources</a:t>
            </a:r>
          </a:p>
          <a:p>
            <a:r>
              <a:rPr lang="fr-FR" b="0"/>
              <a:t>sélectionnés</a:t>
            </a:r>
          </a:p>
        </p:txBody>
      </p:sp>
      <p:sp>
        <p:nvSpPr>
          <p:cNvPr id="132106" name="Rectangle 10"/>
          <p:cNvSpPr>
            <a:spLocks noChangeArrowheads="1"/>
          </p:cNvSpPr>
          <p:nvPr/>
        </p:nvSpPr>
        <p:spPr bwMode="auto">
          <a:xfrm>
            <a:off x="3186113" y="1503363"/>
            <a:ext cx="17875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Découvrir le </a:t>
            </a:r>
          </a:p>
          <a:p>
            <a:r>
              <a:rPr lang="fr-FR" b="0"/>
              <a:t>type de plan</a:t>
            </a:r>
          </a:p>
        </p:txBody>
      </p:sp>
      <p:sp>
        <p:nvSpPr>
          <p:cNvPr id="132107" name="Rectangle 11"/>
          <p:cNvSpPr>
            <a:spLocks noChangeArrowheads="1"/>
          </p:cNvSpPr>
          <p:nvPr/>
        </p:nvSpPr>
        <p:spPr bwMode="auto">
          <a:xfrm>
            <a:off x="6638925" y="1427163"/>
            <a:ext cx="15081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Théorie du</a:t>
            </a:r>
          </a:p>
          <a:p>
            <a:r>
              <a:rPr lang="fr-FR" b="0"/>
              <a:t>domaine</a:t>
            </a:r>
          </a:p>
        </p:txBody>
      </p:sp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5645150" y="2341563"/>
            <a:ext cx="16684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type de plan</a:t>
            </a:r>
          </a:p>
        </p:txBody>
      </p:sp>
      <p:sp>
        <p:nvSpPr>
          <p:cNvPr id="132109" name="Arc 13"/>
          <p:cNvSpPr>
            <a:spLocks/>
          </p:cNvSpPr>
          <p:nvPr/>
        </p:nvSpPr>
        <p:spPr bwMode="auto">
          <a:xfrm>
            <a:off x="2133600" y="1690688"/>
            <a:ext cx="749300" cy="1397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10" name="Arc 14"/>
          <p:cNvSpPr>
            <a:spLocks/>
          </p:cNvSpPr>
          <p:nvPr/>
        </p:nvSpPr>
        <p:spPr bwMode="auto">
          <a:xfrm>
            <a:off x="2133600" y="2286000"/>
            <a:ext cx="749300" cy="2921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11" name="Arc 15"/>
          <p:cNvSpPr>
            <a:spLocks/>
          </p:cNvSpPr>
          <p:nvPr/>
        </p:nvSpPr>
        <p:spPr bwMode="auto">
          <a:xfrm>
            <a:off x="5410200" y="1919288"/>
            <a:ext cx="673100" cy="4445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12" name="Arc 16"/>
          <p:cNvSpPr>
            <a:spLocks/>
          </p:cNvSpPr>
          <p:nvPr/>
        </p:nvSpPr>
        <p:spPr bwMode="auto">
          <a:xfrm>
            <a:off x="5486400" y="1690688"/>
            <a:ext cx="1282700" cy="635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13" name="Line 17"/>
          <p:cNvSpPr>
            <a:spLocks noChangeShapeType="1"/>
          </p:cNvSpPr>
          <p:nvPr/>
        </p:nvSpPr>
        <p:spPr bwMode="auto">
          <a:xfrm>
            <a:off x="4114800" y="2540000"/>
            <a:ext cx="0" cy="17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14" name="Freeform 18"/>
          <p:cNvSpPr>
            <a:spLocks/>
          </p:cNvSpPr>
          <p:nvPr/>
        </p:nvSpPr>
        <p:spPr bwMode="auto">
          <a:xfrm>
            <a:off x="304800" y="3200400"/>
            <a:ext cx="1982788" cy="763588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056" y="480"/>
              </a:cxn>
              <a:cxn ang="0">
                <a:pos x="1248" y="0"/>
              </a:cxn>
              <a:cxn ang="0">
                <a:pos x="168" y="0"/>
              </a:cxn>
              <a:cxn ang="0">
                <a:pos x="0" y="480"/>
              </a:cxn>
            </a:cxnLst>
            <a:rect l="0" t="0" r="r" b="b"/>
            <a:pathLst>
              <a:path w="1249" h="481">
                <a:moveTo>
                  <a:pt x="0" y="480"/>
                </a:moveTo>
                <a:lnTo>
                  <a:pt x="1056" y="480"/>
                </a:lnTo>
                <a:lnTo>
                  <a:pt x="1248" y="0"/>
                </a:lnTo>
                <a:lnTo>
                  <a:pt x="168" y="0"/>
                </a:lnTo>
                <a:lnTo>
                  <a:pt x="0" y="480"/>
                </a:lnTo>
              </a:path>
            </a:pathLst>
          </a:custGeom>
          <a:solidFill>
            <a:schemeClr val="bg1"/>
          </a:solidFill>
          <a:ln w="50800" cap="rnd" cmpd="sng">
            <a:solidFill>
              <a:srgbClr val="FAFD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15" name="Rectangle 19"/>
          <p:cNvSpPr>
            <a:spLocks noChangeArrowheads="1"/>
          </p:cNvSpPr>
          <p:nvPr/>
        </p:nvSpPr>
        <p:spPr bwMode="auto">
          <a:xfrm>
            <a:off x="3502025" y="2951163"/>
            <a:ext cx="1546225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établir les</a:t>
            </a:r>
          </a:p>
          <a:p>
            <a:r>
              <a:rPr lang="fr-FR" b="0"/>
              <a:t>différences</a:t>
            </a:r>
          </a:p>
        </p:txBody>
      </p:sp>
      <p:sp>
        <p:nvSpPr>
          <p:cNvPr id="132116" name="Rectangle 20"/>
          <p:cNvSpPr>
            <a:spLocks noChangeArrowheads="1"/>
          </p:cNvSpPr>
          <p:nvPr/>
        </p:nvSpPr>
        <p:spPr bwMode="auto">
          <a:xfrm>
            <a:off x="604838" y="3179763"/>
            <a:ext cx="12366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cas cible</a:t>
            </a:r>
          </a:p>
        </p:txBody>
      </p:sp>
      <p:sp>
        <p:nvSpPr>
          <p:cNvPr id="132117" name="Arc 21"/>
          <p:cNvSpPr>
            <a:spLocks/>
          </p:cNvSpPr>
          <p:nvPr/>
        </p:nvSpPr>
        <p:spPr bwMode="auto">
          <a:xfrm>
            <a:off x="2286000" y="3352800"/>
            <a:ext cx="901700" cy="2159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19" name="Freeform 23"/>
          <p:cNvSpPr>
            <a:spLocks/>
          </p:cNvSpPr>
          <p:nvPr/>
        </p:nvSpPr>
        <p:spPr bwMode="auto">
          <a:xfrm>
            <a:off x="2133600" y="2590800"/>
            <a:ext cx="12192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68" y="384"/>
              </a:cxn>
            </a:cxnLst>
            <a:rect l="0" t="0" r="r" b="b"/>
            <a:pathLst>
              <a:path w="768" h="384">
                <a:moveTo>
                  <a:pt x="0" y="0"/>
                </a:moveTo>
                <a:cubicBezTo>
                  <a:pt x="0" y="0"/>
                  <a:pt x="384" y="192"/>
                  <a:pt x="768" y="384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20" name="Rectangle 24"/>
          <p:cNvSpPr>
            <a:spLocks noChangeArrowheads="1"/>
          </p:cNvSpPr>
          <p:nvPr/>
        </p:nvSpPr>
        <p:spPr bwMode="auto">
          <a:xfrm>
            <a:off x="2984500" y="4051300"/>
            <a:ext cx="2336800" cy="1117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22" name="Freeform 26"/>
          <p:cNvSpPr>
            <a:spLocks/>
          </p:cNvSpPr>
          <p:nvPr/>
        </p:nvSpPr>
        <p:spPr bwMode="auto">
          <a:xfrm>
            <a:off x="457200" y="4191000"/>
            <a:ext cx="1982788" cy="763588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056" y="480"/>
              </a:cxn>
              <a:cxn ang="0">
                <a:pos x="1248" y="0"/>
              </a:cxn>
              <a:cxn ang="0">
                <a:pos x="168" y="0"/>
              </a:cxn>
              <a:cxn ang="0">
                <a:pos x="0" y="480"/>
              </a:cxn>
            </a:cxnLst>
            <a:rect l="0" t="0" r="r" b="b"/>
            <a:pathLst>
              <a:path w="1249" h="481">
                <a:moveTo>
                  <a:pt x="0" y="480"/>
                </a:moveTo>
                <a:lnTo>
                  <a:pt x="1056" y="480"/>
                </a:lnTo>
                <a:lnTo>
                  <a:pt x="1248" y="0"/>
                </a:lnTo>
                <a:lnTo>
                  <a:pt x="168" y="0"/>
                </a:lnTo>
                <a:lnTo>
                  <a:pt x="0" y="480"/>
                </a:lnTo>
              </a:path>
            </a:pathLst>
          </a:custGeom>
          <a:solidFill>
            <a:schemeClr val="bg1"/>
          </a:solidFill>
          <a:ln w="50800" cap="rnd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23" name="Rectangle 27"/>
          <p:cNvSpPr>
            <a:spLocks noChangeArrowheads="1"/>
          </p:cNvSpPr>
          <p:nvPr/>
        </p:nvSpPr>
        <p:spPr bwMode="auto">
          <a:xfrm>
            <a:off x="685800" y="4322763"/>
            <a:ext cx="1533525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différences</a:t>
            </a:r>
          </a:p>
        </p:txBody>
      </p:sp>
      <p:sp>
        <p:nvSpPr>
          <p:cNvPr id="132124" name="Rectangle 28"/>
          <p:cNvSpPr>
            <a:spLocks noChangeArrowheads="1"/>
          </p:cNvSpPr>
          <p:nvPr/>
        </p:nvSpPr>
        <p:spPr bwMode="auto">
          <a:xfrm>
            <a:off x="3273425" y="4017963"/>
            <a:ext cx="183515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expliquer les différences</a:t>
            </a:r>
          </a:p>
        </p:txBody>
      </p:sp>
      <p:sp>
        <p:nvSpPr>
          <p:cNvPr id="132125" name="Freeform 29"/>
          <p:cNvSpPr>
            <a:spLocks/>
          </p:cNvSpPr>
          <p:nvPr/>
        </p:nvSpPr>
        <p:spPr bwMode="auto">
          <a:xfrm>
            <a:off x="5562600" y="4114800"/>
            <a:ext cx="2592388" cy="915988"/>
          </a:xfrm>
          <a:custGeom>
            <a:avLst/>
            <a:gdLst/>
            <a:ahLst/>
            <a:cxnLst>
              <a:cxn ang="0">
                <a:pos x="0" y="576"/>
              </a:cxn>
              <a:cxn ang="0">
                <a:pos x="1381" y="576"/>
              </a:cxn>
              <a:cxn ang="0">
                <a:pos x="1632" y="0"/>
              </a:cxn>
              <a:cxn ang="0">
                <a:pos x="220" y="0"/>
              </a:cxn>
              <a:cxn ang="0">
                <a:pos x="0" y="576"/>
              </a:cxn>
            </a:cxnLst>
            <a:rect l="0" t="0" r="r" b="b"/>
            <a:pathLst>
              <a:path w="1633" h="577">
                <a:moveTo>
                  <a:pt x="0" y="576"/>
                </a:moveTo>
                <a:lnTo>
                  <a:pt x="1381" y="576"/>
                </a:lnTo>
                <a:lnTo>
                  <a:pt x="1632" y="0"/>
                </a:lnTo>
                <a:lnTo>
                  <a:pt x="220" y="0"/>
                </a:lnTo>
                <a:lnTo>
                  <a:pt x="0" y="576"/>
                </a:lnTo>
              </a:path>
            </a:pathLst>
          </a:custGeom>
          <a:solidFill>
            <a:schemeClr val="bg1"/>
          </a:solidFill>
          <a:ln w="50800" cap="rnd" cmpd="sng">
            <a:solidFill>
              <a:srgbClr val="FAFD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26" name="Rectangle 30"/>
          <p:cNvSpPr>
            <a:spLocks noChangeArrowheads="1"/>
          </p:cNvSpPr>
          <p:nvPr/>
        </p:nvSpPr>
        <p:spPr bwMode="auto">
          <a:xfrm>
            <a:off x="5857875" y="4246563"/>
            <a:ext cx="20161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explications</a:t>
            </a:r>
          </a:p>
          <a:p>
            <a:r>
              <a:rPr lang="fr-FR" b="0"/>
              <a:t>des différences</a:t>
            </a:r>
          </a:p>
        </p:txBody>
      </p:sp>
      <p:sp>
        <p:nvSpPr>
          <p:cNvPr id="132127" name="Arc 31"/>
          <p:cNvSpPr>
            <a:spLocks/>
          </p:cNvSpPr>
          <p:nvPr/>
        </p:nvSpPr>
        <p:spPr bwMode="auto">
          <a:xfrm>
            <a:off x="1844675" y="3827463"/>
            <a:ext cx="1736725" cy="5969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7910"/>
              <a:gd name="T1" fmla="*/ 21600 h 21600"/>
              <a:gd name="T2" fmla="*/ 27910 w 27910"/>
              <a:gd name="T3" fmla="*/ 942 h 21600"/>
              <a:gd name="T4" fmla="*/ 21600 w 2791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91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23738" y="0"/>
                  <a:pt x="25864" y="317"/>
                  <a:pt x="27909" y="942"/>
                </a:cubicBezTo>
              </a:path>
              <a:path w="2791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23738" y="0"/>
                  <a:pt x="25864" y="317"/>
                  <a:pt x="27909" y="942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28" name="Arc 32"/>
          <p:cNvSpPr>
            <a:spLocks/>
          </p:cNvSpPr>
          <p:nvPr/>
        </p:nvSpPr>
        <p:spPr bwMode="auto">
          <a:xfrm>
            <a:off x="1995488" y="4724400"/>
            <a:ext cx="901700" cy="2159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0" y="11929"/>
                  <a:pt x="0" y="0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29" name="Arc 33"/>
          <p:cNvSpPr>
            <a:spLocks/>
          </p:cNvSpPr>
          <p:nvPr/>
        </p:nvSpPr>
        <p:spPr bwMode="auto">
          <a:xfrm>
            <a:off x="5334000" y="4281488"/>
            <a:ext cx="596900" cy="215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30" name="Line 34"/>
          <p:cNvSpPr>
            <a:spLocks noChangeShapeType="1"/>
          </p:cNvSpPr>
          <p:nvPr/>
        </p:nvSpPr>
        <p:spPr bwMode="auto">
          <a:xfrm>
            <a:off x="4038600" y="3911600"/>
            <a:ext cx="0" cy="17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31" name="Freeform 35"/>
          <p:cNvSpPr>
            <a:spLocks/>
          </p:cNvSpPr>
          <p:nvPr/>
        </p:nvSpPr>
        <p:spPr bwMode="auto">
          <a:xfrm>
            <a:off x="6019800" y="5715000"/>
            <a:ext cx="1982788" cy="763588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056" y="480"/>
              </a:cxn>
              <a:cxn ang="0">
                <a:pos x="1248" y="0"/>
              </a:cxn>
              <a:cxn ang="0">
                <a:pos x="168" y="0"/>
              </a:cxn>
              <a:cxn ang="0">
                <a:pos x="0" y="480"/>
              </a:cxn>
            </a:cxnLst>
            <a:rect l="0" t="0" r="r" b="b"/>
            <a:pathLst>
              <a:path w="1249" h="481">
                <a:moveTo>
                  <a:pt x="0" y="480"/>
                </a:moveTo>
                <a:lnTo>
                  <a:pt x="1056" y="480"/>
                </a:lnTo>
                <a:lnTo>
                  <a:pt x="1248" y="0"/>
                </a:lnTo>
                <a:lnTo>
                  <a:pt x="168" y="0"/>
                </a:lnTo>
                <a:lnTo>
                  <a:pt x="0" y="480"/>
                </a:lnTo>
              </a:path>
            </a:pathLst>
          </a:custGeom>
          <a:solidFill>
            <a:schemeClr val="bg1"/>
          </a:solidFill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32" name="Rectangle 36"/>
          <p:cNvSpPr>
            <a:spLocks noChangeArrowheads="1"/>
          </p:cNvSpPr>
          <p:nvPr/>
        </p:nvSpPr>
        <p:spPr bwMode="auto">
          <a:xfrm>
            <a:off x="2298700" y="5346700"/>
            <a:ext cx="3556000" cy="127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33" name="Rectangle 37"/>
          <p:cNvSpPr>
            <a:spLocks noChangeArrowheads="1"/>
          </p:cNvSpPr>
          <p:nvPr/>
        </p:nvSpPr>
        <p:spPr bwMode="auto">
          <a:xfrm>
            <a:off x="6372225" y="5694363"/>
            <a:ext cx="1281113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b="0"/>
              <a:t>Solution</a:t>
            </a:r>
          </a:p>
          <a:p>
            <a:r>
              <a:rPr lang="fr-FR" b="0"/>
              <a:t>proposée</a:t>
            </a:r>
          </a:p>
        </p:txBody>
      </p:sp>
      <p:sp>
        <p:nvSpPr>
          <p:cNvPr id="132134" name="Rectangle 38"/>
          <p:cNvSpPr>
            <a:spLocks noChangeArrowheads="1"/>
          </p:cNvSpPr>
          <p:nvPr/>
        </p:nvSpPr>
        <p:spPr bwMode="auto">
          <a:xfrm>
            <a:off x="3013075" y="5283200"/>
            <a:ext cx="1897063" cy="1308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fr-FR" sz="2000" b="0"/>
              <a:t>substitution des :</a:t>
            </a:r>
          </a:p>
          <a:p>
            <a:r>
              <a:rPr lang="fr-FR" sz="2000" b="0"/>
              <a:t>- étapes</a:t>
            </a:r>
          </a:p>
          <a:p>
            <a:r>
              <a:rPr lang="fr-FR" sz="2000" b="0"/>
              <a:t>- variables</a:t>
            </a:r>
          </a:p>
          <a:p>
            <a:r>
              <a:rPr lang="fr-FR" sz="2000" b="0"/>
              <a:t>-valeurs</a:t>
            </a:r>
          </a:p>
        </p:txBody>
      </p:sp>
      <p:sp>
        <p:nvSpPr>
          <p:cNvPr id="132135" name="Arc 39"/>
          <p:cNvSpPr>
            <a:spLocks/>
          </p:cNvSpPr>
          <p:nvPr/>
        </p:nvSpPr>
        <p:spPr bwMode="auto">
          <a:xfrm>
            <a:off x="8305800" y="2147888"/>
            <a:ext cx="368300" cy="8255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36" name="Arc 40"/>
          <p:cNvSpPr>
            <a:spLocks/>
          </p:cNvSpPr>
          <p:nvPr/>
        </p:nvSpPr>
        <p:spPr bwMode="auto">
          <a:xfrm>
            <a:off x="5410200" y="2819400"/>
            <a:ext cx="3263900" cy="12065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37" name="Arc 41"/>
          <p:cNvSpPr>
            <a:spLocks/>
          </p:cNvSpPr>
          <p:nvPr/>
        </p:nvSpPr>
        <p:spPr bwMode="auto">
          <a:xfrm>
            <a:off x="7162800" y="2909888"/>
            <a:ext cx="1663700" cy="1739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38" name="Arc 42"/>
          <p:cNvSpPr>
            <a:spLocks/>
          </p:cNvSpPr>
          <p:nvPr/>
        </p:nvSpPr>
        <p:spPr bwMode="auto">
          <a:xfrm>
            <a:off x="5867400" y="4648200"/>
            <a:ext cx="2959100" cy="9017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139" name="AutoShape 43">
            <a:hlinkClick r:id="rId3" action="ppaction://program" highlightClick="1"/>
          </p:cNvPr>
          <p:cNvSpPr>
            <a:spLocks noChangeArrowheads="1"/>
          </p:cNvSpPr>
          <p:nvPr/>
        </p:nvSpPr>
        <p:spPr bwMode="auto">
          <a:xfrm>
            <a:off x="5715000" y="533400"/>
            <a:ext cx="2667000" cy="1143000"/>
          </a:xfrm>
          <a:prstGeom prst="actionButtonForwardNex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kumimoji="0" lang="fr-FR">
                <a:solidFill>
                  <a:schemeClr val="bg1"/>
                </a:solidFill>
              </a:rPr>
              <a:t>Démo</a:t>
            </a:r>
            <a:endParaRPr kumimoji="0"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39" grpId="0" animBg="1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7E98-290C-4942-A456-BF81ABB2BF29}" type="slidenum">
              <a:rPr lang="fr-FR"/>
              <a:pPr/>
              <a:t>74</a:t>
            </a:fld>
            <a:endParaRPr lang="fr-FR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RADIX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81200"/>
            <a:ext cx="7620000" cy="4114800"/>
          </a:xfrm>
        </p:spPr>
        <p:txBody>
          <a:bodyPr/>
          <a:lstStyle/>
          <a:p>
            <a:r>
              <a:rPr lang="fr-FR"/>
              <a:t>Modélisation de l’utilisation d’un explorateur et des tâches de navigation et de recherche d ’information </a:t>
            </a:r>
          </a:p>
          <a:p>
            <a:r>
              <a:rPr lang="fr-FR"/>
              <a:t>Application à la recherche d’information en internet et intranet, en réutilisant l’expérience personnelle</a:t>
            </a:r>
          </a:p>
          <a:p>
            <a:r>
              <a:rPr lang="fr-FR"/>
              <a:t>Partenaire industriel : Data Storage Systems by Chemdata</a:t>
            </a:r>
          </a:p>
          <a:p>
            <a:endParaRPr lang="fr-FR"/>
          </a:p>
          <a:p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3541-AADA-BB42-9BE2-CF2C97F32171}" type="slidenum">
              <a:rPr lang="fr-FR"/>
              <a:pPr/>
              <a:t>75</a:t>
            </a:fld>
            <a:endParaRPr lang="fr-FR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fr-FR"/>
              <a:t>Radix : les modèles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fr-FR" sz="2400"/>
              <a:t>Modèle d ’utilisation : tout événement « faisant sens » dans le cadre de l ’application (explorateur) (lien distant, lien local, retour, avance, signet, etc.)</a:t>
            </a:r>
          </a:p>
          <a:p>
            <a:r>
              <a:rPr lang="fr-FR" sz="2400"/>
              <a:t>Modèle tâche : une interprétation des actions :</a:t>
            </a:r>
            <a:endParaRPr lang="fr-FR"/>
          </a:p>
          <a:p>
            <a:r>
              <a:rPr lang="fr-FR" sz="1800" b="1"/>
              <a:t>Session unitaire (SU) </a:t>
            </a:r>
            <a:r>
              <a:rPr lang="fr-FR" sz="1800"/>
              <a:t>: du début à la fin d </a:t>
            </a:r>
            <a:r>
              <a:rPr lang="fr-FR" sz="1800" b="1"/>
              <a:t>’un</a:t>
            </a:r>
            <a:r>
              <a:rPr lang="fr-FR" sz="1800"/>
              <a:t> épisode de recherche d ’information</a:t>
            </a:r>
          </a:p>
          <a:p>
            <a:r>
              <a:rPr lang="fr-FR" sz="1800" b="1"/>
              <a:t>Tentative unitaire (TU) :</a:t>
            </a:r>
            <a:r>
              <a:rPr lang="fr-FR" sz="1800"/>
              <a:t> une recherche cohérente autour d ’un sous-but particulier</a:t>
            </a:r>
          </a:p>
          <a:p>
            <a:r>
              <a:rPr lang="fr-FR" sz="1800" b="1"/>
              <a:t>Recherche Unitaire (RU) :</a:t>
            </a:r>
            <a:r>
              <a:rPr lang="fr-FR" sz="1800"/>
              <a:t> un triplet état-transition-état passant d ’une « page » à une autre « page » de la recherche.</a:t>
            </a:r>
          </a:p>
          <a:p>
            <a:r>
              <a:rPr lang="fr-FR" sz="1800" b="1"/>
              <a:t>Vocabulaire utile (VU) </a:t>
            </a:r>
            <a:r>
              <a:rPr lang="fr-FR" sz="1800"/>
              <a:t>: les termes « gagnants » pour décrire une page </a:t>
            </a:r>
            <a:r>
              <a:rPr lang="fr-FR" sz="1800" b="1"/>
              <a:t>« utile » </a:t>
            </a:r>
            <a:r>
              <a:rPr lang="fr-FR" sz="1800"/>
              <a:t>(portée RU, TU ou SU)</a:t>
            </a:r>
            <a:endParaRPr lang="fr-FR" sz="2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8780-218C-F149-8B13-955A2B40D9E9}" type="slidenum">
              <a:rPr lang="fr-FR"/>
              <a:pPr/>
              <a:t>76</a:t>
            </a:fld>
            <a:endParaRPr lang="fr-FR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1143000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fr-FR"/>
              <a:t>Illustration des modèles de Radix</a:t>
            </a:r>
            <a:br>
              <a:rPr lang="fr-FR"/>
            </a:br>
            <a:r>
              <a:rPr lang="fr-FR"/>
              <a:t>La session unitaire</a:t>
            </a:r>
          </a:p>
        </p:txBody>
      </p:sp>
      <p:pic>
        <p:nvPicPr>
          <p:cNvPr id="136195" name="Picture 3"/>
          <p:cNvPicPr>
            <a:picLocks noChangeAspect="1" noChangeArrowheads="1"/>
          </p:cNvPicPr>
          <p:nvPr/>
        </p:nvPicPr>
        <p:blipFill>
          <a:blip r:embed="rId3"/>
          <a:srcRect l="28825" t="30319" r="28317" b="31937"/>
          <a:stretch>
            <a:fillRect/>
          </a:stretch>
        </p:blipFill>
        <p:spPr bwMode="auto">
          <a:xfrm>
            <a:off x="1219200" y="1828800"/>
            <a:ext cx="67056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2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2D12-8851-604A-AB33-5F1A0B7190DC}" type="slidenum">
              <a:rPr lang="fr-FR"/>
              <a:pPr/>
              <a:t>77</a:t>
            </a:fld>
            <a:endParaRPr lang="fr-FR"/>
          </a:p>
        </p:txBody>
      </p:sp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3"/>
          <a:srcRect r="45770" b="47078"/>
          <a:stretch>
            <a:fillRect/>
          </a:stretch>
        </p:blipFill>
        <p:spPr bwMode="auto">
          <a:xfrm>
            <a:off x="1371600" y="1905000"/>
            <a:ext cx="6172200" cy="451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fr-FR"/>
              <a:t>Illustration des modèles de Radix</a:t>
            </a:r>
            <a:br>
              <a:rPr lang="fr-FR"/>
            </a:br>
            <a:r>
              <a:rPr lang="fr-FR"/>
              <a:t>TU et RU</a:t>
            </a:r>
          </a:p>
        </p:txBody>
      </p:sp>
      <p:grpSp>
        <p:nvGrpSpPr>
          <p:cNvPr id="135172" name="Group 4"/>
          <p:cNvGrpSpPr>
            <a:grpSpLocks/>
          </p:cNvGrpSpPr>
          <p:nvPr/>
        </p:nvGrpSpPr>
        <p:grpSpPr bwMode="auto">
          <a:xfrm>
            <a:off x="1676400" y="3200400"/>
            <a:ext cx="3925888" cy="914400"/>
            <a:chOff x="1056" y="2016"/>
            <a:chExt cx="2473" cy="576"/>
          </a:xfrm>
        </p:grpSpPr>
        <p:sp>
          <p:nvSpPr>
            <p:cNvPr id="135173" name="Rectangle 5"/>
            <p:cNvSpPr>
              <a:spLocks noChangeArrowheads="1"/>
            </p:cNvSpPr>
            <p:nvPr/>
          </p:nvSpPr>
          <p:spPr bwMode="auto">
            <a:xfrm>
              <a:off x="1056" y="2016"/>
              <a:ext cx="2160" cy="576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fr-FR" sz="2000" b="0"/>
            </a:p>
          </p:txBody>
        </p:sp>
        <p:sp>
          <p:nvSpPr>
            <p:cNvPr id="135174" name="Text Box 6"/>
            <p:cNvSpPr txBox="1">
              <a:spLocks noChangeArrowheads="1"/>
            </p:cNvSpPr>
            <p:nvPr/>
          </p:nvSpPr>
          <p:spPr bwMode="auto">
            <a:xfrm>
              <a:off x="3192" y="2275"/>
              <a:ext cx="337" cy="25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r>
                <a:rPr lang="fr-FR" sz="2000"/>
                <a:t>TU</a:t>
              </a:r>
            </a:p>
          </p:txBody>
        </p:sp>
      </p:grpSp>
      <p:grpSp>
        <p:nvGrpSpPr>
          <p:cNvPr id="135175" name="Group 7"/>
          <p:cNvGrpSpPr>
            <a:grpSpLocks/>
          </p:cNvGrpSpPr>
          <p:nvPr/>
        </p:nvGrpSpPr>
        <p:grpSpPr bwMode="auto">
          <a:xfrm>
            <a:off x="1981200" y="4343400"/>
            <a:ext cx="4579938" cy="685800"/>
            <a:chOff x="1248" y="2736"/>
            <a:chExt cx="2885" cy="432"/>
          </a:xfrm>
        </p:grpSpPr>
        <p:sp>
          <p:nvSpPr>
            <p:cNvPr id="135176" name="Rectangle 8"/>
            <p:cNvSpPr>
              <a:spLocks noChangeArrowheads="1"/>
            </p:cNvSpPr>
            <p:nvPr/>
          </p:nvSpPr>
          <p:spPr bwMode="auto">
            <a:xfrm>
              <a:off x="1248" y="2736"/>
              <a:ext cx="2592" cy="432"/>
            </a:xfrm>
            <a:prstGeom prst="rect">
              <a:avLst/>
            </a:prstGeom>
            <a:noFill/>
            <a:ln w="57150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135177" name="Text Box 9"/>
            <p:cNvSpPr txBox="1">
              <a:spLocks noChangeArrowheads="1"/>
            </p:cNvSpPr>
            <p:nvPr/>
          </p:nvSpPr>
          <p:spPr bwMode="auto">
            <a:xfrm>
              <a:off x="3787" y="2784"/>
              <a:ext cx="346" cy="25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r>
                <a:rPr lang="fr-FR" sz="2000"/>
                <a:t>RU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12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BB9BC-882D-D149-8579-265406A4E99E}" type="slidenum">
              <a:rPr lang="fr-FR"/>
              <a:pPr/>
              <a:t>78</a:t>
            </a:fld>
            <a:endParaRPr lang="fr-FR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295400"/>
            <a:ext cx="7391400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4147" name="Group 3"/>
          <p:cNvGrpSpPr>
            <a:grpSpLocks/>
          </p:cNvGrpSpPr>
          <p:nvPr/>
        </p:nvGrpSpPr>
        <p:grpSpPr bwMode="auto">
          <a:xfrm>
            <a:off x="1447800" y="3352800"/>
            <a:ext cx="3124200" cy="1447800"/>
            <a:chOff x="912" y="2112"/>
            <a:chExt cx="1968" cy="912"/>
          </a:xfrm>
        </p:grpSpPr>
        <p:sp>
          <p:nvSpPr>
            <p:cNvPr id="134148" name="Rectangle 4"/>
            <p:cNvSpPr>
              <a:spLocks noChangeArrowheads="1"/>
            </p:cNvSpPr>
            <p:nvPr/>
          </p:nvSpPr>
          <p:spPr bwMode="auto">
            <a:xfrm>
              <a:off x="912" y="2112"/>
              <a:ext cx="768" cy="912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134149" name="Text Box 5"/>
            <p:cNvSpPr txBox="1">
              <a:spLocks noChangeArrowheads="1"/>
            </p:cNvSpPr>
            <p:nvPr/>
          </p:nvSpPr>
          <p:spPr bwMode="auto">
            <a:xfrm>
              <a:off x="1563" y="2323"/>
              <a:ext cx="1317" cy="25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r>
                <a:rPr lang="fr-FR" sz="2000"/>
                <a:t>Vocabulaire Utile</a:t>
              </a:r>
            </a:p>
          </p:txBody>
        </p:sp>
      </p:grpSp>
      <p:sp>
        <p:nvSpPr>
          <p:cNvPr id="134150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sz="3200"/>
              <a:t>Radix : connecter le modèle d’utilisation et le modèle de tâche</a:t>
            </a:r>
          </a:p>
        </p:txBody>
      </p:sp>
      <p:grpSp>
        <p:nvGrpSpPr>
          <p:cNvPr id="134152" name="Group 8"/>
          <p:cNvGrpSpPr>
            <a:grpSpLocks/>
          </p:cNvGrpSpPr>
          <p:nvPr/>
        </p:nvGrpSpPr>
        <p:grpSpPr bwMode="auto">
          <a:xfrm>
            <a:off x="609600" y="4876800"/>
            <a:ext cx="3962400" cy="1371600"/>
            <a:chOff x="384" y="3072"/>
            <a:chExt cx="2496" cy="864"/>
          </a:xfrm>
        </p:grpSpPr>
        <p:sp>
          <p:nvSpPr>
            <p:cNvPr id="134153" name="Rectangle 9"/>
            <p:cNvSpPr>
              <a:spLocks noChangeArrowheads="1"/>
            </p:cNvSpPr>
            <p:nvPr/>
          </p:nvSpPr>
          <p:spPr bwMode="auto">
            <a:xfrm>
              <a:off x="384" y="3072"/>
              <a:ext cx="1248" cy="864"/>
            </a:xfrm>
            <a:prstGeom prst="rect">
              <a:avLst/>
            </a:prstGeom>
            <a:noFill/>
            <a:ln w="76200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  <p:sp>
          <p:nvSpPr>
            <p:cNvPr id="134154" name="Text Box 10"/>
            <p:cNvSpPr txBox="1">
              <a:spLocks noChangeArrowheads="1"/>
            </p:cNvSpPr>
            <p:nvPr/>
          </p:nvSpPr>
          <p:spPr bwMode="auto">
            <a:xfrm>
              <a:off x="1502" y="3264"/>
              <a:ext cx="1378" cy="25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r>
                <a:rPr lang="fr-FR" sz="2000"/>
                <a:t>Trace d’utilisation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C55-F10B-3347-B8A7-0C657761D39B}" type="slidenum">
              <a:rPr lang="fr-FR"/>
              <a:pPr/>
              <a:t>79</a:t>
            </a:fld>
            <a:endParaRPr lang="fr-FR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ACCELERE</a:t>
            </a:r>
          </a:p>
        </p:txBody>
      </p:sp>
      <p:pic>
        <p:nvPicPr>
          <p:cNvPr id="191491" name="Picture 3" descr="EDRE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44488"/>
            <a:ext cx="8153400" cy="59991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9F70-84C1-5C4A-8656-CB56E698EBA6}" type="slidenum">
              <a:rPr lang="fr-FR"/>
              <a:pPr/>
              <a:t>8</a:t>
            </a:fld>
            <a:endParaRPr lang="fr-F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Minsky, le modèle de mémoire : processus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696200" cy="4114800"/>
          </a:xfrm>
        </p:spPr>
        <p:txBody>
          <a:bodyPr/>
          <a:lstStyle/>
          <a:p>
            <a:r>
              <a:rPr lang="fr-FR"/>
              <a:t>Les cadres sont des situations « idéales »regroupées en hiérarchie et sont reliés par les différences qui les séparent.</a:t>
            </a:r>
          </a:p>
          <a:p>
            <a:r>
              <a:rPr lang="fr-FR"/>
              <a:t>Processus :</a:t>
            </a:r>
          </a:p>
          <a:p>
            <a:pPr lvl="1"/>
            <a:r>
              <a:rPr lang="fr-FR" sz="2200"/>
              <a:t>sélectionner un cadre,</a:t>
            </a:r>
          </a:p>
          <a:p>
            <a:pPr lvl="1"/>
            <a:r>
              <a:rPr lang="fr-FR" sz="2200"/>
              <a:t>tenter d’appliquer le cadre (faire le bilan des buts non atteints),</a:t>
            </a:r>
          </a:p>
          <a:p>
            <a:pPr lvl="1"/>
            <a:r>
              <a:rPr lang="fr-FR" sz="2200"/>
              <a:t>appliquer une technique d’adaptation-correction,</a:t>
            </a:r>
          </a:p>
          <a:p>
            <a:pPr lvl="1"/>
            <a:r>
              <a:rPr lang="fr-FR" sz="2200"/>
              <a:t>synthétiser l’expérience pour l’ajouter à la bibliothèque de techniques de correction.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111B-4572-5A4D-B5FF-2F14479EBA2D}" type="slidenum">
              <a:rPr lang="fr-FR"/>
              <a:pPr/>
              <a:t>80</a:t>
            </a:fld>
            <a:endParaRPr lang="fr-FR"/>
          </a:p>
        </p:txBody>
      </p:sp>
      <p:pic>
        <p:nvPicPr>
          <p:cNvPr id="192515" name="Picture 3" descr="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41300"/>
            <a:ext cx="8077200" cy="60753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AA352-DB24-9F4E-A49E-806E8B548B61}" type="slidenum">
              <a:rPr lang="fr-FR"/>
              <a:pPr/>
              <a:t>81</a:t>
            </a:fld>
            <a:endParaRPr lang="fr-FR"/>
          </a:p>
        </p:txBody>
      </p:sp>
      <p:pic>
        <p:nvPicPr>
          <p:cNvPr id="193539" name="Picture 3" descr="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33363"/>
            <a:ext cx="7924800" cy="60547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880C-FCC2-5544-8B31-171328C82758}" type="slidenum">
              <a:rPr lang="fr-FR"/>
              <a:pPr/>
              <a:t>82</a:t>
            </a:fld>
            <a:endParaRPr lang="fr-FR"/>
          </a:p>
        </p:txBody>
      </p:sp>
      <p:pic>
        <p:nvPicPr>
          <p:cNvPr id="194563" name="Picture 3" descr="Resre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74675"/>
            <a:ext cx="8686800" cy="57070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609600"/>
            <a:ext cx="6097588" cy="1146175"/>
          </a:xfrm>
          <a:ln/>
        </p:spPr>
        <p:txBody>
          <a:bodyPr lIns="0" tIns="0" rIns="0" bIns="0">
            <a:spAutoFit/>
          </a:bodyPr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JColibri – Historique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9600" cy="5153025"/>
          </a:xfrm>
          <a:ln/>
        </p:spPr>
        <p:txBody>
          <a:bodyPr lIns="0" tIns="0" rIns="0" bIns="0">
            <a:spAutoFit/>
          </a:bodyPr>
          <a:lstStyle/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/>
              <a:t>Développé par le groupe GAIA (Group for Artificial Intelligence Applications, Univ. Complutense, Madrid)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/>
              <a:t>Origines :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Colibri [Bélen Diaz-Agudo, 2002]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CBROnto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LOOM (Logiques de description) + LISP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/>
              <a:t>JColibri 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JAVA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Philosophie opensource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V1.0 beta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609600"/>
            <a:ext cx="6097588" cy="1146175"/>
          </a:xfrm>
          <a:ln/>
        </p:spPr>
        <p:txBody>
          <a:bodyPr lIns="0" tIns="0" rIns="0" bIns="0">
            <a:spAutoFit/>
          </a:bodyPr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JColibri – Présentation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409700"/>
            <a:ext cx="8229600" cy="5284788"/>
          </a:xfrm>
          <a:ln/>
        </p:spPr>
        <p:txBody>
          <a:bodyPr lIns="0" tIns="0" rIns="0" bIns="0">
            <a:spAutoFit/>
          </a:bodyPr>
          <a:lstStyle/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/>
              <a:t>Framework de Prototypage rapide d'applications de RàPC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/>
              <a:t>Approche tâches-méthodes. Deux types de méthodes :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Décomposition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Résolution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/>
              <a:t>Connecteurs :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Fichiers texte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Bases de données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RACER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...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/>
              <a:t>Génération d'applications autonomes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609600"/>
            <a:ext cx="6097588" cy="1146175"/>
          </a:xfrm>
          <a:ln/>
        </p:spPr>
        <p:txBody>
          <a:bodyPr lIns="0" tIns="0" rIns="0" bIns="0">
            <a:spAutoFit/>
          </a:bodyPr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JColibri – Eléments clés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981200"/>
            <a:ext cx="6097588" cy="4116388"/>
          </a:xfrm>
          <a:ln/>
        </p:spPr>
        <p:txBody>
          <a:bodyPr lIns="0" tIns="0" rIns="0" bIns="0">
            <a:spAutoFit/>
          </a:bodyPr>
          <a:lstStyle/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Possibilités de configurer : 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Structure du cas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Connecteurs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Tâches/Méthodes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Types de données personnalisés 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Mesures de similarité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Pas de base de connaissance 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609600"/>
            <a:ext cx="6097588" cy="1146175"/>
          </a:xfrm>
          <a:ln/>
        </p:spPr>
        <p:txBody>
          <a:bodyPr lIns="0" tIns="0" rIns="0" bIns="0">
            <a:spAutoFit/>
          </a:bodyPr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JColibri – Possibilités d'extension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9600" cy="4854575"/>
          </a:xfrm>
          <a:ln/>
        </p:spPr>
        <p:txBody>
          <a:bodyPr lIns="0" tIns="0" rIns="0" bIns="0">
            <a:spAutoFit/>
          </a:bodyPr>
          <a:lstStyle/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Développement de tâches/méthodes personnalisées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Description en XML (automatisé par JColibri)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Implantation en Java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Développement de mesures de similarité </a:t>
            </a:r>
          </a:p>
          <a:p>
            <a:pPr marL="431800" indent="-3238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Utilisation des composants supplémentaires fournis avec JColibri ou par d'autres membres de la communauté :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CRN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Racer</a:t>
            </a:r>
          </a:p>
          <a:p>
            <a:pPr marL="863600" lvl="1" indent="-287338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Composants personnalisés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136525"/>
            <a:ext cx="4722812" cy="345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105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5950" y="2449513"/>
            <a:ext cx="4554538" cy="427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3563" y="1382713"/>
            <a:ext cx="5529262" cy="4148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E099B-C287-F54C-9240-DBBF164EDE4D}" type="slidenum">
              <a:rPr lang="fr-FR"/>
              <a:pPr/>
              <a:t>89</a:t>
            </a:fld>
            <a:endParaRPr lang="fr-FR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Aspects de la similarité</a:t>
            </a:r>
          </a:p>
        </p:txBody>
      </p:sp>
      <p:sp>
        <p:nvSpPr>
          <p:cNvPr id="276483" name="Rectangle 3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K-plus proches voisins.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Agrégation.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Recherche selon point de vue.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Prise en compte de la dynamique d’une séquence.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Approches inductives.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4FC-927B-314D-8187-B15739FA45C3}" type="slidenum">
              <a:rPr lang="fr-FR"/>
              <a:pPr/>
              <a:t>9</a:t>
            </a:fld>
            <a:endParaRPr lang="fr-FR"/>
          </a:p>
        </p:txBody>
      </p:sp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>
          <a:xfrm>
            <a:off x="2819400" y="685800"/>
            <a:ext cx="6096000" cy="1143000"/>
          </a:xfrm>
          <a:noFill/>
          <a:ln/>
        </p:spPr>
        <p:txBody>
          <a:bodyPr/>
          <a:lstStyle/>
          <a:p>
            <a:r>
              <a:rPr lang="fr-FR"/>
              <a:t>Schank et le modèle de mémoire dynamique</a:t>
            </a:r>
          </a:p>
        </p:txBody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/>
              <a:t>« Comprendre c’est expliquer ».</a:t>
            </a:r>
          </a:p>
          <a:p>
            <a:r>
              <a:rPr lang="fr-FR"/>
              <a:t>Problématique de la compréhension des textes en langage naturel.</a:t>
            </a:r>
          </a:p>
          <a:p>
            <a:r>
              <a:rPr lang="fr-FR"/>
              <a:t>Utilisation de scripts pour expliquer des situations.</a:t>
            </a:r>
          </a:p>
          <a:p>
            <a:r>
              <a:rPr lang="fr-FR"/>
              <a:t>Utiliser l’expérience concrète dans la construction des scripts.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4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0458-69E6-CD4F-A2C4-BAD89E866DE2}" type="slidenum">
              <a:rPr lang="fr-FR"/>
              <a:pPr/>
              <a:t>90</a:t>
            </a:fld>
            <a:endParaRPr lang="fr-FR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43000"/>
          </a:xfrm>
        </p:spPr>
        <p:txBody>
          <a:bodyPr/>
          <a:lstStyle/>
          <a:p>
            <a:r>
              <a:rPr lang="fr-FR"/>
              <a:t>Représentation objet et Similarités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3276600" y="1981200"/>
            <a:ext cx="28956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32" name="Line 4"/>
          <p:cNvSpPr>
            <a:spLocks noChangeShapeType="1"/>
          </p:cNvSpPr>
          <p:nvPr/>
        </p:nvSpPr>
        <p:spPr bwMode="auto">
          <a:xfrm>
            <a:off x="3276600" y="22860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685800" y="3124200"/>
            <a:ext cx="2438400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6400800" y="3124200"/>
            <a:ext cx="2438400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3886200" y="3124200"/>
            <a:ext cx="1600200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36" name="Line 8"/>
          <p:cNvSpPr>
            <a:spLocks noChangeShapeType="1"/>
          </p:cNvSpPr>
          <p:nvPr/>
        </p:nvSpPr>
        <p:spPr bwMode="auto">
          <a:xfrm>
            <a:off x="685800" y="35052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37" name="Line 9"/>
          <p:cNvSpPr>
            <a:spLocks noChangeShapeType="1"/>
          </p:cNvSpPr>
          <p:nvPr/>
        </p:nvSpPr>
        <p:spPr bwMode="auto">
          <a:xfrm>
            <a:off x="3886200" y="35052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38" name="Line 10"/>
          <p:cNvSpPr>
            <a:spLocks noChangeShapeType="1"/>
          </p:cNvSpPr>
          <p:nvPr/>
        </p:nvSpPr>
        <p:spPr bwMode="auto">
          <a:xfrm>
            <a:off x="6400800" y="35052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39" name="Rectangle 11"/>
          <p:cNvSpPr>
            <a:spLocks noChangeArrowheads="1"/>
          </p:cNvSpPr>
          <p:nvPr/>
        </p:nvSpPr>
        <p:spPr bwMode="auto">
          <a:xfrm>
            <a:off x="5029200" y="4648200"/>
            <a:ext cx="17526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90800" y="4648200"/>
            <a:ext cx="17526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1" name="Line 13"/>
          <p:cNvSpPr>
            <a:spLocks noChangeShapeType="1"/>
          </p:cNvSpPr>
          <p:nvPr/>
        </p:nvSpPr>
        <p:spPr bwMode="auto">
          <a:xfrm>
            <a:off x="2590800" y="49530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2" name="Line 14"/>
          <p:cNvSpPr>
            <a:spLocks noChangeShapeType="1"/>
          </p:cNvSpPr>
          <p:nvPr/>
        </p:nvSpPr>
        <p:spPr bwMode="auto">
          <a:xfrm>
            <a:off x="5029200" y="49530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953000" y="58674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3581400" y="58674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209800" y="58674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6" name="Line 18"/>
          <p:cNvSpPr>
            <a:spLocks noChangeShapeType="1"/>
          </p:cNvSpPr>
          <p:nvPr/>
        </p:nvSpPr>
        <p:spPr bwMode="auto">
          <a:xfrm flipH="1">
            <a:off x="1676400" y="2667000"/>
            <a:ext cx="2743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7" name="Line 19"/>
          <p:cNvSpPr>
            <a:spLocks noChangeShapeType="1"/>
          </p:cNvSpPr>
          <p:nvPr/>
        </p:nvSpPr>
        <p:spPr bwMode="auto">
          <a:xfrm>
            <a:off x="4419600" y="26670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8" name="Line 20"/>
          <p:cNvSpPr>
            <a:spLocks noChangeShapeType="1"/>
          </p:cNvSpPr>
          <p:nvPr/>
        </p:nvSpPr>
        <p:spPr bwMode="auto">
          <a:xfrm>
            <a:off x="4419600" y="2667000"/>
            <a:ext cx="3352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49" name="Line 21"/>
          <p:cNvSpPr>
            <a:spLocks noChangeShapeType="1"/>
          </p:cNvSpPr>
          <p:nvPr/>
        </p:nvSpPr>
        <p:spPr bwMode="auto">
          <a:xfrm flipH="1">
            <a:off x="3429000" y="4114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0" name="Line 22"/>
          <p:cNvSpPr>
            <a:spLocks noChangeShapeType="1"/>
          </p:cNvSpPr>
          <p:nvPr/>
        </p:nvSpPr>
        <p:spPr bwMode="auto">
          <a:xfrm>
            <a:off x="4953000" y="4114800"/>
            <a:ext cx="1066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1" name="Line 23"/>
          <p:cNvSpPr>
            <a:spLocks noChangeShapeType="1"/>
          </p:cNvSpPr>
          <p:nvPr/>
        </p:nvSpPr>
        <p:spPr bwMode="auto">
          <a:xfrm flipH="1">
            <a:off x="5334000" y="5334000"/>
            <a:ext cx="381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2" name="Line 24"/>
          <p:cNvSpPr>
            <a:spLocks noChangeShapeType="1"/>
          </p:cNvSpPr>
          <p:nvPr/>
        </p:nvSpPr>
        <p:spPr bwMode="auto">
          <a:xfrm>
            <a:off x="6096000" y="5334000"/>
            <a:ext cx="457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3" name="Line 25"/>
          <p:cNvSpPr>
            <a:spLocks noChangeShapeType="1"/>
          </p:cNvSpPr>
          <p:nvPr/>
        </p:nvSpPr>
        <p:spPr bwMode="auto">
          <a:xfrm>
            <a:off x="3733800" y="5334000"/>
            <a:ext cx="304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4" name="Line 26"/>
          <p:cNvSpPr>
            <a:spLocks noChangeShapeType="1"/>
          </p:cNvSpPr>
          <p:nvPr/>
        </p:nvSpPr>
        <p:spPr bwMode="auto">
          <a:xfrm flipH="1">
            <a:off x="2667000" y="5334000"/>
            <a:ext cx="304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5" name="Line 27"/>
          <p:cNvSpPr>
            <a:spLocks noChangeShapeType="1"/>
          </p:cNvSpPr>
          <p:nvPr/>
        </p:nvSpPr>
        <p:spPr bwMode="auto">
          <a:xfrm flipH="1">
            <a:off x="1447800" y="5334000"/>
            <a:ext cx="1295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6" name="Line 28"/>
          <p:cNvSpPr>
            <a:spLocks noChangeShapeType="1"/>
          </p:cNvSpPr>
          <p:nvPr/>
        </p:nvSpPr>
        <p:spPr bwMode="auto">
          <a:xfrm>
            <a:off x="6629400" y="6019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7" name="Line 29"/>
          <p:cNvSpPr>
            <a:spLocks noChangeShapeType="1"/>
          </p:cNvSpPr>
          <p:nvPr/>
        </p:nvSpPr>
        <p:spPr bwMode="auto">
          <a:xfrm>
            <a:off x="685800" y="6019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8558" name="Text Box 30"/>
          <p:cNvSpPr txBox="1">
            <a:spLocks noChangeArrowheads="1"/>
          </p:cNvSpPr>
          <p:nvPr/>
        </p:nvSpPr>
        <p:spPr bwMode="auto">
          <a:xfrm>
            <a:off x="3581400" y="1905000"/>
            <a:ext cx="22209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Objet Technique</a:t>
            </a:r>
          </a:p>
        </p:txBody>
      </p:sp>
      <p:sp>
        <p:nvSpPr>
          <p:cNvPr id="278559" name="Text Box 31"/>
          <p:cNvSpPr txBox="1">
            <a:spLocks noChangeArrowheads="1"/>
          </p:cNvSpPr>
          <p:nvPr/>
        </p:nvSpPr>
        <p:spPr bwMode="auto">
          <a:xfrm>
            <a:off x="1447800" y="3124200"/>
            <a:ext cx="5572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PC</a:t>
            </a:r>
          </a:p>
        </p:txBody>
      </p:sp>
      <p:sp>
        <p:nvSpPr>
          <p:cNvPr id="278560" name="Text Box 32"/>
          <p:cNvSpPr txBox="1">
            <a:spLocks noChangeArrowheads="1"/>
          </p:cNvSpPr>
          <p:nvPr/>
        </p:nvSpPr>
        <p:spPr bwMode="auto">
          <a:xfrm>
            <a:off x="4038600" y="3124200"/>
            <a:ext cx="13001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Stockage</a:t>
            </a:r>
          </a:p>
        </p:txBody>
      </p:sp>
      <p:sp>
        <p:nvSpPr>
          <p:cNvPr id="278561" name="Text Box 33"/>
          <p:cNvSpPr txBox="1">
            <a:spLocks noChangeArrowheads="1"/>
          </p:cNvSpPr>
          <p:nvPr/>
        </p:nvSpPr>
        <p:spPr bwMode="auto">
          <a:xfrm>
            <a:off x="6934200" y="3124200"/>
            <a:ext cx="1504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Processeur</a:t>
            </a:r>
          </a:p>
        </p:txBody>
      </p:sp>
      <p:sp>
        <p:nvSpPr>
          <p:cNvPr id="278562" name="Text Box 34"/>
          <p:cNvSpPr txBox="1">
            <a:spLocks noChangeArrowheads="1"/>
          </p:cNvSpPr>
          <p:nvPr/>
        </p:nvSpPr>
        <p:spPr bwMode="auto">
          <a:xfrm>
            <a:off x="2667000" y="4572000"/>
            <a:ext cx="16383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Magnétique</a:t>
            </a:r>
          </a:p>
        </p:txBody>
      </p:sp>
      <p:sp>
        <p:nvSpPr>
          <p:cNvPr id="278563" name="Text Box 35"/>
          <p:cNvSpPr txBox="1">
            <a:spLocks noChangeArrowheads="1"/>
          </p:cNvSpPr>
          <p:nvPr/>
        </p:nvSpPr>
        <p:spPr bwMode="auto">
          <a:xfrm>
            <a:off x="5257800" y="4572000"/>
            <a:ext cx="11652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Optique</a:t>
            </a:r>
          </a:p>
        </p:txBody>
      </p:sp>
      <p:sp>
        <p:nvSpPr>
          <p:cNvPr id="278564" name="Text Box 36"/>
          <p:cNvSpPr txBox="1">
            <a:spLocks noChangeArrowheads="1"/>
          </p:cNvSpPr>
          <p:nvPr/>
        </p:nvSpPr>
        <p:spPr bwMode="auto">
          <a:xfrm>
            <a:off x="2133600" y="5867400"/>
            <a:ext cx="10096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800" b="0"/>
              <a:t>disquette</a:t>
            </a:r>
          </a:p>
        </p:txBody>
      </p:sp>
      <p:sp>
        <p:nvSpPr>
          <p:cNvPr id="278565" name="Text Box 37"/>
          <p:cNvSpPr txBox="1">
            <a:spLocks noChangeArrowheads="1"/>
          </p:cNvSpPr>
          <p:nvPr/>
        </p:nvSpPr>
        <p:spPr bwMode="auto">
          <a:xfrm>
            <a:off x="3657600" y="5867400"/>
            <a:ext cx="7810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800" b="0"/>
              <a:t>disque</a:t>
            </a:r>
          </a:p>
        </p:txBody>
      </p:sp>
      <p:sp>
        <p:nvSpPr>
          <p:cNvPr id="278566" name="Text Box 38"/>
          <p:cNvSpPr txBox="1">
            <a:spLocks noChangeArrowheads="1"/>
          </p:cNvSpPr>
          <p:nvPr/>
        </p:nvSpPr>
        <p:spPr bwMode="auto">
          <a:xfrm>
            <a:off x="4876800" y="5867400"/>
            <a:ext cx="10985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800" b="0"/>
              <a:t>CD-ROM</a:t>
            </a:r>
          </a:p>
        </p:txBody>
      </p:sp>
      <p:sp>
        <p:nvSpPr>
          <p:cNvPr id="278567" name="Text Box 39"/>
          <p:cNvSpPr txBox="1">
            <a:spLocks noChangeArrowheads="1"/>
          </p:cNvSpPr>
          <p:nvPr/>
        </p:nvSpPr>
        <p:spPr bwMode="auto">
          <a:xfrm>
            <a:off x="3352800" y="2286000"/>
            <a:ext cx="10858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800" b="0"/>
              <a:t>Prix : réel</a:t>
            </a:r>
          </a:p>
        </p:txBody>
      </p:sp>
      <p:sp>
        <p:nvSpPr>
          <p:cNvPr id="278568" name="Text Box 40"/>
          <p:cNvSpPr txBox="1">
            <a:spLocks noChangeArrowheads="1"/>
          </p:cNvSpPr>
          <p:nvPr/>
        </p:nvSpPr>
        <p:spPr bwMode="auto">
          <a:xfrm>
            <a:off x="3886200" y="3505200"/>
            <a:ext cx="15049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800" b="0"/>
              <a:t>Capacité : réel</a:t>
            </a:r>
          </a:p>
        </p:txBody>
      </p:sp>
      <p:sp>
        <p:nvSpPr>
          <p:cNvPr id="278569" name="Text Box 41"/>
          <p:cNvSpPr txBox="1">
            <a:spLocks noChangeArrowheads="1"/>
          </p:cNvSpPr>
          <p:nvPr/>
        </p:nvSpPr>
        <p:spPr bwMode="auto">
          <a:xfrm>
            <a:off x="6477000" y="3429000"/>
            <a:ext cx="16065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800" b="0"/>
              <a:t>Type : symbole</a:t>
            </a:r>
          </a:p>
        </p:txBody>
      </p:sp>
      <p:sp>
        <p:nvSpPr>
          <p:cNvPr id="278570" name="Text Box 42"/>
          <p:cNvSpPr txBox="1">
            <a:spLocks noChangeArrowheads="1"/>
          </p:cNvSpPr>
          <p:nvPr/>
        </p:nvSpPr>
        <p:spPr bwMode="auto">
          <a:xfrm>
            <a:off x="6477000" y="3733800"/>
            <a:ext cx="13779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800" b="0"/>
              <a:t>Vitesse : réel</a:t>
            </a:r>
          </a:p>
        </p:txBody>
      </p:sp>
      <p:sp>
        <p:nvSpPr>
          <p:cNvPr id="278571" name="Text Box 43"/>
          <p:cNvSpPr txBox="1">
            <a:spLocks noChangeArrowheads="1"/>
          </p:cNvSpPr>
          <p:nvPr/>
        </p:nvSpPr>
        <p:spPr bwMode="auto">
          <a:xfrm>
            <a:off x="3886200" y="3733800"/>
            <a:ext cx="1327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sz="1800" b="0"/>
              <a:t>Temps : réel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30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318F-6864-A54B-B6CB-88AF87D4AF28}" type="slidenum">
              <a:rPr lang="fr-FR"/>
              <a:pPr/>
              <a:t>91</a:t>
            </a:fld>
            <a:endParaRPr lang="fr-FR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Calcul de similarités-1</a:t>
            </a:r>
          </a:p>
        </p:txBody>
      </p:sp>
      <p:sp>
        <p:nvSpPr>
          <p:cNvPr id="280579" name="Oval 3"/>
          <p:cNvSpPr>
            <a:spLocks noChangeArrowheads="1"/>
          </p:cNvSpPr>
          <p:nvPr/>
        </p:nvSpPr>
        <p:spPr bwMode="auto">
          <a:xfrm>
            <a:off x="5715000" y="1828800"/>
            <a:ext cx="45720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0" name="Oval 4"/>
          <p:cNvSpPr>
            <a:spLocks noChangeArrowheads="1"/>
          </p:cNvSpPr>
          <p:nvPr/>
        </p:nvSpPr>
        <p:spPr bwMode="auto">
          <a:xfrm>
            <a:off x="5029200" y="2438400"/>
            <a:ext cx="45720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1" name="Oval 5"/>
          <p:cNvSpPr>
            <a:spLocks noChangeArrowheads="1"/>
          </p:cNvSpPr>
          <p:nvPr/>
        </p:nvSpPr>
        <p:spPr bwMode="auto">
          <a:xfrm>
            <a:off x="6477000" y="2438400"/>
            <a:ext cx="45720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2" name="Oval 6"/>
          <p:cNvSpPr>
            <a:spLocks noChangeArrowheads="1"/>
          </p:cNvSpPr>
          <p:nvPr/>
        </p:nvSpPr>
        <p:spPr bwMode="auto">
          <a:xfrm>
            <a:off x="7543800" y="3124200"/>
            <a:ext cx="45720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3" name="Oval 7"/>
          <p:cNvSpPr>
            <a:spLocks noChangeArrowheads="1"/>
          </p:cNvSpPr>
          <p:nvPr/>
        </p:nvSpPr>
        <p:spPr bwMode="auto">
          <a:xfrm>
            <a:off x="5638800" y="3124200"/>
            <a:ext cx="45720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4" name="Oval 8"/>
          <p:cNvSpPr>
            <a:spLocks noChangeArrowheads="1"/>
          </p:cNvSpPr>
          <p:nvPr/>
        </p:nvSpPr>
        <p:spPr bwMode="auto">
          <a:xfrm>
            <a:off x="4267200" y="3124200"/>
            <a:ext cx="45720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5" name="Oval 9"/>
          <p:cNvSpPr>
            <a:spLocks noChangeArrowheads="1"/>
          </p:cNvSpPr>
          <p:nvPr/>
        </p:nvSpPr>
        <p:spPr bwMode="auto">
          <a:xfrm>
            <a:off x="3657600" y="3962400"/>
            <a:ext cx="45720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6" name="Oval 10"/>
          <p:cNvSpPr>
            <a:spLocks noChangeArrowheads="1"/>
          </p:cNvSpPr>
          <p:nvPr/>
        </p:nvSpPr>
        <p:spPr bwMode="auto">
          <a:xfrm>
            <a:off x="4953000" y="3962400"/>
            <a:ext cx="45720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 flipH="1">
            <a:off x="5410200" y="20574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8" name="Line 12"/>
          <p:cNvSpPr>
            <a:spLocks noChangeShapeType="1"/>
          </p:cNvSpPr>
          <p:nvPr/>
        </p:nvSpPr>
        <p:spPr bwMode="auto">
          <a:xfrm>
            <a:off x="6096000" y="2057400"/>
            <a:ext cx="533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89" name="Line 13"/>
          <p:cNvSpPr>
            <a:spLocks noChangeShapeType="1"/>
          </p:cNvSpPr>
          <p:nvPr/>
        </p:nvSpPr>
        <p:spPr bwMode="auto">
          <a:xfrm>
            <a:off x="6934200" y="26670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90" name="Line 14"/>
          <p:cNvSpPr>
            <a:spLocks noChangeShapeType="1"/>
          </p:cNvSpPr>
          <p:nvPr/>
        </p:nvSpPr>
        <p:spPr bwMode="auto">
          <a:xfrm>
            <a:off x="5410200" y="27432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91" name="Line 15"/>
          <p:cNvSpPr>
            <a:spLocks noChangeShapeType="1"/>
          </p:cNvSpPr>
          <p:nvPr/>
        </p:nvSpPr>
        <p:spPr bwMode="auto">
          <a:xfrm flipH="1">
            <a:off x="4572000" y="2743200"/>
            <a:ext cx="533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92" name="Line 16"/>
          <p:cNvSpPr>
            <a:spLocks noChangeShapeType="1"/>
          </p:cNvSpPr>
          <p:nvPr/>
        </p:nvSpPr>
        <p:spPr bwMode="auto">
          <a:xfrm>
            <a:off x="4648200" y="3429000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93" name="Line 17"/>
          <p:cNvSpPr>
            <a:spLocks noChangeShapeType="1"/>
          </p:cNvSpPr>
          <p:nvPr/>
        </p:nvSpPr>
        <p:spPr bwMode="auto">
          <a:xfrm flipH="1">
            <a:off x="3886200" y="3429000"/>
            <a:ext cx="457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594" name="Text Box 18"/>
          <p:cNvSpPr txBox="1">
            <a:spLocks noChangeArrowheads="1"/>
          </p:cNvSpPr>
          <p:nvPr/>
        </p:nvSpPr>
        <p:spPr bwMode="auto">
          <a:xfrm>
            <a:off x="7993063" y="3048000"/>
            <a:ext cx="50641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K</a:t>
            </a:r>
            <a:r>
              <a:rPr kumimoji="0" lang="fr-FR" b="0" baseline="-25000"/>
              <a:t>1</a:t>
            </a:r>
            <a:endParaRPr kumimoji="0" lang="fr-FR" b="0"/>
          </a:p>
        </p:txBody>
      </p:sp>
      <p:sp>
        <p:nvSpPr>
          <p:cNvPr id="280595" name="Text Box 19"/>
          <p:cNvSpPr txBox="1">
            <a:spLocks noChangeArrowheads="1"/>
          </p:cNvSpPr>
          <p:nvPr/>
        </p:nvSpPr>
        <p:spPr bwMode="auto">
          <a:xfrm>
            <a:off x="6850063" y="2209800"/>
            <a:ext cx="50641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K</a:t>
            </a:r>
            <a:r>
              <a:rPr kumimoji="0" lang="fr-FR" b="0" baseline="-25000"/>
              <a:t>2</a:t>
            </a:r>
            <a:endParaRPr kumimoji="0" lang="fr-FR" b="0"/>
          </a:p>
        </p:txBody>
      </p:sp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2667000" y="3886200"/>
            <a:ext cx="5064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K</a:t>
            </a:r>
            <a:r>
              <a:rPr kumimoji="0" lang="fr-FR" b="0" baseline="-25000"/>
              <a:t>3</a:t>
            </a:r>
            <a:endParaRPr kumimoji="0" lang="fr-FR" b="0"/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6062663" y="3048000"/>
            <a:ext cx="50641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K</a:t>
            </a:r>
            <a:r>
              <a:rPr kumimoji="0" lang="fr-FR" b="0" baseline="-25000"/>
              <a:t>4</a:t>
            </a:r>
            <a:endParaRPr kumimoji="0" lang="fr-FR" b="0"/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3852863" y="3048000"/>
            <a:ext cx="40481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K</a:t>
            </a:r>
          </a:p>
        </p:txBody>
      </p:sp>
      <p:sp>
        <p:nvSpPr>
          <p:cNvPr id="280599" name="Oval 23"/>
          <p:cNvSpPr>
            <a:spLocks noChangeArrowheads="1"/>
          </p:cNvSpPr>
          <p:nvPr/>
        </p:nvSpPr>
        <p:spPr bwMode="auto">
          <a:xfrm>
            <a:off x="3276600" y="3810000"/>
            <a:ext cx="2590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0600" name="Text Box 24"/>
          <p:cNvSpPr txBox="1">
            <a:spLocks noChangeArrowheads="1"/>
          </p:cNvSpPr>
          <p:nvPr/>
        </p:nvSpPr>
        <p:spPr bwMode="auto">
          <a:xfrm>
            <a:off x="5845175" y="3962400"/>
            <a:ext cx="51593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L</a:t>
            </a:r>
            <a:r>
              <a:rPr kumimoji="0" lang="fr-FR" b="0" baseline="-25000"/>
              <a:t>K</a:t>
            </a:r>
            <a:endParaRPr kumimoji="0" lang="fr-FR" b="0"/>
          </a:p>
        </p:txBody>
      </p:sp>
      <p:sp>
        <p:nvSpPr>
          <p:cNvPr id="280601" name="Text Box 25"/>
          <p:cNvSpPr txBox="1">
            <a:spLocks noChangeArrowheads="1"/>
          </p:cNvSpPr>
          <p:nvPr/>
        </p:nvSpPr>
        <p:spPr bwMode="auto">
          <a:xfrm>
            <a:off x="3810000" y="2286000"/>
            <a:ext cx="12477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kumimoji="0" lang="fr-FR" b="0"/>
              <a:t>&lt;K</a:t>
            </a:r>
            <a:r>
              <a:rPr kumimoji="0" lang="fr-FR" b="0" baseline="-25000"/>
              <a:t>3</a:t>
            </a:r>
            <a:r>
              <a:rPr kumimoji="0" lang="fr-FR" b="0"/>
              <a:t>,K</a:t>
            </a:r>
            <a:r>
              <a:rPr kumimoji="0" lang="fr-FR" b="0" baseline="-25000"/>
              <a:t>4</a:t>
            </a:r>
            <a:r>
              <a:rPr kumimoji="0" lang="fr-FR" b="0"/>
              <a:t>&gt;</a:t>
            </a:r>
          </a:p>
        </p:txBody>
      </p:sp>
      <p:sp>
        <p:nvSpPr>
          <p:cNvPr id="280602" name="Rectangle 26"/>
          <p:cNvSpPr>
            <a:spLocks noChangeArrowheads="1"/>
          </p:cNvSpPr>
          <p:nvPr/>
        </p:nvSpPr>
        <p:spPr bwMode="auto">
          <a:xfrm>
            <a:off x="1219200" y="4953000"/>
            <a:ext cx="6934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</p:txBody>
      </p:sp>
      <p:sp>
        <p:nvSpPr>
          <p:cNvPr id="280603" name="Rectangle 27"/>
          <p:cNvSpPr>
            <a:spLocks noChangeArrowheads="1"/>
          </p:cNvSpPr>
          <p:nvPr/>
        </p:nvSpPr>
        <p:spPr bwMode="auto">
          <a:xfrm>
            <a:off x="0" y="4495800"/>
            <a:ext cx="8382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Similarité intra-classes 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propriétés communes entre deux objets.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similarité sur la classe commune la plus spécifique.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Sim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intra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=F(sim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A1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(q.A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1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,c.A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1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), …, sim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An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(q.A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n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,c.A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n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)),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endParaRPr lang="fr-FR" b="0">
              <a:latin typeface="Arial" pitchFamily="33" charset="0"/>
              <a:ea typeface="ＭＳ Ｐゴシック" pitchFamily="33" charset="-128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05A-D884-814A-B037-463BF1B3BEDA}" type="slidenum">
              <a:rPr lang="fr-FR"/>
              <a:pPr/>
              <a:t>92</a:t>
            </a:fld>
            <a:endParaRPr lang="fr-FR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304800"/>
            <a:ext cx="6096000" cy="1143000"/>
          </a:xfrm>
        </p:spPr>
        <p:txBody>
          <a:bodyPr/>
          <a:lstStyle/>
          <a:p>
            <a:r>
              <a:rPr lang="fr-FR"/>
              <a:t>Calcul de similarités-2</a:t>
            </a:r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381000" y="25146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Sim(q,c)=Sim</a:t>
            </a:r>
            <a:r>
              <a:rPr lang="fr-FR" sz="2800" b="0" baseline="-25000">
                <a:latin typeface="Arial" pitchFamily="33" charset="0"/>
              </a:rPr>
              <a:t>intra</a:t>
            </a:r>
            <a:r>
              <a:rPr lang="fr-FR" sz="2800" b="0">
                <a:latin typeface="Arial" pitchFamily="33" charset="0"/>
              </a:rPr>
              <a:t>(q,c).Sim</a:t>
            </a:r>
            <a:r>
              <a:rPr lang="fr-FR" sz="2800" b="0" baseline="-25000">
                <a:latin typeface="Arial" pitchFamily="33" charset="0"/>
              </a:rPr>
              <a:t>inter</a:t>
            </a:r>
            <a:r>
              <a:rPr lang="fr-FR" sz="2800" b="0">
                <a:latin typeface="Arial" pitchFamily="33" charset="0"/>
              </a:rPr>
              <a:t>(class(q), class(c))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Similarité inter-classes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Sim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inter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 (K,K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1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) &lt;= Sim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inter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(K,K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2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) IF &lt;K,K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1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&gt; &gt; &lt;K,K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2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&gt;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Associer une similarité </a:t>
            </a:r>
            <a:r>
              <a:rPr lang="fr-FR" sz="2600" b="0" i="1">
                <a:latin typeface="Arial" pitchFamily="33" charset="0"/>
                <a:ea typeface="ＭＳ Ｐゴシック" pitchFamily="33" charset="-128"/>
              </a:rPr>
              <a:t>S</a:t>
            </a:r>
            <a:r>
              <a:rPr lang="fr-FR" sz="2600" b="0" i="1" baseline="-25000">
                <a:latin typeface="Arial" pitchFamily="33" charset="0"/>
                <a:ea typeface="ＭＳ Ｐゴシック" pitchFamily="33" charset="-128"/>
              </a:rPr>
              <a:t>i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 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à chaque nœud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X,Y dans L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ki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, Sim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inter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 (X,Y)&gt;=S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i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Sim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inter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 (K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1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,K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2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)=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1 si K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1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=K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2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S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&lt;K1,K2&gt; 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sinon</a:t>
            </a: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439738" y="1752600"/>
            <a:ext cx="312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FR"/>
              <a:t>OBJETS CONCRETS</a:t>
            </a:r>
            <a:endParaRPr kumimoji="0" lang="fr-FR" b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Alain Mille</a:t>
            </a: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A7B0-AE24-3D48-A8A5-C9A2B960F208}" type="slidenum">
              <a:rPr lang="fr-FR"/>
              <a:pPr/>
              <a:t>93</a:t>
            </a:fld>
            <a:endParaRPr lang="fr-FR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Calcul de similarités-3</a:t>
            </a: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19812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1447800" y="1600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Objet abstrait et requêtes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Sim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inter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(Q,C)= max {Sim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inter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(Q,C`)| C`dans Lc}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1 si Q &lt; C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S 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&lt;Q,C&gt;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 sinon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r>
              <a:rPr lang="fr-FR" sz="2800" b="0">
                <a:latin typeface="Arial" pitchFamily="33" charset="0"/>
              </a:rPr>
              <a:t>Objets abstraits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33" charset="2"/>
              <a:buChar char="u"/>
            </a:pPr>
            <a:r>
              <a:rPr lang="fr-FR" sz="2600" b="0">
                <a:latin typeface="Arial" pitchFamily="33" charset="0"/>
                <a:ea typeface="ＭＳ Ｐゴシック" pitchFamily="33" charset="-128"/>
              </a:rPr>
              <a:t>Sim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inter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(Q,C)= max {Sim</a:t>
            </a:r>
            <a:r>
              <a:rPr lang="fr-FR" sz="2600" b="0" baseline="-25000">
                <a:latin typeface="Arial" pitchFamily="33" charset="0"/>
                <a:ea typeface="ＭＳ Ｐゴシック" pitchFamily="33" charset="-128"/>
              </a:rPr>
              <a:t>inter</a:t>
            </a:r>
            <a:r>
              <a:rPr lang="fr-FR" sz="2600" b="0">
                <a:latin typeface="Arial" pitchFamily="33" charset="0"/>
                <a:ea typeface="ＭＳ Ｐゴシック" pitchFamily="33" charset="-128"/>
              </a:rPr>
              <a:t>(Q,C`)| Q` dans Lq, C`dans Lc} 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1 is Q &lt; C ou C &lt; Q</a:t>
            </a:r>
          </a:p>
          <a:p>
            <a:pPr marL="1143000" lvl="2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33" charset="2"/>
              <a:buChar char="F"/>
            </a:pPr>
            <a:r>
              <a:rPr lang="fr-FR" b="0">
                <a:latin typeface="Arial" pitchFamily="33" charset="0"/>
                <a:ea typeface="ＭＳ Ｐゴシック" pitchFamily="33" charset="-128"/>
              </a:rPr>
              <a:t>S </a:t>
            </a:r>
            <a:r>
              <a:rPr lang="fr-FR" b="0" baseline="-25000">
                <a:latin typeface="Arial" pitchFamily="33" charset="0"/>
                <a:ea typeface="ＭＳ Ｐゴシック" pitchFamily="33" charset="-128"/>
              </a:rPr>
              <a:t>&lt;Q,C&gt;</a:t>
            </a:r>
            <a:r>
              <a:rPr lang="fr-FR" b="0">
                <a:latin typeface="Arial" pitchFamily="33" charset="0"/>
                <a:ea typeface="ＭＳ Ｐゴシック" pitchFamily="33" charset="-128"/>
              </a:rPr>
              <a:t> sinon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33" charset="2"/>
              <a:buChar char="n"/>
            </a:pPr>
            <a:endParaRPr lang="fr-FR" sz="2800" b="0">
              <a:latin typeface="Arial" pitchFamily="33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008080"/>
      </a:hlink>
      <a:folHlink>
        <a:srgbClr val="FF9933"/>
      </a:folHlink>
    </a:clrScheme>
    <a:fontScheme name="Modèle par défau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3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33" charset="0"/>
          </a:defRPr>
        </a:defPPr>
      </a:lstStyle>
    </a:lnDef>
  </a:objectDefaults>
  <a:extraClrSchemeLst>
    <a:extraClrScheme>
      <a:clrScheme name="Modèle par défaut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7865</TotalTime>
  <Words>4232</Words>
  <Application>Microsoft PowerPoint 7.0</Application>
  <PresentationFormat>Présentation à l'écran (4:3)</PresentationFormat>
  <Paragraphs>1053</Paragraphs>
  <Slides>93</Slides>
  <Notes>93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Modèle de conception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93</vt:i4>
      </vt:variant>
    </vt:vector>
  </HeadingPairs>
  <TitlesOfParts>
    <vt:vector size="106" baseType="lpstr">
      <vt:lpstr>Times New Roman</vt:lpstr>
      <vt:lpstr>Arial Narrow</vt:lpstr>
      <vt:lpstr>Arial</vt:lpstr>
      <vt:lpstr>Monotype Sorts</vt:lpstr>
      <vt:lpstr>Symbol</vt:lpstr>
      <vt:lpstr>ZapfDingbats</vt:lpstr>
      <vt:lpstr>MS Sans Serif</vt:lpstr>
      <vt:lpstr>Courier New</vt:lpstr>
      <vt:lpstr>Wingdings</vt:lpstr>
      <vt:lpstr>Modèle par défaut</vt:lpstr>
      <vt:lpstr>Image Microsoft Word</vt:lpstr>
      <vt:lpstr>Formule Open Office</vt:lpstr>
      <vt:lpstr>MathType 6.0 Equation</vt:lpstr>
      <vt:lpstr>Raisonnement à Partir de Cas</vt:lpstr>
      <vt:lpstr>Objectif</vt:lpstr>
      <vt:lpstr>Plan général du cours</vt:lpstr>
      <vt:lpstr>Racines, Principes</vt:lpstr>
      <vt:lpstr>Minsky, le modèle de mémoire : principe</vt:lpstr>
      <vt:lpstr>Minsky, le modèle de mémoire : les cadres</vt:lpstr>
      <vt:lpstr>Minsky, le modèle de mémoire : illustration</vt:lpstr>
      <vt:lpstr>Minsky, le modèle de mémoire : processus</vt:lpstr>
      <vt:lpstr>Schank et le modèle de mémoire dynamique</vt:lpstr>
      <vt:lpstr>Des scripts à la mémoire dynamique</vt:lpstr>
      <vt:lpstr>Processus de raisonnement</vt:lpstr>
      <vt:lpstr>Principes du RàPC</vt:lpstr>
      <vt:lpstr>Le carré d’analogie</vt:lpstr>
      <vt:lpstr>Qu’est-ce qu’un cas ?</vt:lpstr>
      <vt:lpstr>Descripteurs de cas</vt:lpstr>
      <vt:lpstr>Descripteurs</vt:lpstr>
      <vt:lpstr>Extrait d’une base de cas</vt:lpstr>
      <vt:lpstr>Répartition des cas dans une base</vt:lpstr>
      <vt:lpstr>Différentes classes de solution</vt:lpstr>
      <vt:lpstr>Différentes classes de solution</vt:lpstr>
      <vt:lpstr>Choix du cas source</vt:lpstr>
      <vt:lpstr>Algorithme KPPV K Plus Proches Voisins (1)</vt:lpstr>
      <vt:lpstr>Le cycle du RàPC</vt:lpstr>
      <vt:lpstr>Analogie et cycle revisités</vt:lpstr>
      <vt:lpstr>Le cycle du RàPC</vt:lpstr>
      <vt:lpstr>Élaborer </vt:lpstr>
      <vt:lpstr>Illustration simple sur un cas de vente d’automobiles d’occasion</vt:lpstr>
      <vt:lpstr>Descripteurs de cas</vt:lpstr>
      <vt:lpstr>Élaboration / Ontologie du domaine</vt:lpstr>
      <vt:lpstr>Elaboration / Règle</vt:lpstr>
      <vt:lpstr>Élaborer : résumé </vt:lpstr>
      <vt:lpstr>Exemple : Élaborer dans ACCELERE</vt:lpstr>
      <vt:lpstr>Le processus de production de caoutchouc</vt:lpstr>
      <vt:lpstr>Concevoir un nouveau produit</vt:lpstr>
      <vt:lpstr>Aide à l’élaboration..</vt:lpstr>
      <vt:lpstr>Élaboration d’indices</vt:lpstr>
      <vt:lpstr>Exploitation pour la recherche..</vt:lpstr>
      <vt:lpstr>Retrouver </vt:lpstr>
      <vt:lpstr>Mesure de similarité</vt:lpstr>
      <vt:lpstr>La réalité… </vt:lpstr>
      <vt:lpstr>Retrouver : exemple</vt:lpstr>
      <vt:lpstr>Mesures de similarités</vt:lpstr>
      <vt:lpstr>Adapter : la problématique</vt:lpstr>
      <vt:lpstr>Adapter : formalisation</vt:lpstr>
      <vt:lpstr>Adapter : formalisation</vt:lpstr>
      <vt:lpstr>Adaptation : formalisation</vt:lpstr>
      <vt:lpstr> Exemple : Connaissance / Similarité</vt:lpstr>
      <vt:lpstr>Exemple: connaissance/adaptation</vt:lpstr>
      <vt:lpstr>Adaptation générative</vt:lpstr>
      <vt:lpstr>Résolution de contraintes</vt:lpstr>
      <vt:lpstr>Planificateur</vt:lpstr>
      <vt:lpstr>Autres approches de l’adaptation</vt:lpstr>
      <vt:lpstr>Évaluer/Réviser</vt:lpstr>
      <vt:lpstr>Révision : l’exemple de CHEF*</vt:lpstr>
      <vt:lpstr>Mémoriser : vers l’apprentissage</vt:lpstr>
      <vt:lpstr>Maintenir une base de cas Qualité des cas-1</vt:lpstr>
      <vt:lpstr>Maintenir une base de cas Qualité de cas-2</vt:lpstr>
      <vt:lpstr>Maintenir une base de cas Modéliser la compétence-1 (Smyth)</vt:lpstr>
      <vt:lpstr>Maintenir une base de cas Modéliser la compétence-2</vt:lpstr>
      <vt:lpstr>Organisation des cas</vt:lpstr>
      <vt:lpstr>Réseaux de discrimination</vt:lpstr>
      <vt:lpstr>Apprendre des connaissances-1</vt:lpstr>
      <vt:lpstr>Apprendre des connaissances-2</vt:lpstr>
      <vt:lpstr>Maintenance de la base de cas (Leake98)</vt:lpstr>
      <vt:lpstr>Approches connexes au RàPC Exemples, Instances &amp; Cas</vt:lpstr>
      <vt:lpstr>Intégration avec d’autres approches</vt:lpstr>
      <vt:lpstr>Exemples d’outils et application</vt:lpstr>
      <vt:lpstr>Outil CBR*Tools </vt:lpstr>
      <vt:lpstr>Utilisation de CBR*Tools 1/ manipulation des classes java via éditeur  2/ atelier de manipulation directe des modèles UML</vt:lpstr>
      <vt:lpstr>PROLABO / Programmation de minéralisateur micro-ondes</vt:lpstr>
      <vt:lpstr>Diapositive 71</vt:lpstr>
      <vt:lpstr>Diapositive 72</vt:lpstr>
      <vt:lpstr>Diapositive 73</vt:lpstr>
      <vt:lpstr>RADIX</vt:lpstr>
      <vt:lpstr>Radix : les modèles</vt:lpstr>
      <vt:lpstr>Illustration des modèles de Radix La session unitaire</vt:lpstr>
      <vt:lpstr>Illustration des modèles de Radix TU et RU</vt:lpstr>
      <vt:lpstr>Radix : connecter le modèle d’utilisation et le modèle de tâche</vt:lpstr>
      <vt:lpstr>ACCELERE</vt:lpstr>
      <vt:lpstr>Diapositive 80</vt:lpstr>
      <vt:lpstr>Diapositive 81</vt:lpstr>
      <vt:lpstr>Diapositive 82</vt:lpstr>
      <vt:lpstr>JColibri – Historique</vt:lpstr>
      <vt:lpstr>JColibri – Présentation</vt:lpstr>
      <vt:lpstr>JColibri – Eléments clés</vt:lpstr>
      <vt:lpstr>JColibri – Possibilités d'extension</vt:lpstr>
      <vt:lpstr>Diapositive 87</vt:lpstr>
      <vt:lpstr>Diapositive 88</vt:lpstr>
      <vt:lpstr>Aspects de la similarité</vt:lpstr>
      <vt:lpstr>Représentation objet et Similarités</vt:lpstr>
      <vt:lpstr>Calcul de similarités-1</vt:lpstr>
      <vt:lpstr>Calcul de similarités-2</vt:lpstr>
      <vt:lpstr>Calcul de similarités-3</vt:lpstr>
    </vt:vector>
  </TitlesOfParts>
  <Company>CPE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Sujet d'ordre général</dc:title>
  <dc:creator>Alain Mille</dc:creator>
  <cp:lastModifiedBy>Alain Mille</cp:lastModifiedBy>
  <cp:revision>93</cp:revision>
  <cp:lastPrinted>2001-04-03T06:46:42Z</cp:lastPrinted>
  <dcterms:created xsi:type="dcterms:W3CDTF">2009-01-05T19:01:48Z</dcterms:created>
  <dcterms:modified xsi:type="dcterms:W3CDTF">2009-01-05T19:36:15Z</dcterms:modified>
</cp:coreProperties>
</file>