
<file path=[Content_Types].xml><?xml version="1.0" encoding="utf-8"?>
<Types xmlns="http://schemas.openxmlformats.org/package/2006/content-types"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embeddings/oleObject2.bin" ContentType="application/vnd.openxmlformats-officedocument.oleObject"/>
  <Override PartName="/ppt/notesSlides/notesSlide22.xml" ContentType="application/vnd.openxmlformats-officedocument.presentationml.notesSlide+xml"/>
  <Override PartName="/ppt/presentation.xml" ContentType="application/vnd.openxmlformats-officedocument.presentationml.presentation.main+xml"/>
  <Default Extension="png" ContentType="image/png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Default Extension="wmf" ContentType="image/x-wmf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notesSlides/notesSlide21.xml" ContentType="application/vnd.openxmlformats-officedocument.presentationml.notesSlide+xml"/>
  <Override PartName="/ppt/slideMasters/slideMaster1.xml" ContentType="application/vnd.openxmlformats-officedocument.presentationml.slideMaster+xml"/>
  <Default Extension="xml" ContentType="application/xml"/>
  <Default Extension="jpeg" ContentType="image/jpeg"/>
  <Default Extension="rels" ContentType="application/vnd.openxmlformats-package.relationships+xml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9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133" d="100"/>
          <a:sy n="133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E054D-581F-A944-836A-A725B614A1CD}" type="datetimeFigureOut">
              <a:rPr lang="fr-FR" smtClean="0"/>
              <a:t>3/01/09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42DF3-E989-D049-8870-B010C6AA3421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594CF-51EE-6747-A158-5A0C811B6AE8}" type="slidenum">
              <a:rPr lang="fr-FR"/>
              <a:pPr/>
              <a:t>1</a:t>
            </a:fld>
            <a:endParaRPr lang="fr-FR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5E8181-EAFD-2F42-A891-CC70F6BC7356}" type="slidenum">
              <a:rPr lang="fr-FR"/>
              <a:pPr/>
              <a:t>10</a:t>
            </a:fld>
            <a:endParaRPr lang="fr-FR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F6929B-9319-834C-AAC3-B34DFDFC99B5}" type="slidenum">
              <a:rPr lang="fr-FR"/>
              <a:pPr/>
              <a:t>11</a:t>
            </a:fld>
            <a:endParaRPr lang="fr-FR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62575-E45C-8548-8E1E-A8D54DA82C36}" type="slidenum">
              <a:rPr lang="fr-FR"/>
              <a:pPr/>
              <a:t>12</a:t>
            </a:fld>
            <a:endParaRPr lang="fr-FR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C09F7-B07B-7E46-BB4C-9500BEEADBDB}" type="slidenum">
              <a:rPr lang="fr-FR"/>
              <a:pPr/>
              <a:t>13</a:t>
            </a:fld>
            <a:endParaRPr lang="fr-FR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997D42-A9F8-564F-BDC5-FC012327A124}" type="slidenum">
              <a:rPr lang="fr-FR"/>
              <a:pPr/>
              <a:t>14</a:t>
            </a:fld>
            <a:endParaRPr lang="fr-FR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45A97-76E5-2745-B1AA-2A3325705740}" type="slidenum">
              <a:rPr lang="fr-FR"/>
              <a:pPr/>
              <a:t>15</a:t>
            </a:fld>
            <a:endParaRPr lang="fr-FR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E334E-F346-684B-BDFD-ABA9D54CED77}" type="slidenum">
              <a:rPr lang="fr-FR"/>
              <a:pPr/>
              <a:t>16</a:t>
            </a:fld>
            <a:endParaRPr lang="fr-FR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3CBB02-A739-0C4D-BB54-8D93D19A3128}" type="slidenum">
              <a:rPr lang="fr-FR"/>
              <a:pPr/>
              <a:t>17</a:t>
            </a:fld>
            <a:endParaRPr lang="fr-FR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B2FAB-C5F3-CD4F-BD54-5A6CEA6E83E4}" type="slidenum">
              <a:rPr lang="fr-FR"/>
              <a:pPr/>
              <a:t>18</a:t>
            </a:fld>
            <a:endParaRPr lang="fr-FR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26BDB7-9BEC-A64D-888A-73D9F3273FF0}" type="slidenum">
              <a:rPr lang="fr-FR"/>
              <a:pPr/>
              <a:t>19</a:t>
            </a:fld>
            <a:endParaRPr lang="fr-FR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20E9F-D667-B54A-B1C1-FF73D656C6A7}" type="slidenum">
              <a:rPr lang="fr-FR"/>
              <a:pPr/>
              <a:t>2</a:t>
            </a:fld>
            <a:endParaRPr lang="fr-FR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D24E2-B945-CF41-AAE1-08BDE33C177F}" type="slidenum">
              <a:rPr lang="fr-FR"/>
              <a:pPr/>
              <a:t>20</a:t>
            </a:fld>
            <a:endParaRPr lang="fr-FR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C34AF-4B6E-FD4F-90D8-F41E0D609AC7}" type="slidenum">
              <a:rPr lang="fr-FR"/>
              <a:pPr/>
              <a:t>21</a:t>
            </a:fld>
            <a:endParaRPr lang="fr-FR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4D91E9-482F-F246-BCBD-887FC8ECB12E}" type="slidenum">
              <a:rPr lang="fr-FR"/>
              <a:pPr/>
              <a:t>22</a:t>
            </a:fld>
            <a:endParaRPr lang="fr-FR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5E748-7A2C-0B47-93F1-BACDEEA6A1D3}" type="slidenum">
              <a:rPr lang="fr-FR"/>
              <a:pPr/>
              <a:t>3</a:t>
            </a:fld>
            <a:endParaRPr lang="fr-FR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7DAFE2-4C2B-304D-A77D-75D5F84B7BC9}" type="slidenum">
              <a:rPr lang="fr-FR"/>
              <a:pPr/>
              <a:t>4</a:t>
            </a:fld>
            <a:endParaRPr lang="fr-FR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BE0827-2749-F44D-993A-DC02EAB809AE}" type="slidenum">
              <a:rPr lang="fr-FR"/>
              <a:pPr/>
              <a:t>5</a:t>
            </a:fld>
            <a:endParaRPr lang="fr-FR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6B460-3C22-1245-BBE6-E226D2D72DCC}" type="slidenum">
              <a:rPr lang="fr-FR"/>
              <a:pPr/>
              <a:t>6</a:t>
            </a:fld>
            <a:endParaRPr lang="fr-FR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6A54EE-F133-7B4D-A55D-1234B88FAB69}" type="slidenum">
              <a:rPr lang="fr-FR"/>
              <a:pPr/>
              <a:t>7</a:t>
            </a:fld>
            <a:endParaRPr lang="fr-FR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79AFB-74AC-2645-B53E-C03A316DB470}" type="slidenum">
              <a:rPr lang="fr-FR"/>
              <a:pPr/>
              <a:t>8</a:t>
            </a:fld>
            <a:endParaRPr lang="fr-FR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A95982-3E4F-8C48-B4A6-AAFCCBD340AE}" type="slidenum">
              <a:rPr lang="fr-FR"/>
              <a:pPr/>
              <a:t>9</a:t>
            </a:fld>
            <a:endParaRPr lang="fr-FR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943FF1FE-B6B1-564E-93A1-2AAA327F3B0B}" type="datetimeFigureOut">
              <a:rPr lang="fr-FR" smtClean="0"/>
              <a:t>3/01/09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2D62575C-0E1C-6F47-8A17-3C5601D28081}" type="slidenum">
              <a:rPr lang="fr-FR" smtClean="0"/>
              <a:t>‹#›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100"/>
              <a:t>Les réseaux sémantiques (Argumentation Intelligence Artificielle)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600"/>
              <a:t>Difficultés de la représentation à base de modèle logique</a:t>
            </a:r>
          </a:p>
          <a:p>
            <a:pPr lvl="1" eaLnBrk="1" hangingPunct="1"/>
            <a:r>
              <a:rPr lang="fr-FR" sz="2200"/>
              <a:t>Système décidable </a:t>
            </a:r>
            <a:r>
              <a:rPr lang="fr-FR" sz="2200">
                <a:sym typeface="Wingdings" pitchFamily="-112" charset="2"/>
              </a:rPr>
              <a:t> logique des propositions, mais …temps de décision exponentiels !</a:t>
            </a:r>
          </a:p>
          <a:p>
            <a:pPr lvl="1" eaLnBrk="1" hangingPunct="1"/>
            <a:r>
              <a:rPr lang="fr-FR" sz="2200">
                <a:sym typeface="Wingdings" pitchFamily="-112" charset="2"/>
              </a:rPr>
              <a:t>Autres logiques  plus expressives, mais semi-décidables, voire indécidables !</a:t>
            </a:r>
          </a:p>
          <a:p>
            <a:pPr eaLnBrk="1" hangingPunct="1"/>
            <a:r>
              <a:rPr lang="fr-FR" sz="2600"/>
              <a:t>Comment rendre les inférences efficaces ?</a:t>
            </a:r>
          </a:p>
          <a:p>
            <a:pPr lvl="1" eaLnBrk="1" hangingPunct="1"/>
            <a:r>
              <a:rPr lang="fr-FR" sz="2200"/>
              <a:t>Restreindre la logique</a:t>
            </a:r>
          </a:p>
          <a:p>
            <a:pPr lvl="1" eaLnBrk="1" hangingPunct="1"/>
            <a:r>
              <a:rPr lang="fr-FR" sz="2200"/>
              <a:t>Abandonner l’exigence de complétude !</a:t>
            </a:r>
          </a:p>
          <a:p>
            <a:pPr eaLnBrk="1" hangingPunct="1"/>
            <a:r>
              <a:rPr lang="fr-FR" sz="2600"/>
              <a:t>Rendre + facile la « lecture » de la représentation ?</a:t>
            </a:r>
          </a:p>
        </p:txBody>
      </p:sp>
      <p:sp>
        <p:nvSpPr>
          <p:cNvPr id="43010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671FDF4-E15B-814F-B748-FB3EFD536BAB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4301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430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DBB807-B76A-3F40-9ABC-8F8D007223AE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/>
              <a:t>Graphes conceptuels : notions fondamentales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/>
              <a:t>Sowa-84 : « Conceptual graphs form a knowledge representation language based on linguistics, psychology, and philosophy ».</a:t>
            </a:r>
          </a:p>
          <a:p>
            <a:pPr lvl="1" eaLnBrk="1" hangingPunct="1"/>
            <a:r>
              <a:rPr lang="fr-FR"/>
              <a:t>Au niveau conceptuel, c’est donc un langage de communication pour différents spécialistes impliqués dans une tâche cognitive commune.</a:t>
            </a:r>
          </a:p>
          <a:p>
            <a:pPr lvl="1" eaLnBrk="1" hangingPunct="1"/>
            <a:r>
              <a:rPr lang="fr-FR"/>
              <a:t>Au niveau de son implantation informatique, ce peut être un outil de représentation commun pour les différentes parties d’un système complexe.</a:t>
            </a:r>
          </a:p>
        </p:txBody>
      </p:sp>
      <p:sp>
        <p:nvSpPr>
          <p:cNvPr id="61442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8CA01EB-1117-1E4F-ABCF-B8979AEA29D7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6144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6144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CD1C2A-CAD1-7F46-AA2D-01AD9D85DB34}" type="slidenum">
              <a:rPr lang="fr-FR" smtClean="0"/>
              <a:pPr/>
              <a:t>10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S-graph / Support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600"/>
              <a:t>Un graphe conceptuel est constitué de deux types de nœuds : les nœuds relations et les nœuds concepts.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Les concepts représentent des entités, des attributs, des états et des événements, et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Les relations montrent comment les concepts sont interconnectés.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Certains concepts sommets sont dits « individuels » </a:t>
            </a:r>
            <a:r>
              <a:rPr lang="fr-FR" sz="2600">
                <a:sym typeface="Wingdings" pitchFamily="-112" charset="2"/>
              </a:rPr>
              <a:t> ont trait à des entités particulières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Certains concepts sommets sont dits « génériques » et représentent des concepts non spécifiés d’un type donné.</a:t>
            </a:r>
          </a:p>
        </p:txBody>
      </p:sp>
      <p:sp>
        <p:nvSpPr>
          <p:cNvPr id="63490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5076C1B-9253-E647-B9D6-9047867F0E93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6349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6349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D1B65C-E614-9C48-9F72-73A07B0D7CD7}" type="slidenum">
              <a:rPr lang="fr-FR" smtClean="0"/>
              <a:pPr/>
              <a:t>11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S-Graph / Le graphe conforme à un support.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100"/>
              <a:t>Un graphe conceptuel est relatif à un « support », qui définit des contraintes syntaxiques permettant décrire un domaine d’application.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/>
              <a:t>Cette notion de support regroupe: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1800"/>
              <a:t>Un ensemble de « types de concepts », structurés en treillis, représentant une hiérarchie « sorte-de » acceptant l’héritage multiple.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1800"/>
              <a:t>Un ensemble de « types de relations »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1800"/>
              <a:t>Un ensemble de « graphes étoiles », appelés « bases », montrant pour chaque relation quels types de concepts elle peut connecter (signature de relation).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1800"/>
              <a:t>Un ensemble de « marqueurs » pour les « sommets concepts »: un marqueur « générique » et un marqueur « individuel »</a:t>
            </a:r>
          </a:p>
          <a:p>
            <a:pPr lvl="2" eaLnBrk="1" hangingPunct="1">
              <a:lnSpc>
                <a:spcPct val="90000"/>
              </a:lnSpc>
            </a:pPr>
            <a:r>
              <a:rPr lang="fr-FR" sz="1800"/>
              <a:t>Une relation de conformité, qui définit les contraintes d’association entre un type de concept et un marqueur (si le type « t » est associé au marqueur « m » </a:t>
            </a:r>
            <a:r>
              <a:rPr lang="fr-FR" sz="1800">
                <a:sym typeface="Wingdings" pitchFamily="-112" charset="2"/>
              </a:rPr>
              <a:t> Il existe un individu m qui « est_un » t.</a:t>
            </a:r>
            <a:endParaRPr lang="fr-FR" sz="1800"/>
          </a:p>
        </p:txBody>
      </p:sp>
      <p:sp>
        <p:nvSpPr>
          <p:cNvPr id="65538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FEFC7116-0770-7544-8C09-9051FE19869B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6553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6554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5B6105-13E8-0B4E-B3C7-0F3228C84E85}" type="slidenum">
              <a:rPr lang="fr-FR" smtClean="0"/>
              <a:pPr/>
              <a:t>12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Support : exemple.</a:t>
            </a:r>
          </a:p>
        </p:txBody>
      </p:sp>
      <p:sp>
        <p:nvSpPr>
          <p:cNvPr id="67586" name="Espace réservé de la date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3B6A035-7161-3F48-97B1-2FCBDFB1311E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67587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6758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36B71A-1937-414D-B4EB-2C22A2D3CB81}" type="slidenum">
              <a:rPr lang="fr-FR" smtClean="0"/>
              <a:pPr/>
              <a:t>13</a:t>
            </a:fld>
            <a:endParaRPr lang="fr-FR" smtClean="0"/>
          </a:p>
        </p:txBody>
      </p:sp>
      <p:pic>
        <p:nvPicPr>
          <p:cNvPr id="67590" name="Picture 4" descr="GC_support_typ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587500"/>
            <a:ext cx="381952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1" name="Picture 5" descr="GC_support_ba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2636838"/>
            <a:ext cx="26384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2" name="Text Box 6"/>
          <p:cNvSpPr txBox="1">
            <a:spLocks noChangeArrowheads="1"/>
          </p:cNvSpPr>
          <p:nvPr/>
        </p:nvSpPr>
        <p:spPr bwMode="auto">
          <a:xfrm>
            <a:off x="3492500" y="5516563"/>
            <a:ext cx="287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Tc, Le treillis des concepts</a:t>
            </a:r>
          </a:p>
        </p:txBody>
      </p:sp>
      <p:sp>
        <p:nvSpPr>
          <p:cNvPr id="67593" name="Line 7"/>
          <p:cNvSpPr>
            <a:spLocks noChangeShapeType="1"/>
          </p:cNvSpPr>
          <p:nvPr/>
        </p:nvSpPr>
        <p:spPr bwMode="auto">
          <a:xfrm flipH="1" flipV="1">
            <a:off x="3635375" y="5300663"/>
            <a:ext cx="576263" cy="215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7594" name="Text Box 8"/>
          <p:cNvSpPr txBox="1">
            <a:spLocks noChangeArrowheads="1"/>
          </p:cNvSpPr>
          <p:nvPr/>
        </p:nvSpPr>
        <p:spPr bwMode="auto">
          <a:xfrm>
            <a:off x="4932363" y="4221163"/>
            <a:ext cx="399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B, Base des relations (graphes étoile)</a:t>
            </a:r>
          </a:p>
        </p:txBody>
      </p:sp>
      <p:sp>
        <p:nvSpPr>
          <p:cNvPr id="67595" name="Line 9"/>
          <p:cNvSpPr>
            <a:spLocks noChangeShapeType="1"/>
          </p:cNvSpPr>
          <p:nvPr/>
        </p:nvSpPr>
        <p:spPr bwMode="auto">
          <a:xfrm rot="7459201" flipH="1" flipV="1">
            <a:off x="5796756" y="3933032"/>
            <a:ext cx="576263" cy="215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Les S-graphes conformes au support S</a:t>
            </a:r>
          </a:p>
        </p:txBody>
      </p:sp>
      <p:sp>
        <p:nvSpPr>
          <p:cNvPr id="69634" name="Espace réservé de la date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9B205C6-87D9-2844-A657-E610DE97218F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69635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6963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0CA69-5D7D-BD46-931D-A4ED66B2D307}" type="slidenum">
              <a:rPr lang="fr-FR" smtClean="0"/>
              <a:pPr/>
              <a:t>14</a:t>
            </a:fld>
            <a:endParaRPr lang="fr-FR" smtClean="0"/>
          </a:p>
        </p:txBody>
      </p:sp>
      <p:pic>
        <p:nvPicPr>
          <p:cNvPr id="69638" name="Picture 4" descr="graphe_conceptuel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975" y="1633538"/>
            <a:ext cx="7716838" cy="416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Projection et morphisme de S-Graphes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2070100"/>
          </a:xfrm>
        </p:spPr>
        <p:txBody>
          <a:bodyPr/>
          <a:lstStyle/>
          <a:p>
            <a:pPr eaLnBrk="1" hangingPunct="1"/>
            <a:r>
              <a:rPr lang="fr-FR" sz="1800"/>
              <a:t>La projection d’un S-Graphe G sur un S-Graphe G’ est une liste ordonnée de « mise-en-correspondance » g de C sur C’ (concepts) et f de R sur R’ (relations) qui préserve les étiquettes des sommets « r » et peut restreindre les étiquettes des sommets « c ». Restreindre une étiquette d’un sommet « c » revient à restreindre le type de « c » et/ou (si « c » est générique), positionner un marqueur individuel à la place d’un marqueur générique (satisfaisant la conformité de type). Autrement « dit » :</a:t>
            </a:r>
          </a:p>
          <a:p>
            <a:pPr eaLnBrk="1" hangingPunct="1">
              <a:buFont typeface="Wingdings" pitchFamily="-112" charset="2"/>
              <a:buNone/>
            </a:pPr>
            <a:endParaRPr lang="fr-FR" sz="1800"/>
          </a:p>
          <a:p>
            <a:pPr eaLnBrk="1" hangingPunct="1"/>
            <a:endParaRPr lang="fr-FR" sz="1800"/>
          </a:p>
        </p:txBody>
      </p:sp>
      <p:sp>
        <p:nvSpPr>
          <p:cNvPr id="71682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8516817-4218-BF47-A4F2-147B53098E07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7168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7168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B3536-D733-7A42-88A4-01BC7923294F}" type="slidenum">
              <a:rPr lang="fr-FR" smtClean="0"/>
              <a:pPr/>
              <a:t>15</a:t>
            </a:fld>
            <a:endParaRPr lang="fr-FR" smtClean="0"/>
          </a:p>
        </p:txBody>
      </p:sp>
      <p:pic>
        <p:nvPicPr>
          <p:cNvPr id="71687" name="Picture 4" descr="projection_formu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221163"/>
            <a:ext cx="7553325" cy="140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1688" name="Text Box 5"/>
          <p:cNvSpPr txBox="1">
            <a:spLocks noChangeArrowheads="1"/>
          </p:cNvSpPr>
          <p:nvPr/>
        </p:nvSpPr>
        <p:spPr bwMode="auto">
          <a:xfrm>
            <a:off x="755650" y="5661025"/>
            <a:ext cx="807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R={sommets relations r}, C={sommets concepts c}, U={arcs}, lab={étiquettes}.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Projection : exemple</a:t>
            </a:r>
          </a:p>
        </p:txBody>
      </p:sp>
      <p:sp>
        <p:nvSpPr>
          <p:cNvPr id="73730" name="Espace réservé de la date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EF87C5F-3F59-164E-8824-24D1192928F4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73731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7373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5D3FC0-AFAA-C24B-82AF-D83812AB6B93}" type="slidenum">
              <a:rPr lang="fr-FR" smtClean="0"/>
              <a:pPr/>
              <a:t>16</a:t>
            </a:fld>
            <a:endParaRPr lang="fr-FR" smtClean="0"/>
          </a:p>
        </p:txBody>
      </p:sp>
      <p:pic>
        <p:nvPicPr>
          <p:cNvPr id="73734" name="Picture 6" descr="GC_Sgraph_pour_proje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685925"/>
            <a:ext cx="7127875" cy="482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7" name="Freeform 9"/>
          <p:cNvSpPr>
            <a:spLocks/>
          </p:cNvSpPr>
          <p:nvPr/>
        </p:nvSpPr>
        <p:spPr bwMode="auto">
          <a:xfrm>
            <a:off x="2124075" y="1484313"/>
            <a:ext cx="4392613" cy="720725"/>
          </a:xfrm>
          <a:custGeom>
            <a:avLst/>
            <a:gdLst>
              <a:gd name="T0" fmla="*/ 0 w 2767"/>
              <a:gd name="T1" fmla="*/ 454 h 454"/>
              <a:gd name="T2" fmla="*/ 589 w 2767"/>
              <a:gd name="T3" fmla="*/ 0 h 454"/>
              <a:gd name="T4" fmla="*/ 2222 w 2767"/>
              <a:gd name="T5" fmla="*/ 0 h 454"/>
              <a:gd name="T6" fmla="*/ 2767 w 2767"/>
              <a:gd name="T7" fmla="*/ 363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2767"/>
              <a:gd name="T13" fmla="*/ 0 h 454"/>
              <a:gd name="T14" fmla="*/ 2767 w 2767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67" h="454">
                <a:moveTo>
                  <a:pt x="0" y="454"/>
                </a:moveTo>
                <a:lnTo>
                  <a:pt x="589" y="0"/>
                </a:lnTo>
                <a:lnTo>
                  <a:pt x="2222" y="0"/>
                </a:lnTo>
                <a:lnTo>
                  <a:pt x="2767" y="363"/>
                </a:ln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38" name="Freeform 10"/>
          <p:cNvSpPr>
            <a:spLocks/>
          </p:cNvSpPr>
          <p:nvPr/>
        </p:nvSpPr>
        <p:spPr bwMode="auto">
          <a:xfrm>
            <a:off x="4356100" y="1773238"/>
            <a:ext cx="2016125" cy="576262"/>
          </a:xfrm>
          <a:custGeom>
            <a:avLst/>
            <a:gdLst>
              <a:gd name="T0" fmla="*/ 0 w 1270"/>
              <a:gd name="T1" fmla="*/ 363 h 363"/>
              <a:gd name="T2" fmla="*/ 272 w 1270"/>
              <a:gd name="T3" fmla="*/ 0 h 363"/>
              <a:gd name="T4" fmla="*/ 590 w 1270"/>
              <a:gd name="T5" fmla="*/ 0 h 363"/>
              <a:gd name="T6" fmla="*/ 1270 w 1270"/>
              <a:gd name="T7" fmla="*/ 181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1270"/>
              <a:gd name="T13" fmla="*/ 0 h 363"/>
              <a:gd name="T14" fmla="*/ 1270 w 1270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0" h="363">
                <a:moveTo>
                  <a:pt x="0" y="363"/>
                </a:moveTo>
                <a:lnTo>
                  <a:pt x="272" y="0"/>
                </a:lnTo>
                <a:lnTo>
                  <a:pt x="590" y="0"/>
                </a:lnTo>
                <a:lnTo>
                  <a:pt x="1270" y="181"/>
                </a:ln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39" name="Freeform 11"/>
          <p:cNvSpPr>
            <a:spLocks/>
          </p:cNvSpPr>
          <p:nvPr/>
        </p:nvSpPr>
        <p:spPr bwMode="auto">
          <a:xfrm>
            <a:off x="2268538" y="3141663"/>
            <a:ext cx="2879725" cy="647700"/>
          </a:xfrm>
          <a:custGeom>
            <a:avLst/>
            <a:gdLst>
              <a:gd name="T0" fmla="*/ 0 w 1814"/>
              <a:gd name="T1" fmla="*/ 408 h 408"/>
              <a:gd name="T2" fmla="*/ 1406 w 1814"/>
              <a:gd name="T3" fmla="*/ 0 h 408"/>
              <a:gd name="T4" fmla="*/ 1814 w 1814"/>
              <a:gd name="T5" fmla="*/ 362 h 408"/>
              <a:gd name="T6" fmla="*/ 1814 w 1814"/>
              <a:gd name="T7" fmla="*/ 408 h 408"/>
              <a:gd name="T8" fmla="*/ 0 60000 65536"/>
              <a:gd name="T9" fmla="*/ 0 60000 65536"/>
              <a:gd name="T10" fmla="*/ 0 60000 65536"/>
              <a:gd name="T11" fmla="*/ 0 60000 65536"/>
              <a:gd name="T12" fmla="*/ 0 w 1814"/>
              <a:gd name="T13" fmla="*/ 0 h 408"/>
              <a:gd name="T14" fmla="*/ 1814 w 1814"/>
              <a:gd name="T15" fmla="*/ 408 h 4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4" h="408">
                <a:moveTo>
                  <a:pt x="0" y="408"/>
                </a:moveTo>
                <a:lnTo>
                  <a:pt x="1406" y="0"/>
                </a:lnTo>
                <a:lnTo>
                  <a:pt x="1814" y="362"/>
                </a:lnTo>
                <a:lnTo>
                  <a:pt x="1814" y="408"/>
                </a:ln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40" name="Freeform 12"/>
          <p:cNvSpPr>
            <a:spLocks/>
          </p:cNvSpPr>
          <p:nvPr/>
        </p:nvSpPr>
        <p:spPr bwMode="auto">
          <a:xfrm>
            <a:off x="3924300" y="4149725"/>
            <a:ext cx="3527425" cy="647700"/>
          </a:xfrm>
          <a:custGeom>
            <a:avLst/>
            <a:gdLst>
              <a:gd name="T0" fmla="*/ 0 w 2222"/>
              <a:gd name="T1" fmla="*/ 0 h 408"/>
              <a:gd name="T2" fmla="*/ 1905 w 2222"/>
              <a:gd name="T3" fmla="*/ 408 h 408"/>
              <a:gd name="T4" fmla="*/ 2222 w 2222"/>
              <a:gd name="T5" fmla="*/ 45 h 408"/>
              <a:gd name="T6" fmla="*/ 0 60000 65536"/>
              <a:gd name="T7" fmla="*/ 0 60000 65536"/>
              <a:gd name="T8" fmla="*/ 0 60000 65536"/>
              <a:gd name="T9" fmla="*/ 0 w 2222"/>
              <a:gd name="T10" fmla="*/ 0 h 408"/>
              <a:gd name="T11" fmla="*/ 2222 w 2222"/>
              <a:gd name="T12" fmla="*/ 408 h 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2" h="408">
                <a:moveTo>
                  <a:pt x="0" y="0"/>
                </a:moveTo>
                <a:lnTo>
                  <a:pt x="1905" y="408"/>
                </a:lnTo>
                <a:lnTo>
                  <a:pt x="2222" y="45"/>
                </a:ln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3419475" y="5661025"/>
            <a:ext cx="2592388" cy="15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43" name="Freeform 15"/>
          <p:cNvSpPr>
            <a:spLocks/>
          </p:cNvSpPr>
          <p:nvPr/>
        </p:nvSpPr>
        <p:spPr bwMode="auto">
          <a:xfrm>
            <a:off x="2339975" y="2708275"/>
            <a:ext cx="2879725" cy="360363"/>
          </a:xfrm>
          <a:custGeom>
            <a:avLst/>
            <a:gdLst>
              <a:gd name="T0" fmla="*/ 0 w 1814"/>
              <a:gd name="T1" fmla="*/ 227 h 227"/>
              <a:gd name="T2" fmla="*/ 1179 w 1814"/>
              <a:gd name="T3" fmla="*/ 0 h 227"/>
              <a:gd name="T4" fmla="*/ 1814 w 1814"/>
              <a:gd name="T5" fmla="*/ 182 h 227"/>
              <a:gd name="T6" fmla="*/ 0 60000 65536"/>
              <a:gd name="T7" fmla="*/ 0 60000 65536"/>
              <a:gd name="T8" fmla="*/ 0 60000 65536"/>
              <a:gd name="T9" fmla="*/ 0 w 1814"/>
              <a:gd name="T10" fmla="*/ 0 h 227"/>
              <a:gd name="T11" fmla="*/ 1814 w 1814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4" h="227">
                <a:moveTo>
                  <a:pt x="0" y="227"/>
                </a:moveTo>
                <a:lnTo>
                  <a:pt x="1179" y="0"/>
                </a:lnTo>
                <a:lnTo>
                  <a:pt x="1814" y="182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44" name="Freeform 16"/>
          <p:cNvSpPr>
            <a:spLocks/>
          </p:cNvSpPr>
          <p:nvPr/>
        </p:nvSpPr>
        <p:spPr bwMode="auto">
          <a:xfrm>
            <a:off x="3779838" y="3141663"/>
            <a:ext cx="3816350" cy="287337"/>
          </a:xfrm>
          <a:custGeom>
            <a:avLst/>
            <a:gdLst>
              <a:gd name="T0" fmla="*/ 0 w 2404"/>
              <a:gd name="T1" fmla="*/ 0 h 181"/>
              <a:gd name="T2" fmla="*/ 1270 w 2404"/>
              <a:gd name="T3" fmla="*/ 181 h 181"/>
              <a:gd name="T4" fmla="*/ 2404 w 2404"/>
              <a:gd name="T5" fmla="*/ 90 h 181"/>
              <a:gd name="T6" fmla="*/ 0 60000 65536"/>
              <a:gd name="T7" fmla="*/ 0 60000 65536"/>
              <a:gd name="T8" fmla="*/ 0 60000 65536"/>
              <a:gd name="T9" fmla="*/ 0 w 2404"/>
              <a:gd name="T10" fmla="*/ 0 h 181"/>
              <a:gd name="T11" fmla="*/ 2404 w 2404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4" h="181">
                <a:moveTo>
                  <a:pt x="0" y="0"/>
                </a:moveTo>
                <a:lnTo>
                  <a:pt x="1270" y="181"/>
                </a:lnTo>
                <a:lnTo>
                  <a:pt x="2404" y="9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45" name="Freeform 17"/>
          <p:cNvSpPr>
            <a:spLocks/>
          </p:cNvSpPr>
          <p:nvPr/>
        </p:nvSpPr>
        <p:spPr bwMode="auto">
          <a:xfrm>
            <a:off x="2339975" y="4797425"/>
            <a:ext cx="2808288" cy="503238"/>
          </a:xfrm>
          <a:custGeom>
            <a:avLst/>
            <a:gdLst>
              <a:gd name="T0" fmla="*/ 0 w 1769"/>
              <a:gd name="T1" fmla="*/ 0 h 317"/>
              <a:gd name="T2" fmla="*/ 1315 w 1769"/>
              <a:gd name="T3" fmla="*/ 317 h 317"/>
              <a:gd name="T4" fmla="*/ 1769 w 1769"/>
              <a:gd name="T5" fmla="*/ 45 h 317"/>
              <a:gd name="T6" fmla="*/ 0 60000 65536"/>
              <a:gd name="T7" fmla="*/ 0 60000 65536"/>
              <a:gd name="T8" fmla="*/ 0 60000 65536"/>
              <a:gd name="T9" fmla="*/ 0 w 1769"/>
              <a:gd name="T10" fmla="*/ 0 h 317"/>
              <a:gd name="T11" fmla="*/ 1769 w 1769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317">
                <a:moveTo>
                  <a:pt x="0" y="0"/>
                </a:moveTo>
                <a:lnTo>
                  <a:pt x="1315" y="317"/>
                </a:lnTo>
                <a:lnTo>
                  <a:pt x="1769" y="45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146" name="Freeform 18"/>
          <p:cNvSpPr>
            <a:spLocks/>
          </p:cNvSpPr>
          <p:nvPr/>
        </p:nvSpPr>
        <p:spPr bwMode="auto">
          <a:xfrm>
            <a:off x="3779838" y="4365625"/>
            <a:ext cx="3887787" cy="503238"/>
          </a:xfrm>
          <a:custGeom>
            <a:avLst/>
            <a:gdLst>
              <a:gd name="T0" fmla="*/ 0 w 2449"/>
              <a:gd name="T1" fmla="*/ 226 h 317"/>
              <a:gd name="T2" fmla="*/ 1089 w 2449"/>
              <a:gd name="T3" fmla="*/ 0 h 317"/>
              <a:gd name="T4" fmla="*/ 2449 w 2449"/>
              <a:gd name="T5" fmla="*/ 317 h 317"/>
              <a:gd name="T6" fmla="*/ 0 60000 65536"/>
              <a:gd name="T7" fmla="*/ 0 60000 65536"/>
              <a:gd name="T8" fmla="*/ 0 60000 65536"/>
              <a:gd name="T9" fmla="*/ 0 w 2449"/>
              <a:gd name="T10" fmla="*/ 0 h 317"/>
              <a:gd name="T11" fmla="*/ 2449 w 2449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9" h="317">
                <a:moveTo>
                  <a:pt x="0" y="226"/>
                </a:moveTo>
                <a:lnTo>
                  <a:pt x="1089" y="0"/>
                </a:lnTo>
                <a:lnTo>
                  <a:pt x="2449" y="317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nimBg="1"/>
      <p:bldP spid="48138" grpId="0" animBg="1"/>
      <p:bldP spid="48139" grpId="0" animBg="1"/>
      <p:bldP spid="48140" grpId="0" animBg="1"/>
      <p:bldP spid="48141" grpId="0" animBg="1"/>
      <p:bldP spid="48143" grpId="0" animBg="1"/>
      <p:bldP spid="48144" grpId="0" animBg="1"/>
      <p:bldP spid="48145" grpId="0" animBg="1"/>
      <p:bldP spid="481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Isomorphisme de S-graphe (iso-projection)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>
            <p:ph idx="1"/>
          </p:nvPr>
        </p:nvGraphicFramePr>
        <p:xfrm>
          <a:off x="4086225" y="3632200"/>
          <a:ext cx="2197100" cy="431800"/>
        </p:xfrm>
        <a:graphic>
          <a:graphicData uri="http://schemas.openxmlformats.org/presentationml/2006/ole">
            <p:oleObj spid="_x0000_s43010" name="Equation" r:id="rId4" imgW="2197080" imgH="431640" progId="Equation.DSMT4">
              <p:embed/>
            </p:oleObj>
          </a:graphicData>
        </a:graphic>
      </p:graphicFrame>
      <p:sp>
        <p:nvSpPr>
          <p:cNvPr id="75779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3FDAF52-2D8A-BC49-B065-29CFE9DE0FF9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7578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7578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161F2-05B0-2E46-A5E0-261184B3A75C}" type="slidenum">
              <a:rPr lang="fr-FR" smtClean="0"/>
              <a:pPr/>
              <a:t>17</a:t>
            </a:fld>
            <a:endParaRPr lang="fr-FR" smtClean="0"/>
          </a:p>
        </p:txBody>
      </p:sp>
      <p:pic>
        <p:nvPicPr>
          <p:cNvPr id="75783" name="Picture 4" descr="GC_isomorphism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200" y="1354138"/>
            <a:ext cx="8091488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Opérations de spécialisation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600"/>
              <a:t>Règles de spécialisation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/>
              <a:t>Suppression des sommets-r « jumeaux » (simplification). // 2 relations de même type et ayant les mêmes voisins.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/>
              <a:t>Restriction élémentaire (restriction) : il s’agit de remplacer une étiquette « e » d’un sommet-c par une autre étiquette « e’ » telle que e’</a:t>
            </a:r>
            <a:r>
              <a:rPr lang="fr-FR" sz="2200">
                <a:ea typeface="Arial" pitchFamily="-112" charset="0"/>
                <a:cs typeface="Arial" pitchFamily="-112" charset="0"/>
              </a:rPr>
              <a:t>≤e et e’ conforme au type.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>
                <a:ea typeface="Arial" pitchFamily="-112" charset="0"/>
                <a:cs typeface="Arial" pitchFamily="-112" charset="0"/>
              </a:rPr>
              <a:t>Fusion élémentaire : deux sommets-c « c » et « c’ » de même étiquette et  appartenant à 2 s-graphes sont fusionnés pour donner un nouveau s-graphe.</a:t>
            </a:r>
          </a:p>
          <a:p>
            <a:pPr eaLnBrk="1" hangingPunct="1">
              <a:lnSpc>
                <a:spcPct val="90000"/>
              </a:lnSpc>
            </a:pPr>
            <a:r>
              <a:rPr lang="fr-FR" sz="2600">
                <a:ea typeface="Arial" pitchFamily="-112" charset="0"/>
                <a:cs typeface="Arial" pitchFamily="-112" charset="0"/>
              </a:rPr>
              <a:t>G est une spécialisation de H si H appartient à une séquence de spécialisation arrivant à G.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>
                <a:ea typeface="Arial" pitchFamily="-112" charset="0"/>
                <a:cs typeface="Arial" pitchFamily="-112" charset="0"/>
              </a:rPr>
              <a:t>La relation de spécialisation s’écrit : ≤</a:t>
            </a:r>
          </a:p>
          <a:p>
            <a:pPr lvl="1" eaLnBrk="1" hangingPunct="1">
              <a:lnSpc>
                <a:spcPct val="90000"/>
              </a:lnSpc>
            </a:pPr>
            <a:endParaRPr lang="fr-FR" sz="2200"/>
          </a:p>
        </p:txBody>
      </p:sp>
      <p:sp>
        <p:nvSpPr>
          <p:cNvPr id="77826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BAE7FD6-5B48-E040-AEE7-B8F8A112E5BA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7782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7782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07895C-8D3F-274C-B1C6-D12D1263430C}" type="slidenum">
              <a:rPr lang="fr-FR" smtClean="0"/>
              <a:pPr/>
              <a:t>18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/>
              <a:t>Opérations de généralisation = inverses de la spécialisation</a:t>
            </a:r>
          </a:p>
        </p:txBody>
      </p:sp>
      <p:sp>
        <p:nvSpPr>
          <p:cNvPr id="79878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600"/>
              <a:t>Règles de généralisation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/>
              <a:t>Addition de sommets-r « jumeaux »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/>
              <a:t>Extension élémentaire (restriction) : il s’agit de remplacer une étiquette « e » d’un sommet-c par une autre étiquette « e’ » de plus haut niveau (pour tout arc r-c avec le label i, type(c) </a:t>
            </a:r>
            <a:r>
              <a:rPr lang="fr-FR" sz="2200">
                <a:ea typeface="Arial" pitchFamily="-112" charset="0"/>
                <a:cs typeface="Arial" pitchFamily="-112" charset="0"/>
              </a:rPr>
              <a:t>≤ type du ième voisin du sommet-r du graphe étoile B</a:t>
            </a:r>
            <a:r>
              <a:rPr lang="fr-FR" sz="2200" baseline="-25000">
                <a:ea typeface="Arial" pitchFamily="-112" charset="0"/>
                <a:cs typeface="Arial" pitchFamily="-112" charset="0"/>
              </a:rPr>
              <a:t>type(r)</a:t>
            </a:r>
            <a:r>
              <a:rPr lang="fr-FR" sz="2200">
                <a:ea typeface="Arial" pitchFamily="-112" charset="0"/>
                <a:cs typeface="Arial" pitchFamily="-112" charset="0"/>
              </a:rPr>
              <a:t>)</a:t>
            </a:r>
            <a:endParaRPr lang="fr-FR" sz="2200" baseline="-25000">
              <a:ea typeface="Arial" pitchFamily="-112" charset="0"/>
              <a:cs typeface="Arial" pitchFamily="-112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fr-FR" sz="2200"/>
              <a:t>Eclatement élémentaire : duplication d’un sommet-c, en deux sommets c1 et c2, avec des étiquettes identiques, et l’ensemble des arcs adjacents à ces nouveaux sommets est une bi-partition de l’ensemble des arcs adjacents à c.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G est une spécialisation de H si H appartient à une séquence de généralisation arrivant à G.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/>
              <a:t>La relation de généralisation s’écrit : &gt;</a:t>
            </a:r>
          </a:p>
          <a:p>
            <a:pPr lvl="1" eaLnBrk="1" hangingPunct="1">
              <a:lnSpc>
                <a:spcPct val="80000"/>
              </a:lnSpc>
            </a:pPr>
            <a:endParaRPr lang="fr-FR" sz="2200"/>
          </a:p>
        </p:txBody>
      </p:sp>
      <p:sp>
        <p:nvSpPr>
          <p:cNvPr id="79874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F8ADDCA5-2EE4-614E-A658-B8E1C406B72A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7987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7987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6C43D7-7E62-B549-BB2B-42417C155327}" type="slidenum">
              <a:rPr lang="fr-FR" smtClean="0"/>
              <a:pPr/>
              <a:t>19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Définition IA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600"/>
              <a:t>Un réseau sémantique est un graphe orienté et étiqueté (un multi-graphe en fait car rien n’empêche deux nœuds d’être reliés par plusieurs arcs).</a:t>
            </a:r>
          </a:p>
          <a:p>
            <a:pPr eaLnBrk="1" hangingPunct="1"/>
            <a:r>
              <a:rPr lang="fr-FR" sz="2600"/>
              <a:t>Une « sémantique » (au sens de la logique) est associée par le biais des relations.</a:t>
            </a:r>
          </a:p>
          <a:p>
            <a:pPr eaLnBrk="1" hangingPunct="1"/>
            <a:r>
              <a:rPr lang="fr-FR" sz="2600"/>
              <a:t>Réseau = conjonction de formules logiques associées à chacun des arcs</a:t>
            </a:r>
          </a:p>
          <a:p>
            <a:pPr eaLnBrk="1" hangingPunct="1">
              <a:buFont typeface="Wingdings" pitchFamily="-112" charset="2"/>
              <a:buNone/>
            </a:pPr>
            <a:r>
              <a:rPr lang="fr-FR" sz="2600"/>
              <a:t> </a:t>
            </a:r>
          </a:p>
        </p:txBody>
      </p:sp>
      <p:sp>
        <p:nvSpPr>
          <p:cNvPr id="45058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EF05544-6B6D-1E4C-8353-B6CB0A5E3A97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4505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4506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09C8D-F425-4746-A122-6F0D3B9A1190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45063" name="Oval 4"/>
          <p:cNvSpPr>
            <a:spLocks noChangeArrowheads="1"/>
          </p:cNvSpPr>
          <p:nvPr/>
        </p:nvSpPr>
        <p:spPr bwMode="auto">
          <a:xfrm>
            <a:off x="1116013" y="5084763"/>
            <a:ext cx="863600" cy="865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4400"/>
              <a:t>A</a:t>
            </a:r>
          </a:p>
        </p:txBody>
      </p:sp>
      <p:sp>
        <p:nvSpPr>
          <p:cNvPr id="45064" name="Line 6"/>
          <p:cNvSpPr>
            <a:spLocks noChangeShapeType="1"/>
          </p:cNvSpPr>
          <p:nvPr/>
        </p:nvSpPr>
        <p:spPr bwMode="auto">
          <a:xfrm>
            <a:off x="1979613" y="5445125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065" name="Oval 7"/>
          <p:cNvSpPr>
            <a:spLocks noChangeArrowheads="1"/>
          </p:cNvSpPr>
          <p:nvPr/>
        </p:nvSpPr>
        <p:spPr bwMode="auto">
          <a:xfrm>
            <a:off x="2916238" y="5084763"/>
            <a:ext cx="863600" cy="865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4400"/>
              <a:t>B</a:t>
            </a:r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2247900" y="4810125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3600"/>
              <a:t>R</a:t>
            </a:r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4067175" y="5157788"/>
            <a:ext cx="722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4000">
                <a:sym typeface="Wingdings" pitchFamily="-112" charset="2"/>
              </a:rPr>
              <a:t></a:t>
            </a:r>
            <a:endParaRPr lang="fr-FR" sz="4000"/>
          </a:p>
        </p:txBody>
      </p:sp>
      <p:sp>
        <p:nvSpPr>
          <p:cNvPr id="45068" name="Text Box 11"/>
          <p:cNvSpPr txBox="1">
            <a:spLocks noChangeArrowheads="1"/>
          </p:cNvSpPr>
          <p:nvPr/>
        </p:nvSpPr>
        <p:spPr bwMode="auto">
          <a:xfrm>
            <a:off x="5364163" y="5157788"/>
            <a:ext cx="19494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4000">
                <a:sym typeface="Wingdings" pitchFamily="-112" charset="2"/>
              </a:rPr>
              <a:t>R(A,B)</a:t>
            </a:r>
          </a:p>
          <a:p>
            <a:r>
              <a:rPr lang="fr-FR" sz="2000">
                <a:sym typeface="Wingdings" pitchFamily="-112" charset="2"/>
              </a:rPr>
              <a:t>Prédicat binaire</a:t>
            </a:r>
            <a:endParaRPr lang="fr-F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Quelques propriétés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600"/>
              <a:t>S’il existe une projection de H sur G, alors G</a:t>
            </a:r>
            <a:r>
              <a:rPr lang="fr-FR" sz="2600">
                <a:ea typeface="Arial" pitchFamily="-112" charset="0"/>
                <a:cs typeface="Arial" pitchFamily="-112" charset="0"/>
              </a:rPr>
              <a:t>≤H</a:t>
            </a:r>
          </a:p>
          <a:p>
            <a:pPr eaLnBrk="1" hangingPunct="1"/>
            <a:r>
              <a:rPr lang="fr-FR" sz="2600">
                <a:ea typeface="Arial" pitchFamily="-112" charset="0"/>
                <a:cs typeface="Arial" pitchFamily="-112" charset="0"/>
              </a:rPr>
              <a:t>Si </a:t>
            </a:r>
            <a:r>
              <a:rPr lang="fr-FR" sz="2600"/>
              <a:t>G</a:t>
            </a:r>
            <a:r>
              <a:rPr lang="fr-FR" sz="2600">
                <a:ea typeface="Arial" pitchFamily="-112" charset="0"/>
                <a:cs typeface="Arial" pitchFamily="-112" charset="0"/>
              </a:rPr>
              <a:t>≤H alors, à toute séquence de spécialisation de H en G, on peut associer une projection de G sur G.</a:t>
            </a:r>
          </a:p>
          <a:p>
            <a:pPr eaLnBrk="1" hangingPunct="1"/>
            <a:r>
              <a:rPr lang="fr-FR" sz="2600"/>
              <a:t>G</a:t>
            </a:r>
            <a:r>
              <a:rPr lang="fr-FR" sz="2600">
                <a:ea typeface="Arial" pitchFamily="-112" charset="0"/>
                <a:cs typeface="Arial" pitchFamily="-112" charset="0"/>
              </a:rPr>
              <a:t>≤H si et seulement si il existe une projection de H sur G.</a:t>
            </a:r>
          </a:p>
          <a:p>
            <a:pPr eaLnBrk="1" hangingPunct="1"/>
            <a:r>
              <a:rPr lang="fr-FR" sz="2600">
                <a:ea typeface="Arial" pitchFamily="-112" charset="0"/>
                <a:cs typeface="Arial" pitchFamily="-112" charset="0"/>
              </a:rPr>
              <a:t>La relation de spécialisation ≤ est un préordre (la propriété d’antisymétrie n’est pas satisfaite).</a:t>
            </a:r>
          </a:p>
          <a:p>
            <a:pPr eaLnBrk="1" hangingPunct="1"/>
            <a:r>
              <a:rPr lang="fr-FR" sz="2600">
                <a:ea typeface="Arial" pitchFamily="-112" charset="0"/>
                <a:cs typeface="Arial" pitchFamily="-112" charset="0"/>
              </a:rPr>
              <a:t>Si </a:t>
            </a:r>
            <a:r>
              <a:rPr lang="fr-FR" sz="2600"/>
              <a:t>G</a:t>
            </a:r>
            <a:r>
              <a:rPr lang="fr-FR" sz="2600">
                <a:ea typeface="Arial" pitchFamily="-112" charset="0"/>
                <a:cs typeface="Arial" pitchFamily="-112" charset="0"/>
              </a:rPr>
              <a:t>≤H et </a:t>
            </a:r>
            <a:r>
              <a:rPr lang="fr-FR" sz="2600"/>
              <a:t>H</a:t>
            </a:r>
            <a:r>
              <a:rPr lang="fr-FR" sz="2600">
                <a:ea typeface="Arial" pitchFamily="-112" charset="0"/>
                <a:cs typeface="Arial" pitchFamily="-112" charset="0"/>
              </a:rPr>
              <a:t>≤G alors H et G sont équivalents : H≡G.</a:t>
            </a:r>
          </a:p>
          <a:p>
            <a:pPr eaLnBrk="1" hangingPunct="1"/>
            <a:endParaRPr lang="fr-FR" sz="2600">
              <a:ea typeface="Arial" pitchFamily="-112" charset="0"/>
              <a:cs typeface="Arial" pitchFamily="-112" charset="0"/>
            </a:endParaRPr>
          </a:p>
          <a:p>
            <a:pPr eaLnBrk="1" hangingPunct="1"/>
            <a:endParaRPr lang="fr-FR" sz="2600">
              <a:ea typeface="Arial" pitchFamily="-112" charset="0"/>
              <a:cs typeface="Arial" pitchFamily="-112" charset="0"/>
            </a:endParaRPr>
          </a:p>
        </p:txBody>
      </p:sp>
      <p:sp>
        <p:nvSpPr>
          <p:cNvPr id="81922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9A7AF1D-B98E-3743-AD70-D75BE50A6075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8192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8192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32F4B7-8674-7840-B3D1-AE7FC36C34EB}" type="slidenum">
              <a:rPr lang="fr-FR" smtClean="0"/>
              <a:pPr/>
              <a:t>20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Interprétation logique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>
            <p:ph idx="1"/>
          </p:nvPr>
        </p:nvGraphicFramePr>
        <p:xfrm>
          <a:off x="687388" y="1485900"/>
          <a:ext cx="6950075" cy="774700"/>
        </p:xfrm>
        <a:graphic>
          <a:graphicData uri="http://schemas.openxmlformats.org/presentationml/2006/ole">
            <p:oleObj spid="_x0000_s51202" name="Equation" r:id="rId4" imgW="3873240" imgH="431640" progId="Equation.DSMT4">
              <p:embed/>
            </p:oleObj>
          </a:graphicData>
        </a:graphic>
      </p:graphicFrame>
      <p:sp>
        <p:nvSpPr>
          <p:cNvPr id="83971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9FEFF80-FB8A-B648-8E24-B072AFAAC507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8397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8397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E0272-732F-2849-B907-7CE392AC7290}" type="slidenum">
              <a:rPr lang="fr-FR" smtClean="0"/>
              <a:pPr/>
              <a:t>21</a:t>
            </a:fld>
            <a:endParaRPr lang="fr-FR" smtClean="0"/>
          </a:p>
        </p:txBody>
      </p:sp>
      <p:pic>
        <p:nvPicPr>
          <p:cNvPr id="83975" name="Picture 6" descr="CG_graphe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1600" y="2349500"/>
            <a:ext cx="2660650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Complexité de la projection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600"/>
              <a:t>Le problème de la projection est NP-Complet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Le problème de la recherche de sous-graphe (projection injective) est NP-Complet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Le problème de l’isoprojection est NP-Complet (même si on a un ordre total sur les étiquettes des sommets-c!).</a:t>
            </a:r>
          </a:p>
          <a:p>
            <a:pPr eaLnBrk="1" hangingPunct="1">
              <a:lnSpc>
                <a:spcPct val="80000"/>
              </a:lnSpc>
            </a:pPr>
            <a:r>
              <a:rPr lang="fr-FR" sz="2600"/>
              <a:t>Le problème de l’équivalence est NP-Complet.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/>
              <a:t>=&gt; on peut facilement vérifier qu’un graphe est une projection d’un autre graphe (par exemple), mais le temps pour établir les projections possibles d’un graphe est exponentiel à sa dimension…</a:t>
            </a:r>
          </a:p>
          <a:p>
            <a:pPr lvl="1" eaLnBrk="1" hangingPunct="1">
              <a:lnSpc>
                <a:spcPct val="80000"/>
              </a:lnSpc>
              <a:buFont typeface="Wingdings" pitchFamily="-112" charset="2"/>
              <a:buNone/>
            </a:pPr>
            <a:r>
              <a:rPr lang="fr-FR" sz="2200"/>
              <a:t>(NP = Non-déterministe Polynomial)</a:t>
            </a:r>
          </a:p>
        </p:txBody>
      </p:sp>
      <p:sp>
        <p:nvSpPr>
          <p:cNvPr id="86018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84C7DFC-BED9-7644-A739-EDF3EED770F0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8601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8602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9C2E36-8B9B-7748-BADC-C480B6C2506E}" type="slidenum">
              <a:rPr lang="fr-FR" smtClean="0"/>
              <a:pPr/>
              <a:t>22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/>
              <a:t>Sémantique de quelques relations « privilégiées »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r-FR"/>
              <a:t>Appartenance d’individus à une classe d’individus AKO (A kind of) </a:t>
            </a:r>
            <a:r>
              <a:rPr lang="fr-FR">
                <a:sym typeface="Wingdings" pitchFamily="-112" charset="2"/>
              </a:rPr>
              <a:t> appartenance</a:t>
            </a:r>
            <a:endParaRPr lang="fr-FR"/>
          </a:p>
          <a:p>
            <a:pPr lvl="1" eaLnBrk="1" hangingPunct="1">
              <a:lnSpc>
                <a:spcPct val="90000"/>
              </a:lnSpc>
            </a:pPr>
            <a:r>
              <a:rPr lang="fr-FR"/>
              <a:t>B(A) /* A  appartient à la classe B */</a:t>
            </a:r>
          </a:p>
          <a:p>
            <a:pPr eaLnBrk="1" hangingPunct="1">
              <a:lnSpc>
                <a:spcPct val="90000"/>
              </a:lnSpc>
            </a:pPr>
            <a:r>
              <a:rPr lang="fr-FR"/>
              <a:t>Relation de spécialisation (IsA).</a:t>
            </a:r>
            <a:r>
              <a:rPr lang="fr-FR">
                <a:sym typeface="Wingdings" pitchFamily="-112" charset="2"/>
              </a:rPr>
              <a:t>sorte_de</a:t>
            </a:r>
          </a:p>
          <a:p>
            <a:pPr lvl="1" eaLnBrk="1" hangingPunct="1">
              <a:lnSpc>
                <a:spcPct val="90000"/>
              </a:lnSpc>
            </a:pPr>
            <a:r>
              <a:rPr lang="fr-FR"/>
              <a:t>B(A) /* A est une classe sorte_de classe B*/</a:t>
            </a:r>
          </a:p>
          <a:p>
            <a:pPr lvl="1" eaLnBrk="1" hangingPunct="1">
              <a:lnSpc>
                <a:spcPct val="90000"/>
              </a:lnSpc>
            </a:pPr>
            <a:endParaRPr lang="fr-FR"/>
          </a:p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r>
              <a:rPr lang="fr-FR"/>
              <a:t>Nécessité de différencier les concepts  individus (appartenance) des concepts classe (sorte_de) !</a:t>
            </a:r>
          </a:p>
          <a:p>
            <a:pPr lvl="1" eaLnBrk="1" hangingPunct="1">
              <a:lnSpc>
                <a:spcPct val="90000"/>
              </a:lnSpc>
            </a:pPr>
            <a:endParaRPr lang="fr-FR"/>
          </a:p>
        </p:txBody>
      </p:sp>
      <p:sp>
        <p:nvSpPr>
          <p:cNvPr id="47106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A0070C4-E417-5A41-B44C-1CB3AB0F5539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4710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4710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F4717-4573-7C4C-B8D7-7043481D2993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100"/>
              <a:t>Réseau sémantique (Argumentation Sciences Cognitives)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100"/>
              <a:t>Les représentations (humaines) de la connaissance formelle sur des informations factuelles, « dénotées » peuvent se modéliser avec 4 types d’entités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/>
              <a:t>Des </a:t>
            </a:r>
            <a:r>
              <a:rPr lang="fr-FR" sz="2000" b="1"/>
              <a:t>concepts</a:t>
            </a:r>
            <a:r>
              <a:rPr lang="fr-FR" sz="2000"/>
              <a:t> (noms ou propositions nominales)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/>
              <a:t>Des </a:t>
            </a:r>
            <a:r>
              <a:rPr lang="fr-FR" sz="2000" b="1"/>
              <a:t>relations</a:t>
            </a:r>
            <a:r>
              <a:rPr lang="fr-FR" sz="2000"/>
              <a:t> étiquetées entre concepts (verbes ou propositions verbales)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/>
              <a:t>Des « modificateurs » (ou marqueurs) qui sont attachés aux concepts ou aux relations (pour restreindre ou clarifier leur portée)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/>
              <a:t>Des combinaisons de Concept -&gt; Relation -&gt; Concept avec des modificateurs optionnels sont des </a:t>
            </a:r>
            <a:r>
              <a:rPr lang="fr-FR" sz="2000" b="1"/>
              <a:t>instances</a:t>
            </a:r>
            <a:r>
              <a:rPr lang="fr-FR" sz="2000"/>
              <a:t> de mise en relation</a:t>
            </a:r>
          </a:p>
          <a:p>
            <a:pPr eaLnBrk="1" hangingPunct="1">
              <a:lnSpc>
                <a:spcPct val="90000"/>
              </a:lnSpc>
            </a:pPr>
            <a:r>
              <a:rPr lang="fr-FR" sz="2100"/>
              <a:t>L’ensemble forme de « larges réseaux d’idées » appelés « réseaux sémantiques »</a:t>
            </a:r>
          </a:p>
        </p:txBody>
      </p:sp>
      <p:sp>
        <p:nvSpPr>
          <p:cNvPr id="49154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36AAE1AD-A7E3-2341-B0C6-A7D214CFDE33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4915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4915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ACF45E-7761-4A42-B02A-A86FAA181487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500"/>
              <a:t>Réseau sémantique / phrases ?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Le chat est un félin</a:t>
            </a:r>
          </a:p>
          <a:p>
            <a:pPr eaLnBrk="1" hangingPunct="1"/>
            <a:r>
              <a:rPr lang="fr-FR"/>
              <a:t>Le chat a pour proies la souris, l’oiseau, l’insecte</a:t>
            </a:r>
          </a:p>
          <a:p>
            <a:pPr eaLnBrk="1" hangingPunct="1"/>
            <a:r>
              <a:rPr lang="fr-FR"/>
              <a:t>Le chat n’aime pas le chien</a:t>
            </a:r>
          </a:p>
          <a:p>
            <a:pPr eaLnBrk="1" hangingPunct="1"/>
            <a:r>
              <a:rPr lang="fr-FR"/>
              <a:t>Le chat est représenté par son image par « id_photo »</a:t>
            </a:r>
          </a:p>
          <a:p>
            <a:pPr eaLnBrk="1" hangingPunct="1"/>
            <a:r>
              <a:rPr lang="fr-FR"/>
              <a:t>Le chat a des griffes</a:t>
            </a:r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</p:txBody>
      </p:sp>
      <p:sp>
        <p:nvSpPr>
          <p:cNvPr id="51202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9589BFD-36E5-FB4C-AB8A-50302530B590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5120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5120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CCB889-06CF-794D-9A8D-69C4E6098AE3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/>
              <a:t>Exemple de réseau sémantique (dénotationnel)</a:t>
            </a:r>
          </a:p>
        </p:txBody>
      </p:sp>
      <p:sp>
        <p:nvSpPr>
          <p:cNvPr id="53250" name="Espace réservé de la date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7AA6D40-42FD-3240-9DCA-9AA1C7E73FF2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53251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5325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A072B1-04E1-E349-B4F7-C8CD89ED97E6}" type="slidenum">
              <a:rPr lang="fr-FR" smtClean="0"/>
              <a:pPr/>
              <a:t>6</a:t>
            </a:fld>
            <a:endParaRPr lang="fr-FR" smtClean="0"/>
          </a:p>
        </p:txBody>
      </p:sp>
      <p:pic>
        <p:nvPicPr>
          <p:cNvPr id="53254" name="Picture 4" descr="semantic_networ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484313"/>
            <a:ext cx="6688137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Exercice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/>
            <a:r>
              <a:rPr lang="fr-FR"/>
              <a:t>Décrivez un réseau sémantique représentant un étudiant/enseignant du master recherche</a:t>
            </a:r>
          </a:p>
          <a:p>
            <a:pPr marL="839788" lvl="1" indent="-495300" eaLnBrk="1" hangingPunct="1">
              <a:buFont typeface="Wingdings" pitchFamily="-112" charset="2"/>
              <a:buAutoNum type="arabicPeriod"/>
            </a:pPr>
            <a:r>
              <a:rPr lang="fr-FR"/>
              <a:t>Pour une tâche d’évaluation au sein du Master (évaluation de l’étudiant)</a:t>
            </a:r>
          </a:p>
          <a:p>
            <a:pPr marL="839788" lvl="1" indent="-495300" eaLnBrk="1" hangingPunct="1">
              <a:buFont typeface="Wingdings" pitchFamily="-112" charset="2"/>
              <a:buAutoNum type="arabicPeriod"/>
            </a:pPr>
            <a:r>
              <a:rPr lang="fr-FR"/>
              <a:t>Pour une tâche d’évaluation au sein du Master (évaluation de l’enseignant)</a:t>
            </a:r>
          </a:p>
          <a:p>
            <a:pPr marL="571500" indent="-571500" eaLnBrk="1" hangingPunct="1"/>
            <a:r>
              <a:rPr lang="fr-FR"/>
              <a:t>Tentez de donner une sémantique aux relations proposées</a:t>
            </a:r>
          </a:p>
        </p:txBody>
      </p:sp>
      <p:sp>
        <p:nvSpPr>
          <p:cNvPr id="55298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37EFB38-9784-BF44-B29B-53EA12EAD5C4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5529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5530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C1C76E-A591-6247-AF40-45EFD812E186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/>
              <a:t>Réseau sémantique - exploitation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Si on considère un réseau sémantique comme une conjonction de formules logiques, alors mêmes méthodes que pour un modèle logique</a:t>
            </a:r>
          </a:p>
          <a:p>
            <a:pPr eaLnBrk="1" hangingPunct="1"/>
            <a:r>
              <a:rPr lang="fr-FR"/>
              <a:t>Si on considère un réseau sémantique comme un graphe, alors on peut utiliser les techniques de propagation de marqueurs</a:t>
            </a:r>
          </a:p>
        </p:txBody>
      </p:sp>
      <p:sp>
        <p:nvSpPr>
          <p:cNvPr id="57346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113F34C-A0AE-5145-AF67-9E22D3C7DB87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5734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5734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08B98-0BE2-A143-B567-FCE309BB6FA0}" type="slidenum">
              <a:rPr lang="fr-FR" smtClean="0"/>
              <a:pPr/>
              <a:t>8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/>
              <a:t>Réseau Sémantique</a:t>
            </a:r>
            <a:br>
              <a:rPr lang="fr-FR"/>
            </a:br>
            <a:r>
              <a:rPr lang="fr-FR"/>
              <a:t>Propagation de marqueurs 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100"/>
              <a:t>L’idée est que toutes les unités d’un réseau (arcs et nœuds) possèdent un processeur et une mémoire locales.</a:t>
            </a:r>
          </a:p>
          <a:p>
            <a:pPr eaLnBrk="1" hangingPunct="1">
              <a:lnSpc>
                <a:spcPct val="80000"/>
              </a:lnSpc>
            </a:pPr>
            <a:r>
              <a:rPr lang="fr-FR" sz="2100"/>
              <a:t>Pour répondre à une question du genre « A est-elle nécessairement une instance de B? »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/>
              <a:t>On place un marqueur M1 sur A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800"/>
              <a:t>Tant que (le réseau continue à évoluer)</a:t>
            </a:r>
          </a:p>
          <a:p>
            <a:pPr lvl="3" eaLnBrk="1" hangingPunct="1">
              <a:lnSpc>
                <a:spcPct val="80000"/>
              </a:lnSpc>
            </a:pPr>
            <a:r>
              <a:rPr lang="fr-FR" sz="1600"/>
              <a:t>Tout lien AKO ayant un marqueur M1 à son origine propage ce marqueur à son extrémité</a:t>
            </a:r>
          </a:p>
          <a:p>
            <a:pPr lvl="3" eaLnBrk="1" hangingPunct="1">
              <a:lnSpc>
                <a:spcPct val="80000"/>
              </a:lnSpc>
            </a:pPr>
            <a:r>
              <a:rPr lang="fr-FR" sz="1600"/>
              <a:t>Si le nœud B est marqué par M1, répondre « toute instance de A est nécessairement une instance de B »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/>
              <a:t>Très bonne adéquation au parallélisme ; bonne expressivité en ajoutant des liens « rôles » ; ajout de liens « de négation » ; ajout de liens « exception »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/>
              <a:t>Si on propage des valeurs à la place des marqueurs, on se rapproche sensiblement des réseaux connexionnistes ! Mécanismes d’inhibition ; activation sélective de nœuds…</a:t>
            </a:r>
          </a:p>
        </p:txBody>
      </p:sp>
      <p:sp>
        <p:nvSpPr>
          <p:cNvPr id="59394" name="Espace réservé de la date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2D74D2F-7156-1A48-B95B-A444CEDC9497}" type="datetime1">
              <a:rPr lang="fr-FR" smtClean="0"/>
              <a:pPr/>
              <a:t>3/01/09</a:t>
            </a:fld>
            <a:endParaRPr lang="fr-FR" smtClean="0"/>
          </a:p>
        </p:txBody>
      </p:sp>
      <p:sp>
        <p:nvSpPr>
          <p:cNvPr id="5939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Représentation Connaissances</a:t>
            </a:r>
          </a:p>
        </p:txBody>
      </p:sp>
      <p:sp>
        <p:nvSpPr>
          <p:cNvPr id="5939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916AD7-F8D9-3342-A08A-48D821D25DD3}" type="slidenum">
              <a:rPr lang="fr-FR" smtClean="0"/>
              <a:pPr/>
              <a:t>9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</TotalTime>
  <Words>1822</Words>
  <Application>Microsoft Macintosh PowerPoint</Application>
  <PresentationFormat>Présentation à l'écran (4:3)</PresentationFormat>
  <Paragraphs>201</Paragraphs>
  <Slides>22</Slides>
  <Notes>22</Notes>
  <HiddenSlides>0</HiddenSlides>
  <MMClips>0</MMClips>
  <ScaleCrop>false</ScaleCrop>
  <HeadingPairs>
    <vt:vector size="6" baseType="variant">
      <vt:variant>
        <vt:lpstr>Modèle de conception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Solstice</vt:lpstr>
      <vt:lpstr>MathType 6.0 Equation</vt:lpstr>
      <vt:lpstr>Les réseaux sémantiques (Argumentation Intelligence Artificielle)</vt:lpstr>
      <vt:lpstr>Définition IA</vt:lpstr>
      <vt:lpstr>Sémantique de quelques relations « privilégiées »</vt:lpstr>
      <vt:lpstr>Réseau sémantique (Argumentation Sciences Cognitives)</vt:lpstr>
      <vt:lpstr>Réseau sémantique / phrases ?</vt:lpstr>
      <vt:lpstr>Exemple de réseau sémantique (dénotationnel)</vt:lpstr>
      <vt:lpstr>Exercice</vt:lpstr>
      <vt:lpstr>Réseau sémantique - exploitation</vt:lpstr>
      <vt:lpstr>Réseau Sémantique Propagation de marqueurs </vt:lpstr>
      <vt:lpstr>Graphes conceptuels : notions fondamentales</vt:lpstr>
      <vt:lpstr>S-graph / Support</vt:lpstr>
      <vt:lpstr>S-Graph / Le graphe conforme à un support.</vt:lpstr>
      <vt:lpstr>Support : exemple.</vt:lpstr>
      <vt:lpstr>Les S-graphes conformes au support S</vt:lpstr>
      <vt:lpstr>Projection et morphisme de S-Graphes</vt:lpstr>
      <vt:lpstr>Projection : exemple</vt:lpstr>
      <vt:lpstr>Isomorphisme de S-graphe (iso-projection)</vt:lpstr>
      <vt:lpstr>Opérations de spécialisation</vt:lpstr>
      <vt:lpstr>Opérations de généralisation = inverses de la spécialisation</vt:lpstr>
      <vt:lpstr>Quelques propriétés</vt:lpstr>
      <vt:lpstr>Interprétation logique</vt:lpstr>
      <vt:lpstr>Complexité de la projection</vt:lpstr>
    </vt:vector>
  </TitlesOfParts>
  <Company>UCB Lyon1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réseaux sémantiques (Argumentation Intelligence Artificielle)</dc:title>
  <dc:creator>Alain Mille</dc:creator>
  <cp:lastModifiedBy>Alain Mille</cp:lastModifiedBy>
  <cp:revision>1</cp:revision>
  <dcterms:created xsi:type="dcterms:W3CDTF">2009-01-03T15:27:13Z</dcterms:created>
  <dcterms:modified xsi:type="dcterms:W3CDTF">2009-01-03T15:30:05Z</dcterms:modified>
</cp:coreProperties>
</file>