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Default Extension="emf" ContentType="image/x-emf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8" r:id="rId3"/>
    <p:sldId id="259" r:id="rId4"/>
    <p:sldId id="265" r:id="rId5"/>
    <p:sldId id="264" r:id="rId6"/>
    <p:sldId id="278" r:id="rId7"/>
    <p:sldId id="341" r:id="rId8"/>
    <p:sldId id="340" r:id="rId9"/>
    <p:sldId id="342" r:id="rId10"/>
    <p:sldId id="279" r:id="rId11"/>
    <p:sldId id="283" r:id="rId12"/>
    <p:sldId id="345" r:id="rId13"/>
    <p:sldId id="280" r:id="rId14"/>
    <p:sldId id="281" r:id="rId15"/>
    <p:sldId id="282" r:id="rId16"/>
    <p:sldId id="266" r:id="rId17"/>
    <p:sldId id="271" r:id="rId18"/>
    <p:sldId id="272" r:id="rId19"/>
    <p:sldId id="275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14" r:id="rId38"/>
    <p:sldId id="316" r:id="rId39"/>
    <p:sldId id="317" r:id="rId40"/>
    <p:sldId id="318" r:id="rId41"/>
    <p:sldId id="319" r:id="rId42"/>
    <p:sldId id="320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5" r:id="rId55"/>
    <p:sldId id="336" r:id="rId56"/>
    <p:sldId id="339" r:id="rId57"/>
    <p:sldId id="277" r:id="rId58"/>
    <p:sldId id="344" r:id="rId5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2D7B6"/>
    <a:srgbClr val="F5E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B4A9-DF6B-1441-A4B9-DE72ACCE11DE}" type="datetimeFigureOut">
              <a:rPr lang="fr-FR" smtClean="0"/>
              <a:pPr/>
              <a:t>16/10/10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A0F7-89B1-CE45-86B9-5B9B9E46B99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0295F-93E4-A94D-A6F1-9DE51B4EFC15}" type="datetimeFigureOut">
              <a:rPr lang="fr-FR" smtClean="0"/>
              <a:pPr/>
              <a:t>16/10/10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594F-AC65-4D49-8C14-A86DFF310C4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15350-3854-D64E-9278-656DF52DC1CA}" type="slidenum">
              <a:rPr lang="fr-FR"/>
              <a:pPr/>
              <a:t>2</a:t>
            </a:fld>
            <a:endParaRPr lang="fr-F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701A5-38D5-744E-9463-8990FB5F0FA8}" type="slidenum">
              <a:rPr lang="en-GB"/>
              <a:pPr/>
              <a:t>25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6EDA3-CC6B-2F4F-9E39-D76D34939B65}" type="slidenum">
              <a:rPr lang="en-GB"/>
              <a:pPr/>
              <a:t>26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A2851-676A-DB48-98CF-5336F48B1EAE}" type="slidenum">
              <a:rPr lang="en-GB"/>
              <a:pPr/>
              <a:t>27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393B0-50E9-8842-B33A-8F7F7A99C2CE}" type="slidenum">
              <a:rPr lang="en-GB"/>
              <a:pPr/>
              <a:t>28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42164-5E10-FD4D-8845-6E84BFBE8AC7}" type="slidenum">
              <a:rPr lang="en-GB"/>
              <a:pPr/>
              <a:t>29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 ne PEUT pas etre decider avant ! Prendre la responsabilité collectivement 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D6638-7689-2549-907D-F8ED5B60062D}" type="slidenum">
              <a:rPr lang="en-GB"/>
              <a:pPr/>
              <a:t>30</a:t>
            </a:fld>
            <a:endParaRPr lang="en-GB"/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annoter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AD649-940B-8441-8923-5839F8094A7E}" type="slidenum">
              <a:rPr lang="en-GB"/>
              <a:pPr/>
              <a:t>31</a:t>
            </a:fld>
            <a:endParaRPr lang="en-GB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New attributes can be added but to all the relevant candidates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15AC7-9237-2B4F-9B1A-E0E12664D4E0}" type="slidenum">
              <a:rPr lang="en-GB"/>
              <a:pPr/>
              <a:t>32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7B8D4-06B2-3D45-8D08-95BA09010BE8}" type="slidenum">
              <a:rPr lang="en-GB"/>
              <a:pPr/>
              <a:t>33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891F9-D9C0-3F48-BD5A-FD25D5906421}" type="slidenum">
              <a:rPr lang="en-GB"/>
              <a:pPr/>
              <a:t>34</a:t>
            </a:fld>
            <a:endParaRPr lang="en-GB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FBD3D-6B61-444D-A770-A71AADC4B234}" type="slidenum">
              <a:rPr lang="fr-FR"/>
              <a:pPr/>
              <a:t>3</a:t>
            </a:fld>
            <a:endParaRPr lang="fr-FR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B8C47-C9D4-0944-9EF7-D3B239A8A8F7}" type="slidenum">
              <a:rPr lang="en-GB"/>
              <a:pPr/>
              <a:t>35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B1836-808D-8442-9A93-8CAFD816C876}" type="slidenum">
              <a:rPr lang="en-GB"/>
              <a:pPr/>
              <a:t>36</a:t>
            </a:fld>
            <a:endParaRPr lang="en-GB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67C91-9B28-2041-A211-E831FA93F1C7}" type="slidenum">
              <a:rPr lang="en-GB"/>
              <a:pPr/>
              <a:t>37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/>
              <a:t>Toutes les lignes de R5 sont dans R 4 + 3 autres lignes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6ECDD-0B42-A848-A94E-9757F7FD6592}" type="slidenum">
              <a:rPr lang="fr-FR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49630-11B2-724B-B470-392AC79ABC18}" type="slidenum">
              <a:rPr lang="en-GB"/>
              <a:pPr/>
              <a:t>10</a:t>
            </a:fld>
            <a:endParaRPr lang="en-GB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4CFD9-BF92-EF49-8AE2-8676BF042E7C}" type="slidenum">
              <a:rPr lang="en-GB"/>
              <a:pPr/>
              <a:t>13</a:t>
            </a:fld>
            <a:endParaRPr lang="en-GB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0A1B1-EE81-F449-8CBB-7B3238F19197}" type="slidenum">
              <a:rPr lang="en-GB"/>
              <a:pPr/>
              <a:t>14</a:t>
            </a:fld>
            <a:endParaRPr lang="en-GB"/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7A41E-581E-4D4B-AD46-CE27280C7E65}" type="slidenum">
              <a:rPr lang="en-GB"/>
              <a:pPr/>
              <a:t>21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87199-5FB2-C040-B949-7A2CC57EF718}" type="slidenum">
              <a:rPr lang="en-GB"/>
              <a:pPr/>
              <a:t>22</a:t>
            </a:fld>
            <a:endParaRPr lang="en-GB"/>
          </a:p>
        </p:txBody>
      </p:sp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C4E05-5A4B-2F46-8353-4233E20E41D1}" type="slidenum">
              <a:rPr lang="en-GB"/>
              <a:pPr/>
              <a:t>23</a:t>
            </a:fld>
            <a:endParaRPr lang="en-GB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FEA3E-B20C-6341-A820-B8DD178C6E44}" type="slidenum">
              <a:rPr lang="en-GB"/>
              <a:pPr/>
              <a:t>24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871F-ED9A-FD4C-8B5C-FA3691A8957C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650-910B-1A4A-BD5B-A345B9EF8893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3F40-6ED8-7F41-84AE-65F1B4741987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E442-E8FC-6D4B-B7A4-714818C6E694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2E6-5CC7-914E-962D-741220A4B2F3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7EEC-AE07-DF4D-94C5-FFE6AA7F14EF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69F5-8106-C44B-A9E7-2C04D08CAB03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076C-825E-0D42-8578-65E052376FC1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E1F7-D7A6-434E-98A4-4E8ED5A91671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3D05-D0AE-4341-9382-8543B301961B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6CAD-4E13-0D44-A965-E104719CAC3A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F29C-8688-9A47-B82F-E18598D506CA}" type="datetime1">
              <a:rPr lang="fr-FR" smtClean="0"/>
              <a:pPr/>
              <a:t>16/10/10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9473-5B32-144F-89CB-1447B0B92DD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Feuille_Microsoft_Excel_97_-_2004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ledenez.insa-rennes.fr/biblis" TargetMode="External"/><Relationship Id="rId4" Type="http://schemas.openxmlformats.org/officeDocument/2006/relationships/hyperlink" Target="http://ledenez.insa-rennes.fr/abilis/" TargetMode="External"/><Relationship Id="rId5" Type="http://schemas.openxmlformats.org/officeDocument/2006/relationships/hyperlink" Target="http://www.irisa.fr/LIS/softwares-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a.fr/LIS/common/bibli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Systèmes d’information logiques</a:t>
            </a:r>
            <a:br>
              <a:rPr lang="fr-FR" dirty="0" smtClean="0"/>
            </a:br>
            <a:r>
              <a:rPr lang="fr-FR" dirty="0" smtClean="0"/>
              <a:t>et leurs applications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Mireille Ducassé</a:t>
            </a:r>
          </a:p>
          <a:p>
            <a:r>
              <a:rPr lang="fr-FR" sz="2800" dirty="0" err="1" smtClean="0"/>
              <a:t>ducasse@irisa.fr</a:t>
            </a:r>
            <a:endParaRPr lang="fr-FR" sz="2800" dirty="0" smtClean="0"/>
          </a:p>
          <a:p>
            <a:r>
              <a:rPr lang="fr-FR" sz="2800" dirty="0" smtClean="0"/>
              <a:t>septembre 2010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936519" y="5936960"/>
            <a:ext cx="727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Avec de larges emprunts à  Sébastien Ferré, Peggy Cellier et Véronique </a:t>
            </a:r>
            <a:r>
              <a:rPr lang="fr-FR" dirty="0" err="1" smtClean="0"/>
              <a:t>Abily</a:t>
            </a:r>
            <a:r>
              <a:rPr lang="fr-FR" dirty="0" smtClean="0"/>
              <a:t> de l’équipe LIS de l’IRISA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3878369" y="4573788"/>
            <a:ext cx="323907" cy="301226"/>
          </a:xfrm>
          <a:prstGeom prst="ellipse">
            <a:avLst/>
          </a:prstGeom>
          <a:solidFill>
            <a:srgbClr val="F2D7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857846" y="5640588"/>
            <a:ext cx="323907" cy="301226"/>
          </a:xfrm>
          <a:prstGeom prst="ellipse">
            <a:avLst/>
          </a:prstGeom>
          <a:solidFill>
            <a:srgbClr val="F2D7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878369" y="5640588"/>
            <a:ext cx="323907" cy="301226"/>
          </a:xfrm>
          <a:prstGeom prst="ellipse">
            <a:avLst/>
          </a:prstGeom>
          <a:solidFill>
            <a:srgbClr val="F2D7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895446" y="5642375"/>
            <a:ext cx="323907" cy="301226"/>
          </a:xfrm>
          <a:prstGeom prst="ellipse">
            <a:avLst/>
          </a:prstGeom>
          <a:solidFill>
            <a:srgbClr val="F2D7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857846" y="4573788"/>
            <a:ext cx="323907" cy="30122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868815" y="4573788"/>
            <a:ext cx="323907" cy="30122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886046" y="5107188"/>
            <a:ext cx="323907" cy="30122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A922F-F9EA-5049-AF98-03E31FB09235}" type="slidenum">
              <a:rPr lang="fr-FR"/>
              <a:pPr/>
              <a:t>10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5486400" cy="533400"/>
          </a:xfrm>
        </p:spPr>
        <p:txBody>
          <a:bodyPr>
            <a:normAutofit fontScale="90000"/>
          </a:bodyPr>
          <a:lstStyle/>
          <a:p>
            <a:r>
              <a:rPr lang="fr-FR" dirty="0"/>
              <a:t>Treillis de concepts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4913" name="Group 401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382000" cy="2760980"/>
        </p:xfrm>
        <a:graphic>
          <a:graphicData uri="http://schemas.openxmlformats.org/drawingml/2006/table">
            <a:tbl>
              <a:tblPr/>
              <a:tblGrid>
                <a:gridCol w="1304925"/>
                <a:gridCol w="600075"/>
                <a:gridCol w="914400"/>
                <a:gridCol w="762000"/>
                <a:gridCol w="1371600"/>
                <a:gridCol w="1143000"/>
                <a:gridCol w="1219200"/>
                <a:gridCol w="10668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2859A6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petite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moyenne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grande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Proche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Loin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Avec satellites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Sans 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Mercure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Vénus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Saturne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Pluton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3878369" y="5642375"/>
            <a:ext cx="323907" cy="30122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02"/>
          <p:cNvGrpSpPr>
            <a:grpSpLocks/>
          </p:cNvGrpSpPr>
          <p:nvPr/>
        </p:nvGrpSpPr>
        <p:grpSpPr bwMode="auto">
          <a:xfrm>
            <a:off x="1066800" y="4191001"/>
            <a:ext cx="7785100" cy="2398713"/>
            <a:chOff x="672" y="2640"/>
            <a:chExt cx="4904" cy="1511"/>
          </a:xfrm>
        </p:grpSpPr>
        <p:sp>
          <p:nvSpPr>
            <p:cNvPr id="64893" name="Line 381"/>
            <p:cNvSpPr>
              <a:spLocks noChangeShapeType="1"/>
            </p:cNvSpPr>
            <p:nvPr/>
          </p:nvSpPr>
          <p:spPr bwMode="auto">
            <a:xfrm flipV="1">
              <a:off x="2544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896" name="Line 384"/>
            <p:cNvSpPr>
              <a:spLocks noChangeShapeType="1"/>
            </p:cNvSpPr>
            <p:nvPr/>
          </p:nvSpPr>
          <p:spPr bwMode="auto">
            <a:xfrm flipV="1">
              <a:off x="1920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897" name="Line 385"/>
            <p:cNvSpPr>
              <a:spLocks noChangeShapeType="1"/>
            </p:cNvSpPr>
            <p:nvPr/>
          </p:nvSpPr>
          <p:spPr bwMode="auto">
            <a:xfrm flipV="1">
              <a:off x="3792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898" name="Line 386"/>
            <p:cNvSpPr>
              <a:spLocks noChangeShapeType="1"/>
            </p:cNvSpPr>
            <p:nvPr/>
          </p:nvSpPr>
          <p:spPr bwMode="auto">
            <a:xfrm flipV="1">
              <a:off x="3168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899" name="Line 387"/>
            <p:cNvSpPr>
              <a:spLocks noChangeShapeType="1"/>
            </p:cNvSpPr>
            <p:nvPr/>
          </p:nvSpPr>
          <p:spPr bwMode="auto">
            <a:xfrm flipV="1">
              <a:off x="2544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0" name="Line 388"/>
            <p:cNvSpPr>
              <a:spLocks noChangeShapeType="1"/>
            </p:cNvSpPr>
            <p:nvPr/>
          </p:nvSpPr>
          <p:spPr bwMode="auto">
            <a:xfrm flipV="1">
              <a:off x="129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1" name="Line 389"/>
            <p:cNvSpPr>
              <a:spLocks noChangeShapeType="1"/>
            </p:cNvSpPr>
            <p:nvPr/>
          </p:nvSpPr>
          <p:spPr bwMode="auto">
            <a:xfrm flipH="1" flipV="1">
              <a:off x="3792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2" name="Line 390"/>
            <p:cNvSpPr>
              <a:spLocks noChangeShapeType="1"/>
            </p:cNvSpPr>
            <p:nvPr/>
          </p:nvSpPr>
          <p:spPr bwMode="auto">
            <a:xfrm flipH="1" flipV="1">
              <a:off x="3168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3" name="Line 391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4" name="Line 392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5" name="Line 393"/>
            <p:cNvSpPr>
              <a:spLocks noChangeShapeType="1"/>
            </p:cNvSpPr>
            <p:nvPr/>
          </p:nvSpPr>
          <p:spPr bwMode="auto">
            <a:xfrm flipH="1" flipV="1">
              <a:off x="1920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6" name="Line 394"/>
            <p:cNvSpPr>
              <a:spLocks noChangeShapeType="1"/>
            </p:cNvSpPr>
            <p:nvPr/>
          </p:nvSpPr>
          <p:spPr bwMode="auto">
            <a:xfrm flipH="1" flipV="1">
              <a:off x="3168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7" name="Line 395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08" name="Text Box 396"/>
            <p:cNvSpPr txBox="1">
              <a:spLocks noChangeArrowheads="1"/>
            </p:cNvSpPr>
            <p:nvPr/>
          </p:nvSpPr>
          <p:spPr bwMode="auto">
            <a:xfrm>
              <a:off x="2064" y="2784"/>
              <a:ext cx="23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petite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avec </a:t>
              </a:r>
              <a:r>
                <a:rPr lang="fr-FR" sz="1800" dirty="0" err="1" smtClean="0">
                  <a:solidFill>
                    <a:srgbClr val="1F497D"/>
                  </a:solidFill>
                </a:rPr>
                <a:t>sat</a:t>
              </a:r>
              <a:r>
                <a:rPr lang="fr-FR" sz="1800" dirty="0" smtClean="0">
                  <a:solidFill>
                    <a:srgbClr val="1F497D"/>
                  </a:solidFill>
                </a:rPr>
                <a:t>.</a:t>
              </a:r>
              <a:endParaRPr lang="fr-FR" sz="1800" dirty="0">
                <a:solidFill>
                  <a:srgbClr val="1F497D"/>
                </a:solidFill>
              </a:endParaRPr>
            </a:p>
          </p:txBody>
        </p:sp>
        <p:sp>
          <p:nvSpPr>
            <p:cNvPr id="64909" name="Text Box 397"/>
            <p:cNvSpPr txBox="1">
              <a:spLocks noChangeArrowheads="1"/>
            </p:cNvSpPr>
            <p:nvPr/>
          </p:nvSpPr>
          <p:spPr bwMode="auto">
            <a:xfrm>
              <a:off x="1296" y="3081"/>
              <a:ext cx="35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proche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 </a:t>
              </a:r>
              <a:r>
                <a:rPr lang="fr-FR" sz="1800" dirty="0">
                  <a:solidFill>
                    <a:srgbClr val="1F497D"/>
                  </a:solidFill>
                </a:rPr>
                <a:t>loin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64910" name="Text Box 398"/>
            <p:cNvSpPr txBox="1">
              <a:spLocks noChangeArrowheads="1"/>
            </p:cNvSpPr>
            <p:nvPr/>
          </p:nvSpPr>
          <p:spPr bwMode="auto">
            <a:xfrm>
              <a:off x="672" y="3415"/>
              <a:ext cx="49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sans </a:t>
              </a:r>
              <a:r>
                <a:rPr lang="fr-FR" sz="1800" dirty="0" err="1">
                  <a:solidFill>
                    <a:srgbClr val="1F497D"/>
                  </a:solidFill>
                </a:rPr>
                <a:t>sat</a:t>
              </a:r>
              <a:r>
                <a:rPr lang="fr-FR" sz="1800" dirty="0">
                  <a:solidFill>
                    <a:srgbClr val="1F497D"/>
                  </a:solidFill>
                </a:rPr>
                <a:t>.             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grande     </a:t>
              </a:r>
              <a:r>
                <a:rPr lang="fr-FR" sz="1800" dirty="0">
                  <a:solidFill>
                    <a:srgbClr val="1F497D"/>
                  </a:solidFill>
                </a:rPr>
                <a:t>moyenne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64911" name="Text Box 399"/>
            <p:cNvSpPr txBox="1">
              <a:spLocks noChangeArrowheads="1"/>
            </p:cNvSpPr>
            <p:nvPr/>
          </p:nvSpPr>
          <p:spPr bwMode="auto">
            <a:xfrm>
              <a:off x="826" y="3744"/>
              <a:ext cx="467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/>
                <a:t>Mercure                      </a:t>
              </a:r>
              <a:r>
                <a:rPr lang="fr-FR" sz="1800" dirty="0" smtClean="0"/>
                <a:t>       </a:t>
              </a:r>
              <a:r>
                <a:rPr lang="fr-FR" sz="1800" dirty="0"/>
                <a:t>Terre                     </a:t>
              </a:r>
              <a:r>
                <a:rPr lang="fr-FR" sz="1800" dirty="0" smtClean="0"/>
                <a:t>        Pluton         Jupiter       Uranus</a:t>
              </a:r>
              <a:endParaRPr lang="fr-FR" sz="1800" dirty="0"/>
            </a:p>
            <a:p>
              <a:r>
                <a:rPr lang="fr-FR" sz="1800" dirty="0"/>
                <a:t>Vénus                          </a:t>
              </a:r>
              <a:r>
                <a:rPr lang="fr-FR" sz="1800" dirty="0" smtClean="0"/>
                <a:t>        Mars                                                 Saturne      </a:t>
              </a:r>
              <a:r>
                <a:rPr lang="fr-FR" sz="1800" dirty="0"/>
                <a:t>Neptune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lipse 62"/>
          <p:cNvSpPr/>
          <p:nvPr/>
        </p:nvSpPr>
        <p:spPr>
          <a:xfrm>
            <a:off x="3287024" y="4319972"/>
            <a:ext cx="283952" cy="273905"/>
          </a:xfrm>
          <a:prstGeom prst="ellipse">
            <a:avLst/>
          </a:prstGeom>
          <a:solidFill>
            <a:srgbClr val="FCD5B5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296424" y="3543744"/>
            <a:ext cx="283952" cy="273905"/>
          </a:xfrm>
          <a:prstGeom prst="ellipse">
            <a:avLst/>
          </a:prstGeom>
          <a:solidFill>
            <a:srgbClr val="FCD5B5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277624" y="1991289"/>
            <a:ext cx="283952" cy="273905"/>
          </a:xfrm>
          <a:prstGeom prst="ellipse">
            <a:avLst/>
          </a:prstGeom>
          <a:solidFill>
            <a:srgbClr val="FCD5B5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Navigation</a:t>
            </a:r>
            <a:r>
              <a:rPr lang="fr-FR" dirty="0" smtClean="0"/>
              <a:t> dans le treillis</a:t>
            </a:r>
            <a:endParaRPr lang="fr-FR" dirty="0"/>
          </a:p>
        </p:txBody>
      </p:sp>
      <p:grpSp>
        <p:nvGrpSpPr>
          <p:cNvPr id="25" name="Group 402"/>
          <p:cNvGrpSpPr>
            <a:grpSpLocks/>
          </p:cNvGrpSpPr>
          <p:nvPr/>
        </p:nvGrpSpPr>
        <p:grpSpPr bwMode="auto">
          <a:xfrm>
            <a:off x="457200" y="2128243"/>
            <a:ext cx="7785100" cy="3197318"/>
            <a:chOff x="672" y="2640"/>
            <a:chExt cx="4904" cy="1384"/>
          </a:xfrm>
        </p:grpSpPr>
        <p:sp>
          <p:nvSpPr>
            <p:cNvPr id="40" name="Text Box 397"/>
            <p:cNvSpPr txBox="1">
              <a:spLocks noChangeArrowheads="1"/>
            </p:cNvSpPr>
            <p:nvPr/>
          </p:nvSpPr>
          <p:spPr bwMode="auto">
            <a:xfrm>
              <a:off x="1296" y="3081"/>
              <a:ext cx="350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proche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 </a:t>
              </a:r>
              <a:r>
                <a:rPr lang="fr-FR" sz="1800" dirty="0">
                  <a:solidFill>
                    <a:srgbClr val="1F497D"/>
                  </a:solidFill>
                </a:rPr>
                <a:t>loin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26" name="Line 381"/>
            <p:cNvSpPr>
              <a:spLocks noChangeShapeType="1"/>
            </p:cNvSpPr>
            <p:nvPr/>
          </p:nvSpPr>
          <p:spPr bwMode="auto">
            <a:xfrm flipV="1">
              <a:off x="2544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384"/>
            <p:cNvSpPr>
              <a:spLocks noChangeShapeType="1"/>
            </p:cNvSpPr>
            <p:nvPr/>
          </p:nvSpPr>
          <p:spPr bwMode="auto">
            <a:xfrm flipV="1">
              <a:off x="1920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385"/>
            <p:cNvSpPr>
              <a:spLocks noChangeShapeType="1"/>
            </p:cNvSpPr>
            <p:nvPr/>
          </p:nvSpPr>
          <p:spPr bwMode="auto">
            <a:xfrm flipV="1">
              <a:off x="3792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386"/>
            <p:cNvSpPr>
              <a:spLocks noChangeShapeType="1"/>
            </p:cNvSpPr>
            <p:nvPr/>
          </p:nvSpPr>
          <p:spPr bwMode="auto">
            <a:xfrm flipV="1">
              <a:off x="3168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387"/>
            <p:cNvSpPr>
              <a:spLocks noChangeShapeType="1"/>
            </p:cNvSpPr>
            <p:nvPr/>
          </p:nvSpPr>
          <p:spPr bwMode="auto">
            <a:xfrm flipV="1">
              <a:off x="2544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388"/>
            <p:cNvSpPr>
              <a:spLocks noChangeShapeType="1"/>
            </p:cNvSpPr>
            <p:nvPr/>
          </p:nvSpPr>
          <p:spPr bwMode="auto">
            <a:xfrm flipV="1">
              <a:off x="129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89"/>
            <p:cNvSpPr>
              <a:spLocks noChangeShapeType="1"/>
            </p:cNvSpPr>
            <p:nvPr/>
          </p:nvSpPr>
          <p:spPr bwMode="auto">
            <a:xfrm flipH="1" flipV="1">
              <a:off x="3792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390"/>
            <p:cNvSpPr>
              <a:spLocks noChangeShapeType="1"/>
            </p:cNvSpPr>
            <p:nvPr/>
          </p:nvSpPr>
          <p:spPr bwMode="auto">
            <a:xfrm flipH="1" flipV="1">
              <a:off x="3168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391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92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93"/>
            <p:cNvSpPr>
              <a:spLocks noChangeShapeType="1"/>
            </p:cNvSpPr>
            <p:nvPr/>
          </p:nvSpPr>
          <p:spPr bwMode="auto">
            <a:xfrm flipH="1" flipV="1">
              <a:off x="1920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94"/>
            <p:cNvSpPr>
              <a:spLocks noChangeShapeType="1"/>
            </p:cNvSpPr>
            <p:nvPr/>
          </p:nvSpPr>
          <p:spPr bwMode="auto">
            <a:xfrm flipH="1" flipV="1">
              <a:off x="3168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95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Text Box 396"/>
            <p:cNvSpPr txBox="1">
              <a:spLocks noChangeArrowheads="1"/>
            </p:cNvSpPr>
            <p:nvPr/>
          </p:nvSpPr>
          <p:spPr bwMode="auto">
            <a:xfrm>
              <a:off x="2064" y="2784"/>
              <a:ext cx="270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petite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avec </a:t>
              </a:r>
              <a:r>
                <a:rPr lang="fr-FR" sz="1800" dirty="0" err="1" smtClean="0">
                  <a:solidFill>
                    <a:srgbClr val="1F497D"/>
                  </a:solidFill>
                </a:rPr>
                <a:t>sat</a:t>
              </a:r>
              <a:r>
                <a:rPr lang="fr-FR" sz="1800" dirty="0" smtClean="0">
                  <a:solidFill>
                    <a:srgbClr val="1F497D"/>
                  </a:solidFill>
                </a:rPr>
                <a:t>.</a:t>
              </a:r>
              <a:endParaRPr lang="fr-FR" sz="1800" dirty="0">
                <a:solidFill>
                  <a:srgbClr val="1F497D"/>
                </a:solidFill>
              </a:endParaRPr>
            </a:p>
          </p:txBody>
        </p:sp>
        <p:sp>
          <p:nvSpPr>
            <p:cNvPr id="41" name="Text Box 398"/>
            <p:cNvSpPr txBox="1">
              <a:spLocks noChangeArrowheads="1"/>
            </p:cNvSpPr>
            <p:nvPr/>
          </p:nvSpPr>
          <p:spPr bwMode="auto">
            <a:xfrm>
              <a:off x="672" y="3488"/>
              <a:ext cx="490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sans </a:t>
              </a:r>
              <a:r>
                <a:rPr lang="fr-FR" sz="1800" dirty="0" err="1">
                  <a:solidFill>
                    <a:srgbClr val="1F497D"/>
                  </a:solidFill>
                </a:rPr>
                <a:t>sat</a:t>
              </a:r>
              <a:r>
                <a:rPr lang="fr-FR" sz="1800" dirty="0">
                  <a:solidFill>
                    <a:srgbClr val="1F497D"/>
                  </a:solidFill>
                </a:rPr>
                <a:t>.             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grande     </a:t>
              </a:r>
              <a:r>
                <a:rPr lang="fr-FR" sz="1800" dirty="0">
                  <a:solidFill>
                    <a:srgbClr val="1F497D"/>
                  </a:solidFill>
                </a:rPr>
                <a:t>moyenne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42" name="Text Box 399"/>
            <p:cNvSpPr txBox="1">
              <a:spLocks noChangeArrowheads="1"/>
            </p:cNvSpPr>
            <p:nvPr/>
          </p:nvSpPr>
          <p:spPr bwMode="auto">
            <a:xfrm>
              <a:off x="826" y="3744"/>
              <a:ext cx="46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/>
                <a:t>Mercure                      </a:t>
              </a:r>
              <a:r>
                <a:rPr lang="fr-FR" sz="1800" dirty="0" smtClean="0"/>
                <a:t>       </a:t>
              </a:r>
              <a:r>
                <a:rPr lang="fr-FR" sz="1800" dirty="0"/>
                <a:t>Terre                     </a:t>
              </a:r>
              <a:r>
                <a:rPr lang="fr-FR" sz="1800" dirty="0" smtClean="0"/>
                <a:t>        Pluton         Jupiter       Uranus</a:t>
              </a:r>
              <a:endParaRPr lang="fr-FR" sz="1800" dirty="0"/>
            </a:p>
            <a:p>
              <a:r>
                <a:rPr lang="fr-FR" sz="1800" dirty="0"/>
                <a:t>Vénus                          </a:t>
              </a:r>
              <a:r>
                <a:rPr lang="fr-FR" sz="1800" dirty="0" smtClean="0"/>
                <a:t>        Mars                                                 Saturne      </a:t>
              </a:r>
              <a:r>
                <a:rPr lang="fr-FR" sz="1800" dirty="0"/>
                <a:t>Neptune</a:t>
              </a:r>
            </a:p>
          </p:txBody>
        </p:sp>
      </p:grpSp>
      <p:cxnSp>
        <p:nvCxnSpPr>
          <p:cNvPr id="46" name="Forme 45"/>
          <p:cNvCxnSpPr>
            <a:stCxn id="26" idx="1"/>
            <a:endCxn id="31" idx="1"/>
          </p:cNvCxnSpPr>
          <p:nvPr/>
        </p:nvCxnSpPr>
        <p:spPr>
          <a:xfrm rot="5400000">
            <a:off x="2652773" y="1913870"/>
            <a:ext cx="1552455" cy="1981200"/>
          </a:xfrm>
          <a:prstGeom prst="curvedConnector3">
            <a:avLst>
              <a:gd name="adj1" fmla="val -14021"/>
            </a:avLst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109739" y="1673138"/>
            <a:ext cx="13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504D"/>
                </a:solidFill>
              </a:rPr>
              <a:t>proche !</a:t>
            </a:r>
            <a:endParaRPr lang="fr-FR" b="1" dirty="0">
              <a:solidFill>
                <a:srgbClr val="C0504D"/>
              </a:solidFill>
            </a:endParaRPr>
          </a:p>
        </p:txBody>
      </p:sp>
      <p:cxnSp>
        <p:nvCxnSpPr>
          <p:cNvPr id="56" name="Forme 55"/>
          <p:cNvCxnSpPr>
            <a:stCxn id="36" idx="1"/>
          </p:cNvCxnSpPr>
          <p:nvPr/>
        </p:nvCxnSpPr>
        <p:spPr>
          <a:xfrm rot="16200000" flipH="1">
            <a:off x="2545587" y="3573511"/>
            <a:ext cx="776227" cy="990600"/>
          </a:xfrm>
          <a:prstGeom prst="curvedConnector4">
            <a:avLst>
              <a:gd name="adj1" fmla="val 692"/>
              <a:gd name="adj2" fmla="val 107498"/>
            </a:avLst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806885" y="3311365"/>
            <a:ext cx="114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504D"/>
                </a:solidFill>
              </a:rPr>
              <a:t>avec </a:t>
            </a:r>
            <a:r>
              <a:rPr lang="fr-FR" b="1" dirty="0" err="1" smtClean="0">
                <a:solidFill>
                  <a:srgbClr val="C0504D"/>
                </a:solidFill>
              </a:rPr>
              <a:t>sat</a:t>
            </a:r>
            <a:r>
              <a:rPr lang="fr-FR" b="1" dirty="0" smtClean="0">
                <a:solidFill>
                  <a:srgbClr val="C0504D"/>
                </a:solidFill>
              </a:rPr>
              <a:t>. !</a:t>
            </a:r>
            <a:endParaRPr lang="fr-FR" b="1" dirty="0">
              <a:solidFill>
                <a:srgbClr val="C0504D"/>
              </a:solidFill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1" grpId="0" animBg="1"/>
      <p:bldP spid="54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llipse 62"/>
          <p:cNvSpPr/>
          <p:nvPr/>
        </p:nvSpPr>
        <p:spPr>
          <a:xfrm>
            <a:off x="3287024" y="4319972"/>
            <a:ext cx="283952" cy="273905"/>
          </a:xfrm>
          <a:prstGeom prst="ellipse">
            <a:avLst/>
          </a:prstGeom>
          <a:solidFill>
            <a:srgbClr val="FCD5B5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277624" y="1991289"/>
            <a:ext cx="283952" cy="273905"/>
          </a:xfrm>
          <a:prstGeom prst="ellipse">
            <a:avLst/>
          </a:prstGeom>
          <a:solidFill>
            <a:srgbClr val="FCD5B5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Requête</a:t>
            </a:r>
            <a:r>
              <a:rPr lang="fr-FR" dirty="0" smtClean="0"/>
              <a:t> dans le treillis</a:t>
            </a:r>
            <a:endParaRPr lang="fr-FR" dirty="0"/>
          </a:p>
        </p:txBody>
      </p:sp>
      <p:grpSp>
        <p:nvGrpSpPr>
          <p:cNvPr id="3" name="Group 402"/>
          <p:cNvGrpSpPr>
            <a:grpSpLocks/>
          </p:cNvGrpSpPr>
          <p:nvPr/>
        </p:nvGrpSpPr>
        <p:grpSpPr bwMode="auto">
          <a:xfrm>
            <a:off x="457200" y="2128243"/>
            <a:ext cx="7785100" cy="3197318"/>
            <a:chOff x="672" y="2640"/>
            <a:chExt cx="4904" cy="1384"/>
          </a:xfrm>
        </p:grpSpPr>
        <p:sp>
          <p:nvSpPr>
            <p:cNvPr id="40" name="Text Box 397"/>
            <p:cNvSpPr txBox="1">
              <a:spLocks noChangeArrowheads="1"/>
            </p:cNvSpPr>
            <p:nvPr/>
          </p:nvSpPr>
          <p:spPr bwMode="auto">
            <a:xfrm>
              <a:off x="1296" y="3081"/>
              <a:ext cx="350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proche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 </a:t>
              </a:r>
              <a:r>
                <a:rPr lang="fr-FR" sz="1800" dirty="0">
                  <a:solidFill>
                    <a:srgbClr val="1F497D"/>
                  </a:solidFill>
                </a:rPr>
                <a:t>loin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26" name="Line 381"/>
            <p:cNvSpPr>
              <a:spLocks noChangeShapeType="1"/>
            </p:cNvSpPr>
            <p:nvPr/>
          </p:nvSpPr>
          <p:spPr bwMode="auto">
            <a:xfrm flipV="1">
              <a:off x="2544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384"/>
            <p:cNvSpPr>
              <a:spLocks noChangeShapeType="1"/>
            </p:cNvSpPr>
            <p:nvPr/>
          </p:nvSpPr>
          <p:spPr bwMode="auto">
            <a:xfrm flipV="1">
              <a:off x="1920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385"/>
            <p:cNvSpPr>
              <a:spLocks noChangeShapeType="1"/>
            </p:cNvSpPr>
            <p:nvPr/>
          </p:nvSpPr>
          <p:spPr bwMode="auto">
            <a:xfrm flipV="1">
              <a:off x="3792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386"/>
            <p:cNvSpPr>
              <a:spLocks noChangeShapeType="1"/>
            </p:cNvSpPr>
            <p:nvPr/>
          </p:nvSpPr>
          <p:spPr bwMode="auto">
            <a:xfrm flipV="1">
              <a:off x="3168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387"/>
            <p:cNvSpPr>
              <a:spLocks noChangeShapeType="1"/>
            </p:cNvSpPr>
            <p:nvPr/>
          </p:nvSpPr>
          <p:spPr bwMode="auto">
            <a:xfrm flipV="1">
              <a:off x="2544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388"/>
            <p:cNvSpPr>
              <a:spLocks noChangeShapeType="1"/>
            </p:cNvSpPr>
            <p:nvPr/>
          </p:nvSpPr>
          <p:spPr bwMode="auto">
            <a:xfrm flipV="1">
              <a:off x="129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389"/>
            <p:cNvSpPr>
              <a:spLocks noChangeShapeType="1"/>
            </p:cNvSpPr>
            <p:nvPr/>
          </p:nvSpPr>
          <p:spPr bwMode="auto">
            <a:xfrm flipH="1" flipV="1">
              <a:off x="3792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390"/>
            <p:cNvSpPr>
              <a:spLocks noChangeShapeType="1"/>
            </p:cNvSpPr>
            <p:nvPr/>
          </p:nvSpPr>
          <p:spPr bwMode="auto">
            <a:xfrm flipH="1" flipV="1">
              <a:off x="3168" y="264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391"/>
            <p:cNvSpPr>
              <a:spLocks noChangeShapeType="1"/>
            </p:cNvSpPr>
            <p:nvPr/>
          </p:nvSpPr>
          <p:spPr bwMode="auto">
            <a:xfrm flipH="1" flipV="1">
              <a:off x="2544" y="2976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92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93"/>
            <p:cNvSpPr>
              <a:spLocks noChangeShapeType="1"/>
            </p:cNvSpPr>
            <p:nvPr/>
          </p:nvSpPr>
          <p:spPr bwMode="auto">
            <a:xfrm flipH="1" flipV="1">
              <a:off x="1920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94"/>
            <p:cNvSpPr>
              <a:spLocks noChangeShapeType="1"/>
            </p:cNvSpPr>
            <p:nvPr/>
          </p:nvSpPr>
          <p:spPr bwMode="auto">
            <a:xfrm flipH="1" flipV="1">
              <a:off x="3168" y="3312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95"/>
            <p:cNvSpPr>
              <a:spLocks noChangeShapeType="1"/>
            </p:cNvSpPr>
            <p:nvPr/>
          </p:nvSpPr>
          <p:spPr bwMode="auto">
            <a:xfrm flipH="1" flipV="1">
              <a:off x="4416" y="33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diamond" w="med" len="med"/>
              <a:tailEnd type="diamond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Text Box 396"/>
            <p:cNvSpPr txBox="1">
              <a:spLocks noChangeArrowheads="1"/>
            </p:cNvSpPr>
            <p:nvPr/>
          </p:nvSpPr>
          <p:spPr bwMode="auto">
            <a:xfrm>
              <a:off x="2064" y="2784"/>
              <a:ext cx="270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petite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avec </a:t>
              </a:r>
              <a:r>
                <a:rPr lang="fr-FR" sz="1800" dirty="0" err="1" smtClean="0">
                  <a:solidFill>
                    <a:srgbClr val="1F497D"/>
                  </a:solidFill>
                </a:rPr>
                <a:t>sat</a:t>
              </a:r>
              <a:r>
                <a:rPr lang="fr-FR" sz="1800" dirty="0" smtClean="0">
                  <a:solidFill>
                    <a:srgbClr val="1F497D"/>
                  </a:solidFill>
                </a:rPr>
                <a:t>.</a:t>
              </a:r>
              <a:endParaRPr lang="fr-FR" sz="1800" dirty="0">
                <a:solidFill>
                  <a:srgbClr val="1F497D"/>
                </a:solidFill>
              </a:endParaRPr>
            </a:p>
          </p:txBody>
        </p:sp>
        <p:sp>
          <p:nvSpPr>
            <p:cNvPr id="41" name="Text Box 398"/>
            <p:cNvSpPr txBox="1">
              <a:spLocks noChangeArrowheads="1"/>
            </p:cNvSpPr>
            <p:nvPr/>
          </p:nvSpPr>
          <p:spPr bwMode="auto">
            <a:xfrm>
              <a:off x="672" y="3488"/>
              <a:ext cx="490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>
                  <a:solidFill>
                    <a:srgbClr val="1F497D"/>
                  </a:solidFill>
                </a:rPr>
                <a:t>sans </a:t>
              </a:r>
              <a:r>
                <a:rPr lang="fr-FR" sz="1800" dirty="0" err="1">
                  <a:solidFill>
                    <a:srgbClr val="1F497D"/>
                  </a:solidFill>
                </a:rPr>
                <a:t>sat</a:t>
              </a:r>
              <a:r>
                <a:rPr lang="fr-FR" sz="1800" dirty="0">
                  <a:solidFill>
                    <a:srgbClr val="1F497D"/>
                  </a:solidFill>
                </a:rPr>
                <a:t>.                                                                              </a:t>
              </a:r>
              <a:r>
                <a:rPr lang="fr-FR" sz="1800" dirty="0" smtClean="0">
                  <a:solidFill>
                    <a:srgbClr val="1F497D"/>
                  </a:solidFill>
                </a:rPr>
                <a:t>                   grande     </a:t>
              </a:r>
              <a:r>
                <a:rPr lang="fr-FR" sz="1800" dirty="0">
                  <a:solidFill>
                    <a:srgbClr val="1F497D"/>
                  </a:solidFill>
                </a:rPr>
                <a:t>moyenne</a:t>
              </a:r>
              <a:endParaRPr lang="fr-FR" dirty="0">
                <a:solidFill>
                  <a:srgbClr val="1F497D"/>
                </a:solidFill>
              </a:endParaRPr>
            </a:p>
          </p:txBody>
        </p:sp>
        <p:sp>
          <p:nvSpPr>
            <p:cNvPr id="42" name="Text Box 399"/>
            <p:cNvSpPr txBox="1">
              <a:spLocks noChangeArrowheads="1"/>
            </p:cNvSpPr>
            <p:nvPr/>
          </p:nvSpPr>
          <p:spPr bwMode="auto">
            <a:xfrm>
              <a:off x="826" y="3744"/>
              <a:ext cx="46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800" dirty="0"/>
                <a:t>Mercure                      </a:t>
              </a:r>
              <a:r>
                <a:rPr lang="fr-FR" sz="1800" dirty="0" smtClean="0"/>
                <a:t>       </a:t>
              </a:r>
              <a:r>
                <a:rPr lang="fr-FR" sz="1800" dirty="0"/>
                <a:t>Terre                     </a:t>
              </a:r>
              <a:r>
                <a:rPr lang="fr-FR" sz="1800" dirty="0" smtClean="0"/>
                <a:t>        Pluton         Jupiter       Uranus</a:t>
              </a:r>
              <a:endParaRPr lang="fr-FR" sz="1800" dirty="0"/>
            </a:p>
            <a:p>
              <a:r>
                <a:rPr lang="fr-FR" sz="1800" dirty="0"/>
                <a:t>Vénus                          </a:t>
              </a:r>
              <a:r>
                <a:rPr lang="fr-FR" sz="1800" dirty="0" smtClean="0"/>
                <a:t>        Mars                                                 Saturne      </a:t>
              </a:r>
              <a:r>
                <a:rPr lang="fr-FR" sz="1800" dirty="0"/>
                <a:t>Neptune</a:t>
              </a:r>
            </a:p>
          </p:txBody>
        </p:sp>
      </p:grpSp>
      <p:cxnSp>
        <p:nvCxnSpPr>
          <p:cNvPr id="46" name="Forme 45"/>
          <p:cNvCxnSpPr>
            <a:stCxn id="26" idx="1"/>
            <a:endCxn id="36" idx="0"/>
          </p:cNvCxnSpPr>
          <p:nvPr/>
        </p:nvCxnSpPr>
        <p:spPr>
          <a:xfrm rot="5400000">
            <a:off x="2759959" y="2797284"/>
            <a:ext cx="2328682" cy="990600"/>
          </a:xfrm>
          <a:prstGeom prst="curvedConnector3">
            <a:avLst>
              <a:gd name="adj1" fmla="val -5543"/>
            </a:avLst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438400" y="1602304"/>
            <a:ext cx="358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504D"/>
                </a:solidFill>
              </a:rPr>
              <a:t>proche AND avec </a:t>
            </a:r>
            <a:r>
              <a:rPr lang="fr-FR" b="1" dirty="0" err="1" smtClean="0">
                <a:solidFill>
                  <a:srgbClr val="C0504D"/>
                </a:solidFill>
              </a:rPr>
              <a:t>sat</a:t>
            </a:r>
            <a:r>
              <a:rPr lang="fr-FR" b="1" dirty="0" smtClean="0">
                <a:solidFill>
                  <a:srgbClr val="C0504D"/>
                </a:solidFill>
              </a:rPr>
              <a:t>. !</a:t>
            </a:r>
            <a:endParaRPr lang="fr-FR" b="1" dirty="0">
              <a:solidFill>
                <a:srgbClr val="C0504D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1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6D5D-DB55-6746-B80D-A559836F3FFD}" type="slidenum">
              <a:rPr lang="fr-FR"/>
              <a:pPr/>
              <a:t>13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978" y="304799"/>
            <a:ext cx="7098422" cy="840369"/>
          </a:xfrm>
        </p:spPr>
        <p:txBody>
          <a:bodyPr>
            <a:normAutofit fontScale="90000"/>
          </a:bodyPr>
          <a:lstStyle/>
          <a:p>
            <a:r>
              <a:rPr lang="fr-FR" dirty="0"/>
              <a:t>Mise à jour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restructuration </a:t>
            </a:r>
            <a:r>
              <a:rPr lang="fr-FR" dirty="0"/>
              <a:t>automatique 1/2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587441"/>
            <a:ext cx="7618412" cy="838200"/>
          </a:xfrm>
        </p:spPr>
        <p:txBody>
          <a:bodyPr/>
          <a:lstStyle/>
          <a:p>
            <a:r>
              <a:rPr lang="fr-FR" dirty="0"/>
              <a:t>Il y a de la vie sur terre 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V="1">
            <a:off x="3581400" y="2590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 flipV="1">
            <a:off x="25908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55626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45720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3581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1600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 flipV="1">
            <a:off x="55626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4572000" y="2590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H="1" flipV="1">
            <a:off x="35814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 flipV="1">
            <a:off x="6553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 flipV="1">
            <a:off x="25908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 flipV="1">
            <a:off x="45720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 flipH="1" flipV="1">
            <a:off x="65532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819400" y="2819400"/>
            <a:ext cx="37385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petite                                   </a:t>
            </a:r>
            <a:r>
              <a:rPr lang="fr-FR" sz="1800" dirty="0" smtClean="0">
                <a:solidFill>
                  <a:schemeClr val="accent2"/>
                </a:solidFill>
              </a:rPr>
              <a:t>       avec </a:t>
            </a:r>
            <a:r>
              <a:rPr lang="fr-FR" sz="1800" dirty="0" err="1" smtClean="0">
                <a:solidFill>
                  <a:schemeClr val="accent2"/>
                </a:solidFill>
              </a:rPr>
              <a:t>sat</a:t>
            </a:r>
            <a:r>
              <a:rPr lang="fr-FR" sz="1800" dirty="0" smtClean="0">
                <a:solidFill>
                  <a:schemeClr val="accent2"/>
                </a:solidFill>
              </a:rPr>
              <a:t>.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676400" y="3276600"/>
            <a:ext cx="549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accent2"/>
                </a:solidFill>
              </a:rPr>
              <a:t>proche                                                                   loin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609600" y="3810000"/>
            <a:ext cx="820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sans </a:t>
            </a:r>
            <a:r>
              <a:rPr lang="fr-FR" sz="1800" dirty="0" err="1">
                <a:solidFill>
                  <a:schemeClr val="accent2"/>
                </a:solidFill>
              </a:rPr>
              <a:t>sat</a:t>
            </a:r>
            <a:r>
              <a:rPr lang="fr-FR" sz="1800" dirty="0">
                <a:solidFill>
                  <a:schemeClr val="accent2"/>
                </a:solidFill>
              </a:rPr>
              <a:t>.                                                                              </a:t>
            </a:r>
            <a:r>
              <a:rPr lang="fr-FR" sz="1800" dirty="0" smtClean="0">
                <a:solidFill>
                  <a:schemeClr val="accent2"/>
                </a:solidFill>
              </a:rPr>
              <a:t>                   grande            moyenne</a:t>
            </a:r>
            <a:endParaRPr lang="fr-FR" dirty="0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838200" y="4191000"/>
            <a:ext cx="7310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/>
              <a:t>Mercure                              Mars                </a:t>
            </a:r>
            <a:r>
              <a:rPr lang="fr-FR" sz="1800" dirty="0" smtClean="0"/>
              <a:t>                 Pluton    </a:t>
            </a:r>
            <a:r>
              <a:rPr lang="fr-FR" sz="1800" dirty="0"/>
              <a:t>Jupiter      Uranus</a:t>
            </a:r>
          </a:p>
          <a:p>
            <a:r>
              <a:rPr lang="fr-FR" sz="1800" dirty="0"/>
              <a:t>Vénus                                                                       </a:t>
            </a:r>
            <a:r>
              <a:rPr lang="fr-FR" sz="1800" dirty="0" smtClean="0"/>
              <a:t>                     Saturne     </a:t>
            </a:r>
            <a:r>
              <a:rPr lang="fr-FR" sz="1800" dirty="0"/>
              <a:t>Neptune</a:t>
            </a: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H="1" flipV="1">
            <a:off x="35814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2971800" y="48006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vie</a:t>
            </a:r>
          </a:p>
          <a:p>
            <a:pPr>
              <a:spcBef>
                <a:spcPct val="50000"/>
              </a:spcBef>
            </a:pPr>
            <a:r>
              <a:rPr lang="fr-FR" sz="1800"/>
              <a:t>          Terre</a:t>
            </a:r>
            <a:endParaRPr lang="fr-FR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2743200" y="4724400"/>
            <a:ext cx="2057400" cy="1066800"/>
          </a:xfrm>
          <a:prstGeom prst="rect">
            <a:avLst/>
          </a:prstGeom>
          <a:noFill/>
          <a:ln w="57150">
            <a:solidFill>
              <a:srgbClr val="EE0F6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D29C5-DF03-4E42-8230-6C45F68CCE0F}" type="slidenum">
              <a:rPr lang="fr-FR"/>
              <a:pPr/>
              <a:t>14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153623"/>
            <a:ext cx="7313612" cy="983189"/>
          </a:xfrm>
        </p:spPr>
        <p:txBody>
          <a:bodyPr>
            <a:normAutofit fontScale="90000"/>
          </a:bodyPr>
          <a:lstStyle/>
          <a:p>
            <a:r>
              <a:rPr lang="fr-FR" dirty="0"/>
              <a:t>Mise à jour :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restructuration </a:t>
            </a:r>
            <a:r>
              <a:rPr lang="fr-FR" dirty="0"/>
              <a:t>automatique 2/2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8" y="1447800"/>
            <a:ext cx="7618412" cy="838200"/>
          </a:xfrm>
        </p:spPr>
        <p:txBody>
          <a:bodyPr/>
          <a:lstStyle/>
          <a:p>
            <a:r>
              <a:rPr lang="fr-FR"/>
              <a:t>Pluton n’est plus une planète ! 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2590800" y="25908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V="1">
            <a:off x="3581400" y="31242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1600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 flipV="1">
            <a:off x="5562600" y="3124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H="1" flipV="1">
            <a:off x="4572000" y="25908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 flipV="1">
            <a:off x="6553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 flipV="1">
            <a:off x="25908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 flipV="1">
            <a:off x="65532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5486400" y="2743200"/>
            <a:ext cx="992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avec </a:t>
            </a:r>
            <a:r>
              <a:rPr lang="fr-FR" sz="1800" dirty="0" err="1" smtClean="0">
                <a:solidFill>
                  <a:schemeClr val="accent2"/>
                </a:solidFill>
              </a:rPr>
              <a:t>sat</a:t>
            </a:r>
            <a:r>
              <a:rPr lang="fr-FR" sz="1800" dirty="0" smtClean="0">
                <a:solidFill>
                  <a:schemeClr val="accent2"/>
                </a:solidFill>
              </a:rPr>
              <a:t>.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1752600" y="3352800"/>
            <a:ext cx="5361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proche                                                                </a:t>
            </a:r>
            <a:r>
              <a:rPr lang="fr-FR" sz="1800" dirty="0" smtClean="0">
                <a:solidFill>
                  <a:schemeClr val="accent2"/>
                </a:solidFill>
              </a:rPr>
              <a:t>                loin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609600" y="3810000"/>
            <a:ext cx="7785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</a:rPr>
              <a:t>sans </a:t>
            </a:r>
            <a:r>
              <a:rPr lang="fr-FR" sz="1800" dirty="0" err="1">
                <a:solidFill>
                  <a:schemeClr val="accent2"/>
                </a:solidFill>
              </a:rPr>
              <a:t>sat</a:t>
            </a:r>
            <a:r>
              <a:rPr lang="fr-FR" sz="1800" dirty="0">
                <a:solidFill>
                  <a:schemeClr val="accent2"/>
                </a:solidFill>
              </a:rPr>
              <a:t>.                                                                              </a:t>
            </a:r>
            <a:r>
              <a:rPr lang="fr-FR" sz="1800" dirty="0" smtClean="0">
                <a:solidFill>
                  <a:schemeClr val="accent2"/>
                </a:solidFill>
              </a:rPr>
              <a:t>                  grande     </a:t>
            </a:r>
            <a:r>
              <a:rPr lang="fr-FR" sz="1800" dirty="0">
                <a:solidFill>
                  <a:schemeClr val="accent2"/>
                </a:solidFill>
              </a:rPr>
              <a:t>moyenne</a:t>
            </a:r>
            <a:endParaRPr lang="fr-FR" dirty="0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838200" y="4191000"/>
            <a:ext cx="7362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 dirty="0"/>
              <a:t>Mercure                             </a:t>
            </a:r>
            <a:r>
              <a:rPr lang="fr-FR" sz="1800" dirty="0" smtClean="0"/>
              <a:t>        Mars                                          </a:t>
            </a:r>
            <a:r>
              <a:rPr lang="fr-FR" sz="1800" dirty="0"/>
              <a:t>Jupiter      Uranus</a:t>
            </a:r>
          </a:p>
          <a:p>
            <a:r>
              <a:rPr lang="fr-FR" sz="1800" dirty="0"/>
              <a:t>Vénus                                                                       </a:t>
            </a:r>
            <a:r>
              <a:rPr lang="fr-FR" sz="1800" dirty="0" smtClean="0"/>
              <a:t>                     Saturne     </a:t>
            </a:r>
            <a:r>
              <a:rPr lang="fr-FR" sz="1800" dirty="0"/>
              <a:t>Neptune</a:t>
            </a:r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 flipV="1">
            <a:off x="35814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2971800" y="48006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vie</a:t>
            </a:r>
          </a:p>
          <a:p>
            <a:pPr>
              <a:spcBef>
                <a:spcPct val="50000"/>
              </a:spcBef>
            </a:pPr>
            <a:r>
              <a:rPr lang="fr-FR" sz="1800"/>
              <a:t>          Terre</a:t>
            </a:r>
            <a:endParaRPr lang="fr-FR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1736725" y="301466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accent2"/>
                </a:solidFill>
              </a:rPr>
              <a:t>petite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LCA : Analyse Logique de Concept [Ferré &amp; </a:t>
            </a:r>
            <a:r>
              <a:rPr lang="fr-FR" dirty="0" err="1" smtClean="0"/>
              <a:t>Ridoux</a:t>
            </a:r>
            <a:r>
              <a:rPr lang="fr-FR" dirty="0" smtClean="0"/>
              <a:t>, 2000]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9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L’analyse formelle de </a:t>
            </a:r>
            <a:r>
              <a:rPr lang="fr-FR" dirty="0"/>
              <a:t>c</a:t>
            </a:r>
            <a:r>
              <a:rPr lang="fr-FR" dirty="0" smtClean="0"/>
              <a:t>oncept permet de combiner requêtes simples et navigation</a:t>
            </a:r>
          </a:p>
          <a:p>
            <a:pPr>
              <a:buNone/>
            </a:pPr>
            <a:r>
              <a:rPr lang="fr-FR" b="1" dirty="0" smtClean="0"/>
              <a:t>mais il lui manque</a:t>
            </a:r>
            <a:r>
              <a:rPr lang="fr-FR" dirty="0" smtClean="0"/>
              <a:t> </a:t>
            </a:r>
          </a:p>
          <a:p>
            <a:r>
              <a:rPr lang="fr-FR" dirty="0" smtClean="0"/>
              <a:t>des types de données riches </a:t>
            </a:r>
          </a:p>
          <a:p>
            <a:r>
              <a:rPr lang="fr-FR" dirty="0" smtClean="0"/>
              <a:t>des requêtes complexes (</a:t>
            </a:r>
            <a:r>
              <a:rPr lang="fr-FR" dirty="0"/>
              <a:t>OR, NOT, patterns</a:t>
            </a:r>
            <a:r>
              <a:rPr lang="fr-FR" dirty="0" smtClean="0"/>
              <a:t>)</a:t>
            </a:r>
          </a:p>
          <a:p>
            <a:r>
              <a:rPr lang="fr-FR" dirty="0" smtClean="0"/>
              <a:t>implication entre les attributs 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Ces aspects sont fournis par la </a:t>
            </a:r>
            <a:r>
              <a:rPr lang="fr-FR" b="1" dirty="0" smtClean="0"/>
              <a:t>logique</a:t>
            </a:r>
          </a:p>
          <a:p>
            <a:pPr>
              <a:buNone/>
            </a:pPr>
            <a:r>
              <a:rPr lang="fr-FR" dirty="0" smtClean="0"/>
              <a:t>	Un ensemble d’attributs est remplacé par une formule 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Camelis</a:t>
            </a:r>
            <a:r>
              <a:rPr lang="fr-FR" dirty="0" smtClean="0"/>
              <a:t> [Ferré, 2007]</a:t>
            </a:r>
            <a:endParaRPr lang="fr-F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Implémentation d’un </a:t>
            </a:r>
            <a:r>
              <a:rPr lang="fr-FR" dirty="0"/>
              <a:t>système d’information logique (LIS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s’appuie sur LCA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combine requ</a:t>
            </a:r>
            <a:r>
              <a:rPr lang="fr-FR" altLang="ja-JP" dirty="0" smtClean="0">
                <a:ea typeface="ＭＳ Ｐゴシック" pitchFamily="-108" charset="-128"/>
                <a:cs typeface="ＭＳ Ｐゴシック" pitchFamily="-108" charset="-128"/>
              </a:rPr>
              <a:t>êtes et navigation</a:t>
            </a:r>
          </a:p>
          <a:p>
            <a:pPr lvl="2">
              <a:lnSpc>
                <a:spcPct val="90000"/>
              </a:lnSpc>
            </a:pPr>
            <a:r>
              <a:rPr lang="fr-FR" altLang="ja-JP" dirty="0" smtClean="0">
                <a:ea typeface="ＭＳ Ｐゴシック" pitchFamily="-108" charset="-128"/>
                <a:cs typeface="ＭＳ Ｐゴシック" pitchFamily="-108" charset="-128"/>
              </a:rPr>
              <a:t>Construction de requêtes complexes à partir d’une simple navigation</a:t>
            </a:r>
          </a:p>
          <a:p>
            <a:pPr lvl="2">
              <a:lnSpc>
                <a:spcPct val="90000"/>
              </a:lnSpc>
            </a:pPr>
            <a:r>
              <a:rPr lang="fr-FR" altLang="ja-JP" dirty="0" smtClean="0">
                <a:ea typeface="ＭＳ Ｐゴシック" pitchFamily="-108" charset="-128"/>
                <a:cs typeface="ＭＳ Ｐゴシック" pitchFamily="-108" charset="-128"/>
              </a:rPr>
              <a:t>Seuls les liens de navigation pertinents pour la requête courante sont visualisés</a:t>
            </a:r>
            <a:endParaRPr lang="fr-FR" dirty="0" smtClean="0"/>
          </a:p>
          <a:p>
            <a:pPr lvl="1"/>
            <a:r>
              <a:rPr lang="fr-FR" dirty="0" smtClean="0"/>
              <a:t>offre une navigation « locale »</a:t>
            </a:r>
          </a:p>
          <a:p>
            <a:pPr lvl="2"/>
            <a:r>
              <a:rPr lang="fr-FR" dirty="0" smtClean="0"/>
              <a:t>Les treillis deviennent très vite beaucoup trop gros pour être investigués de manière globale</a:t>
            </a:r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Camelis</a:t>
            </a:r>
            <a:r>
              <a:rPr lang="fr-FR" dirty="0" smtClean="0"/>
              <a:t> : Interface graphique</a:t>
            </a:r>
            <a:endParaRPr lang="fr-FR" dirty="0"/>
          </a:p>
        </p:txBody>
      </p:sp>
      <p:pic>
        <p:nvPicPr>
          <p:cNvPr id="29700" name="Picture 4" descr="Requ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17638"/>
            <a:ext cx="5242677" cy="5440362"/>
          </a:xfrm>
          <a:prstGeom prst="rect">
            <a:avLst/>
          </a:prstGeom>
          <a:noFill/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644861" y="2590800"/>
            <a:ext cx="3883816" cy="426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2722E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528677" y="3200399"/>
            <a:ext cx="16153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solidFill>
                  <a:srgbClr val="2722EB"/>
                </a:solidFill>
              </a:rPr>
              <a:t>Fen</a:t>
            </a:r>
            <a:r>
              <a:rPr lang="fr-FR" altLang="ja-JP" sz="1800" dirty="0">
                <a:solidFill>
                  <a:srgbClr val="2722EB"/>
                </a:solidFill>
              </a:rPr>
              <a:t>être des objets (extension)</a:t>
            </a:r>
            <a:endParaRPr lang="fr-FR" dirty="0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362200" y="2151949"/>
            <a:ext cx="41148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2400" y="2071687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solidFill>
                  <a:srgbClr val="FF0000"/>
                </a:solidFill>
              </a:rPr>
              <a:t>Requ</a:t>
            </a:r>
            <a:r>
              <a:rPr lang="fr-FR" altLang="ja-JP" sz="1800" dirty="0">
                <a:solidFill>
                  <a:srgbClr val="FF0000"/>
                </a:solidFill>
              </a:rPr>
              <a:t>ête courante</a:t>
            </a:r>
            <a:endParaRPr lang="fr-FR" dirty="0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362199" y="2590800"/>
            <a:ext cx="1282662" cy="4137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B56E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0" y="3733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solidFill>
                  <a:srgbClr val="B56E21"/>
                </a:solidFill>
              </a:rPr>
              <a:t>Fen</a:t>
            </a:r>
            <a:r>
              <a:rPr lang="fr-FR" altLang="ja-JP" sz="1800" dirty="0">
                <a:solidFill>
                  <a:srgbClr val="B56E21"/>
                </a:solidFill>
              </a:rPr>
              <a:t>être de navigation</a:t>
            </a:r>
            <a:br>
              <a:rPr lang="fr-FR" altLang="ja-JP" sz="1800" dirty="0">
                <a:solidFill>
                  <a:srgbClr val="B56E21"/>
                </a:solidFill>
              </a:rPr>
            </a:br>
            <a:r>
              <a:rPr lang="fr-FR" altLang="ja-JP" sz="1800" dirty="0">
                <a:solidFill>
                  <a:srgbClr val="B56E21"/>
                </a:solidFill>
              </a:rPr>
              <a:t>(intension</a:t>
            </a:r>
            <a:r>
              <a:rPr lang="fr-FR" altLang="ja-JP" sz="1800" dirty="0" smtClean="0">
                <a:solidFill>
                  <a:srgbClr val="B56E21"/>
                </a:solidFill>
              </a:rPr>
              <a:t>, incréments</a:t>
            </a:r>
            <a:r>
              <a:rPr lang="fr-FR" altLang="ja-JP" sz="1800" dirty="0">
                <a:solidFill>
                  <a:srgbClr val="B56E21"/>
                </a:solidFill>
              </a:rPr>
              <a:t>)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Naviguer dans le contexte</a:t>
            </a: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Édition de la requ</a:t>
            </a:r>
            <a:r>
              <a:rPr lang="fr-FR" altLang="ja-JP" dirty="0" smtClean="0"/>
              <a:t>ête</a:t>
            </a:r>
            <a:endParaRPr lang="fr-FR" dirty="0" smtClean="0"/>
          </a:p>
          <a:p>
            <a:pPr lvl="1"/>
            <a:r>
              <a:rPr lang="fr-FR" dirty="0" smtClean="0"/>
              <a:t>formules logiques</a:t>
            </a:r>
            <a:endParaRPr lang="fr-FR" altLang="ja-JP" dirty="0" smtClean="0"/>
          </a:p>
          <a:p>
            <a:r>
              <a:rPr lang="fr-FR" dirty="0" smtClean="0"/>
              <a:t>Sélection d’attributs</a:t>
            </a:r>
          </a:p>
          <a:p>
            <a:pPr lvl="1"/>
            <a:r>
              <a:rPr lang="fr-FR" altLang="ja-JP" dirty="0" err="1" smtClean="0"/>
              <a:t>Downward</a:t>
            </a:r>
            <a:r>
              <a:rPr lang="fr-FR" altLang="ja-JP" dirty="0" smtClean="0"/>
              <a:t> : incréments + connecteurs logiques</a:t>
            </a:r>
          </a:p>
          <a:p>
            <a:pPr lvl="1"/>
            <a:r>
              <a:rPr lang="fr-FR" altLang="ja-JP" dirty="0" err="1" smtClean="0"/>
              <a:t>Upward</a:t>
            </a:r>
            <a:r>
              <a:rPr lang="fr-FR" altLang="ja-JP" dirty="0" smtClean="0"/>
              <a:t> : </a:t>
            </a:r>
            <a:r>
              <a:rPr lang="fr-FR" altLang="ja-JP" dirty="0" err="1" smtClean="0"/>
              <a:t>relachement</a:t>
            </a:r>
            <a:r>
              <a:rPr lang="fr-FR" altLang="ja-JP" dirty="0" smtClean="0"/>
              <a:t> </a:t>
            </a:r>
          </a:p>
          <a:p>
            <a:pPr lvl="1"/>
            <a:r>
              <a:rPr lang="fr-FR" dirty="0" err="1" smtClean="0"/>
              <a:t>Sideward</a:t>
            </a:r>
            <a:r>
              <a:rPr lang="fr-FR" dirty="0" smtClean="0"/>
              <a:t> : </a:t>
            </a:r>
            <a:r>
              <a:rPr lang="fr-FR" dirty="0" err="1" smtClean="0"/>
              <a:t>downward</a:t>
            </a:r>
            <a:r>
              <a:rPr lang="fr-FR" dirty="0" smtClean="0"/>
              <a:t> + </a:t>
            </a:r>
            <a:r>
              <a:rPr lang="fr-FR" dirty="0" err="1" smtClean="0"/>
              <a:t>upward</a:t>
            </a:r>
            <a:endParaRPr lang="fr-FR" dirty="0" smtClean="0"/>
          </a:p>
          <a:p>
            <a:r>
              <a:rPr lang="fr-FR" dirty="0" smtClean="0"/>
              <a:t>Sélection d’objets</a:t>
            </a:r>
          </a:p>
          <a:p>
            <a:pPr lvl="1"/>
            <a:r>
              <a:rPr lang="fr-FR" dirty="0" smtClean="0"/>
              <a:t>Interrogation par l’exemple</a:t>
            </a:r>
          </a:p>
          <a:p>
            <a:pPr lvl="1"/>
            <a:endParaRPr lang="fr-FR" dirty="0" smtClean="0"/>
          </a:p>
          <a:p>
            <a:pPr>
              <a:buNone/>
            </a:pPr>
            <a:r>
              <a:rPr lang="fr-FR" dirty="0" smtClean="0"/>
              <a:t>Les trois fenêtres sont toujours </a:t>
            </a:r>
            <a:r>
              <a:rPr lang="fr-FR" b="1" dirty="0" smtClean="0"/>
              <a:t>cohérentes</a:t>
            </a:r>
            <a:r>
              <a:rPr lang="fr-FR" dirty="0" smtClean="0"/>
              <a:t> entre elles</a:t>
            </a:r>
          </a:p>
          <a:p>
            <a:pPr lvl="1"/>
            <a:r>
              <a:rPr lang="fr-FR" dirty="0" smtClean="0"/>
              <a:t>quelle que soit celle par laquelle l’utilisateur a agi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Camelis</a:t>
            </a:r>
            <a:r>
              <a:rPr lang="fr-FR" dirty="0" smtClean="0"/>
              <a:t> : Conclusion </a:t>
            </a:r>
            <a:endParaRPr lang="fr-F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579" y="1269961"/>
            <a:ext cx="8685646" cy="538704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 Navigation et interrogation intégrées</a:t>
            </a:r>
          </a:p>
          <a:p>
            <a:pPr lvl="1"/>
            <a:r>
              <a:rPr lang="fr-FR" dirty="0" smtClean="0"/>
              <a:t>analyse de données manuelle possible même pour de grands jeux de données</a:t>
            </a:r>
          </a:p>
          <a:p>
            <a:r>
              <a:rPr lang="fr-FR" dirty="0" smtClean="0"/>
              <a:t>Nombreuses applications possibles</a:t>
            </a:r>
          </a:p>
          <a:p>
            <a:pPr lvl="1"/>
            <a:r>
              <a:rPr lang="fr-FR" dirty="0" smtClean="0"/>
              <a:t>Photos : collection personnelle de 6000 photos</a:t>
            </a:r>
          </a:p>
          <a:p>
            <a:pPr lvl="2"/>
            <a:r>
              <a:rPr lang="fr-FR" dirty="0" smtClean="0"/>
              <a:t>Récupération des photos, création de diaporamas</a:t>
            </a:r>
          </a:p>
          <a:p>
            <a:pPr lvl="1"/>
            <a:r>
              <a:rPr lang="fr-FR" dirty="0" smtClean="0"/>
              <a:t>Musique : environ 2000 fichiers</a:t>
            </a:r>
          </a:p>
          <a:p>
            <a:pPr lvl="2"/>
            <a:r>
              <a:rPr lang="fr-FR" dirty="0" smtClean="0"/>
              <a:t>Construction de listes pour lecteur multimédia</a:t>
            </a:r>
          </a:p>
          <a:p>
            <a:pPr lvl="1"/>
            <a:r>
              <a:rPr lang="fr-FR" dirty="0" smtClean="0"/>
              <a:t>Bibliographie :  fichiers </a:t>
            </a:r>
            <a:r>
              <a:rPr lang="fr-FR" dirty="0" err="1" smtClean="0"/>
              <a:t>BibTex</a:t>
            </a:r>
            <a:r>
              <a:rPr lang="fr-FR" dirty="0" smtClean="0"/>
              <a:t> et résultats de recherche DBLP</a:t>
            </a:r>
          </a:p>
          <a:p>
            <a:pPr lvl="1"/>
            <a:r>
              <a:rPr lang="fr-FR" dirty="0" smtClean="0"/>
              <a:t>Hiérarchie de fichiers : droits d’accès, date de modification, propriétaire, …</a:t>
            </a:r>
          </a:p>
          <a:p>
            <a:pPr lvl="1"/>
            <a:r>
              <a:rPr lang="fr-FR" dirty="0" smtClean="0"/>
              <a:t>Fichiers CSV : ligne = objet, colonne = attribut, cellule = valeur</a:t>
            </a:r>
          </a:p>
          <a:p>
            <a:pPr lvl="1"/>
            <a:r>
              <a:rPr lang="fr-FR" dirty="0" smtClean="0"/>
              <a:t>...</a:t>
            </a:r>
          </a:p>
          <a:p>
            <a:r>
              <a:rPr lang="fr-FR" dirty="0" err="1" smtClean="0"/>
              <a:t>Transduceur</a:t>
            </a:r>
            <a:r>
              <a:rPr lang="fr-FR" dirty="0" smtClean="0"/>
              <a:t> et interface graphique génériques </a:t>
            </a:r>
          </a:p>
          <a:p>
            <a:pPr lvl="1"/>
            <a:r>
              <a:rPr lang="fr-FR" dirty="0" smtClean="0"/>
              <a:t>OK pour essais préliminaires</a:t>
            </a:r>
          </a:p>
          <a:p>
            <a:pPr lvl="1"/>
            <a:r>
              <a:rPr lang="fr-FR" dirty="0" smtClean="0"/>
              <a:t>demandent rapidement à être spécialisés</a:t>
            </a:r>
          </a:p>
          <a:p>
            <a:r>
              <a:rPr lang="fr-FR" dirty="0" smtClean="0"/>
              <a:t>Performances OK jusqu’à  ~1 millions de « liens » objet/attribut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254"/>
            <a:ext cx="725413" cy="72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de plus en plus importantes</a:t>
            </a:r>
          </a:p>
          <a:p>
            <a:pPr lvl="1"/>
            <a:r>
              <a:rPr lang="fr-FR" dirty="0" smtClean="0"/>
              <a:t>mail, fichiers, photos, musique, …</a:t>
            </a:r>
          </a:p>
          <a:p>
            <a:r>
              <a:rPr lang="fr-FR" dirty="0" smtClean="0"/>
              <a:t>Le problème n’est plus le stockage des données mais :</a:t>
            </a:r>
          </a:p>
          <a:p>
            <a:pPr lvl="1"/>
            <a:r>
              <a:rPr lang="fr-FR" dirty="0" smtClean="0"/>
              <a:t>Comment les organiser ?</a:t>
            </a:r>
          </a:p>
          <a:p>
            <a:pPr lvl="1"/>
            <a:r>
              <a:rPr lang="fr-FR" dirty="0" smtClean="0"/>
              <a:t>Comment les retrouver facilement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Serenelis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400" dirty="0" smtClean="0"/>
              <a:t>[Ducassé, Ferré 2008]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1075463" y="3886200"/>
            <a:ext cx="7026362" cy="1752600"/>
          </a:xfrm>
        </p:spPr>
        <p:txBody>
          <a:bodyPr/>
          <a:lstStyle/>
          <a:p>
            <a:r>
              <a:rPr lang="fr-FR" dirty="0" smtClean="0"/>
              <a:t>Application des LIS à l’aide à la décision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45884" y="540399"/>
            <a:ext cx="851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présentés à ICCS 2008, « International </a:t>
            </a:r>
            <a:r>
              <a:rPr lang="fr-FR" dirty="0" err="1" smtClean="0"/>
              <a:t>Conference</a:t>
            </a:r>
            <a:r>
              <a:rPr lang="fr-FR" dirty="0" smtClean="0"/>
              <a:t> on </a:t>
            </a:r>
            <a:r>
              <a:rPr lang="fr-FR" dirty="0" err="1" smtClean="0"/>
              <a:t>Conceptual</a:t>
            </a:r>
            <a:r>
              <a:rPr lang="fr-FR" dirty="0" smtClean="0"/>
              <a:t> Structures », version étendue publié en 2010 dans la revue francophone « Nouvelles Perspectives en Sciences Sociales », Québec.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CAF6D-ECC8-9F4A-878E-B8AF559F62AD}" type="slidenum">
              <a:rPr lang="fr-FR"/>
              <a:pPr/>
              <a:t>21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Motivation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87" y="1447800"/>
            <a:ext cx="8016531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Beaucoup de décisions prises </a:t>
            </a:r>
            <a:r>
              <a:rPr lang="fr-FR" dirty="0" smtClean="0"/>
              <a:t>en commission</a:t>
            </a:r>
            <a:endParaRPr lang="fr-FR" dirty="0"/>
          </a:p>
          <a:p>
            <a:pPr lvl="1">
              <a:lnSpc>
                <a:spcPct val="90000"/>
              </a:lnSpc>
            </a:pPr>
            <a:r>
              <a:rPr lang="fr-FR" dirty="0"/>
              <a:t> recrutement, allocation de ressources…</a:t>
            </a:r>
          </a:p>
          <a:p>
            <a:pPr>
              <a:lnSpc>
                <a:spcPct val="90000"/>
              </a:lnSpc>
            </a:pPr>
            <a:r>
              <a:rPr lang="fr-FR" dirty="0"/>
              <a:t>Souvent frustrant </a:t>
            </a:r>
          </a:p>
          <a:p>
            <a:pPr lvl="1">
              <a:lnSpc>
                <a:spcPct val="90000"/>
              </a:lnSpc>
            </a:pPr>
            <a:r>
              <a:rPr lang="fr-FR" altLang="ja-JP" i="1" dirty="0">
                <a:cs typeface="ＭＳ Ｐゴシック" pitchFamily="-108" charset="-128"/>
              </a:rPr>
              <a:t>Souvent conflictuel</a:t>
            </a:r>
            <a:endParaRPr lang="fr-FR" i="1" dirty="0"/>
          </a:p>
          <a:p>
            <a:pPr lvl="1">
              <a:lnSpc>
                <a:spcPct val="90000"/>
              </a:lnSpc>
            </a:pPr>
            <a:r>
              <a:rPr lang="fr-FR" dirty="0"/>
              <a:t>Pas de meilleure solution évidente 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Critères de sélection difficiles à exprimer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Décision multicritère difficile à prendre</a:t>
            </a:r>
          </a:p>
          <a:p>
            <a:pPr lvl="1">
              <a:lnSpc>
                <a:spcPct val="90000"/>
              </a:lnSpc>
            </a:pPr>
            <a:r>
              <a:rPr lang="fr-FR" b="1" dirty="0">
                <a:solidFill>
                  <a:srgbClr val="FF0000"/>
                </a:solidFill>
              </a:rPr>
              <a:t>Situation difficile à embrasser dans sa globalité</a:t>
            </a:r>
          </a:p>
          <a:p>
            <a:pPr lvl="2">
              <a:lnSpc>
                <a:spcPct val="90000"/>
              </a:lnSpc>
            </a:pPr>
            <a:r>
              <a:rPr lang="fr-FR" b="1" dirty="0">
                <a:solidFill>
                  <a:srgbClr val="FF0000"/>
                </a:solidFill>
              </a:rPr>
              <a:t>« Cristalliser » l’information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1856-F660-4E43-B230-08A7ECFC7525}" type="slidenum">
              <a:rPr lang="fr-FR"/>
              <a:pPr/>
              <a:t>22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Approche quantitative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9788" y="1447800"/>
            <a:ext cx="8151812" cy="5030788"/>
          </a:xfrm>
        </p:spPr>
        <p:txBody>
          <a:bodyPr/>
          <a:lstStyle/>
          <a:p>
            <a:r>
              <a:rPr lang="fr-FR" dirty="0"/>
              <a:t>Scores selon des critères</a:t>
            </a:r>
          </a:p>
          <a:p>
            <a:r>
              <a:rPr lang="fr-FR" dirty="0"/>
              <a:t>Poids</a:t>
            </a:r>
            <a:r>
              <a:rPr lang="fr-FR" altLang="ja-JP" dirty="0"/>
              <a:t> à chaque critère</a:t>
            </a:r>
          </a:p>
          <a:p>
            <a:r>
              <a:rPr lang="fr-FR" altLang="ja-JP" dirty="0"/>
              <a:t>Calcul combinant les deux aspects</a:t>
            </a:r>
          </a:p>
          <a:p>
            <a:pPr lvl="1"/>
            <a:r>
              <a:rPr lang="fr-FR" dirty="0"/>
              <a:t>score global pour chaque possibilité</a:t>
            </a:r>
          </a:p>
          <a:p>
            <a:pPr lvl="1"/>
            <a:endParaRPr lang="fr-FR" dirty="0"/>
          </a:p>
          <a:p>
            <a:pPr>
              <a:buFont typeface="Wingdings" pitchFamily="-108" charset="2"/>
              <a:buChar char="Ø"/>
            </a:pPr>
            <a:r>
              <a:rPr lang="fr-FR" i="1" dirty="0"/>
              <a:t>Avantage</a:t>
            </a:r>
            <a:r>
              <a:rPr lang="fr-FR" dirty="0"/>
              <a:t> : les nombres sont naturellement totalement ordonnés</a:t>
            </a:r>
          </a:p>
          <a:p>
            <a:pPr>
              <a:buFont typeface="Wingdings" pitchFamily="-108" charset="2"/>
              <a:buChar char="Ø"/>
            </a:pPr>
            <a:r>
              <a:rPr lang="fr-FR" i="1" dirty="0"/>
              <a:t>Inconvénient</a:t>
            </a:r>
            <a:r>
              <a:rPr lang="fr-FR" dirty="0"/>
              <a:t> : </a:t>
            </a:r>
            <a:r>
              <a:rPr lang="fr-FR" b="1" dirty="0">
                <a:solidFill>
                  <a:srgbClr val="FF0000"/>
                </a:solidFill>
              </a:rPr>
              <a:t>pas facile de comprendre les décisions (et donc de les endosser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09E73-B0C0-8547-8205-221A6E6FA41F}" type="slidenum">
              <a:rPr lang="fr-FR"/>
              <a:pPr/>
              <a:t>23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Notre approche </a:t>
            </a:r>
            <a:r>
              <a:rPr lang="fr-FR" dirty="0" smtClean="0"/>
              <a:t>: qualitative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82000" cy="5030788"/>
          </a:xfrm>
        </p:spPr>
        <p:txBody>
          <a:bodyPr/>
          <a:lstStyle/>
          <a:p>
            <a:pPr>
              <a:buFontTx/>
              <a:buNone/>
            </a:pPr>
            <a:r>
              <a:rPr lang="fr-FR" dirty="0"/>
              <a:t>Utiliser</a:t>
            </a:r>
            <a:r>
              <a:rPr lang="fr-FR" dirty="0" smtClean="0"/>
              <a:t> les LIS pour </a:t>
            </a:r>
          </a:p>
          <a:p>
            <a:pPr>
              <a:buFontTx/>
              <a:buNone/>
            </a:pPr>
            <a:endParaRPr lang="fr-FR" dirty="0" smtClean="0"/>
          </a:p>
          <a:p>
            <a:r>
              <a:rPr lang="fr-FR" b="1" dirty="0"/>
              <a:t>structurer</a:t>
            </a:r>
            <a:r>
              <a:rPr lang="fr-FR" dirty="0"/>
              <a:t> l’information</a:t>
            </a:r>
          </a:p>
          <a:p>
            <a:r>
              <a:rPr lang="fr-FR" b="1" dirty="0"/>
              <a:t>naviguer</a:t>
            </a:r>
            <a:r>
              <a:rPr lang="fr-FR" dirty="0"/>
              <a:t> dans cette information</a:t>
            </a:r>
          </a:p>
          <a:p>
            <a:r>
              <a:rPr lang="fr-FR" b="1" dirty="0"/>
              <a:t>formaliser</a:t>
            </a:r>
            <a:r>
              <a:rPr lang="fr-FR" dirty="0"/>
              <a:t> les décisions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1EF7-2510-5847-B459-75D22E56078E}" type="slidenum">
              <a:rPr lang="fr-FR"/>
              <a:pPr/>
              <a:t>24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Etude de cas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Reconstitution d’une commission de spécialistes qui devait choisir parmi 43 candidats</a:t>
            </a:r>
          </a:p>
          <a:p>
            <a:r>
              <a:rPr lang="fr-FR" dirty="0"/>
              <a:t>Seul outil utilisé à la réunion : un tableur</a:t>
            </a:r>
          </a:p>
          <a:p>
            <a:r>
              <a:rPr lang="fr-FR" dirty="0"/>
              <a:t>Les arguments ont été reconstitués </a:t>
            </a:r>
            <a:r>
              <a:rPr lang="fr-FR" i="1" dirty="0"/>
              <a:t>a posteriori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6075-3CBE-2747-8324-2979BD57D1FA}" type="slidenum">
              <a:rPr lang="fr-FR"/>
              <a:pPr/>
              <a:t>25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638800" cy="762000"/>
          </a:xfrm>
        </p:spPr>
        <p:txBody>
          <a:bodyPr/>
          <a:lstStyle/>
          <a:p>
            <a:r>
              <a:rPr lang="fr-FR"/>
              <a:t>Contexte multivalué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1066800"/>
            <a:ext cx="3417888" cy="42545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/>
              <a:t>Objets : noms des candidats</a:t>
            </a:r>
            <a:endParaRPr lang="fr-FR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770688" y="1066800"/>
            <a:ext cx="2373312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/>
              <a:t>16 attributs/critères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3400" y="1600200"/>
            <a:ext cx="8610600" cy="5029200"/>
            <a:chOff x="144" y="1008"/>
            <a:chExt cx="5424" cy="3168"/>
          </a:xfrm>
        </p:grpSpPr>
        <p:graphicFrame>
          <p:nvGraphicFramePr>
            <p:cNvPr id="7178" name="Object 10"/>
            <p:cNvGraphicFramePr>
              <a:graphicFrameLocks noChangeAspect="1"/>
            </p:cNvGraphicFramePr>
            <p:nvPr/>
          </p:nvGraphicFramePr>
          <p:xfrm>
            <a:off x="192" y="1008"/>
            <a:ext cx="5328" cy="3072"/>
          </p:xfrm>
          <a:graphic>
            <a:graphicData uri="http://schemas.openxmlformats.org/presentationml/2006/ole">
              <p:oleObj spid="_x0000_s82946" name="Feuille de calcul" r:id="rId4" imgW="15179040" imgH="7254240" progId="Excel.Sheet.8">
                <p:embed/>
              </p:oleObj>
            </a:graphicData>
          </a:graphic>
        </p:graphicFrame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144" y="1008"/>
              <a:ext cx="240" cy="31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432" y="1008"/>
              <a:ext cx="5136" cy="31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6FF5-D1CF-E740-BE4D-BD5F4B7ACA73}" type="slidenum">
              <a:rPr lang="fr-FR"/>
              <a:pPr/>
              <a:t>26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treillis de concepts…</a:t>
            </a:r>
          </a:p>
        </p:txBody>
      </p:sp>
      <p:pic>
        <p:nvPicPr>
          <p:cNvPr id="36868" name="Picture 4" descr="full-treil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512888"/>
            <a:ext cx="8616950" cy="534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80D55-9F47-F742-87C3-18E9141416EA}" type="slidenum">
              <a:rPr lang="fr-FR"/>
              <a:pPr/>
              <a:t>27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Utilisation de Camelis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15238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pPr>
              <a:lnSpc>
                <a:spcPct val="130000"/>
              </a:lnSpc>
            </a:pPr>
            <a:r>
              <a:rPr lang="fr-FR" dirty="0"/>
              <a:t>Intégration immédiate des </a:t>
            </a:r>
            <a:r>
              <a:rPr lang="fr-FR" b="1" dirty="0" smtClean="0"/>
              <a:t>valeurs </a:t>
            </a:r>
            <a:r>
              <a:rPr lang="fr-FR" b="1" dirty="0" err="1" smtClean="0"/>
              <a:t>multivaluées</a:t>
            </a:r>
            <a:endParaRPr lang="fr-FR" b="1" dirty="0"/>
          </a:p>
          <a:p>
            <a:pPr>
              <a:lnSpc>
                <a:spcPct val="130000"/>
              </a:lnSpc>
            </a:pPr>
            <a:r>
              <a:rPr lang="fr-FR" dirty="0"/>
              <a:t>Construction du treillis </a:t>
            </a:r>
            <a:r>
              <a:rPr lang="fr-FR" b="1" dirty="0"/>
              <a:t>à la demande</a:t>
            </a:r>
            <a:endParaRPr lang="fr-FR" dirty="0"/>
          </a:p>
          <a:p>
            <a:pPr>
              <a:lnSpc>
                <a:spcPct val="130000"/>
              </a:lnSpc>
            </a:pPr>
            <a:r>
              <a:rPr lang="fr-FR" dirty="0"/>
              <a:t>Vues </a:t>
            </a:r>
            <a:r>
              <a:rPr lang="fr-FR" b="1" dirty="0"/>
              <a:t>locales</a:t>
            </a:r>
            <a:r>
              <a:rPr lang="fr-FR" dirty="0"/>
              <a:t> </a:t>
            </a:r>
          </a:p>
          <a:p>
            <a:pPr>
              <a:lnSpc>
                <a:spcPct val="130000"/>
              </a:lnSpc>
            </a:pPr>
            <a:r>
              <a:rPr lang="fr-FR" b="1" dirty="0"/>
              <a:t>Navigation incrémentale</a:t>
            </a:r>
            <a:endParaRPr lang="fr-FR" dirty="0"/>
          </a:p>
          <a:p>
            <a:pPr lvl="1">
              <a:lnSpc>
                <a:spcPct val="130000"/>
              </a:lnSpc>
            </a:pPr>
            <a:r>
              <a:rPr lang="fr-FR" dirty="0"/>
              <a:t>Aide à la construction d’une </a:t>
            </a:r>
            <a:r>
              <a:rPr lang="fr-FR" b="1" dirty="0"/>
              <a:t>requ</a:t>
            </a:r>
            <a:r>
              <a:rPr lang="fr-FR" altLang="ja-JP" b="1" dirty="0">
                <a:cs typeface="ＭＳ Ｐゴシック" pitchFamily="-108" charset="-128"/>
              </a:rPr>
              <a:t>ête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5224-FDB0-2E4A-8923-F2EA7CE17D2D}" type="slidenum">
              <a:rPr lang="fr-FR"/>
              <a:pPr/>
              <a:t>28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du contexte formel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contexte est dense</a:t>
            </a:r>
          </a:p>
          <a:p>
            <a:pPr lvl="1"/>
            <a:r>
              <a:rPr lang="fr-FR"/>
              <a:t>Impossible d’examiner en détail tous  les attributs pour tous les candidats</a:t>
            </a:r>
          </a:p>
          <a:p>
            <a:pPr lvl="1"/>
            <a:endParaRPr lang="fr-FR"/>
          </a:p>
          <a:p>
            <a:r>
              <a:rPr lang="fr-FR"/>
              <a:t>Processus proposé : en 3 phases</a:t>
            </a:r>
          </a:p>
          <a:p>
            <a:pPr lvl="1"/>
            <a:r>
              <a:rPr lang="fr-FR"/>
              <a:t>Analyse axée sur les attributs</a:t>
            </a:r>
          </a:p>
          <a:p>
            <a:pPr lvl="1"/>
            <a:r>
              <a:rPr lang="fr-FR"/>
              <a:t>Analyse axée sur les candidats</a:t>
            </a:r>
          </a:p>
          <a:p>
            <a:pPr lvl="1"/>
            <a:r>
              <a:rPr lang="fr-FR"/>
              <a:t>Classement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0A81-D4B8-8F4C-BD16-DF0E1F4320A5}" type="slidenum">
              <a:rPr lang="fr-FR"/>
              <a:pPr/>
              <a:t>29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</a:t>
            </a:r>
            <a:r>
              <a:rPr lang="fr-FR" sz="3600"/>
              <a:t>Analyse axée sur les attributs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80194"/>
            <a:ext cx="7618413" cy="5441281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fr-FR" sz="2800" i="1" dirty="0">
                <a:solidFill>
                  <a:srgbClr val="FF0000"/>
                </a:solidFill>
              </a:rPr>
              <a:t>Objectifs : </a:t>
            </a:r>
          </a:p>
          <a:p>
            <a:pPr marL="533400" indent="-533400">
              <a:lnSpc>
                <a:spcPct val="90000"/>
              </a:lnSpc>
              <a:buFont typeface="Arial" pitchFamily="-108" charset="0"/>
              <a:buAutoNum type="arabicPeriod"/>
            </a:pPr>
            <a:r>
              <a:rPr lang="fr-FR" sz="2800" i="1" dirty="0">
                <a:solidFill>
                  <a:srgbClr val="FF0000"/>
                </a:solidFill>
              </a:rPr>
              <a:t>Déterminer les critères obligatoires </a:t>
            </a:r>
          </a:p>
          <a:p>
            <a:pPr marL="533400" indent="-533400">
              <a:lnSpc>
                <a:spcPct val="90000"/>
              </a:lnSpc>
              <a:buFont typeface="Arial" pitchFamily="-108" charset="0"/>
              <a:buAutoNum type="arabicPeriod"/>
            </a:pPr>
            <a:r>
              <a:rPr lang="fr-FR" sz="2800" i="1" dirty="0">
                <a:solidFill>
                  <a:srgbClr val="FF0000"/>
                </a:solidFill>
              </a:rPr>
              <a:t>Eliminer rapidement les candidats qui ne les remplissent pas</a:t>
            </a:r>
          </a:p>
          <a:p>
            <a:pPr marL="533400" indent="-533400">
              <a:lnSpc>
                <a:spcPct val="90000"/>
              </a:lnSpc>
              <a:buFont typeface="Arial" pitchFamily="-108" charset="0"/>
              <a:buNone/>
            </a:pPr>
            <a:endParaRPr lang="fr-FR" sz="2800" i="1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fr-FR" sz="2800" dirty="0"/>
              <a:t>Décision </a:t>
            </a:r>
            <a:r>
              <a:rPr lang="fr-FR" sz="2800" b="1" dirty="0"/>
              <a:t>collective</a:t>
            </a:r>
            <a:r>
              <a:rPr lang="fr-FR" sz="2800" dirty="0"/>
              <a:t> du statut des attributs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/>
              <a:t>Dépend des circonstances, des personnes présentes, de l’ensemble des candidats, …</a:t>
            </a:r>
          </a:p>
          <a:p>
            <a:pPr marL="533400" indent="-533400">
              <a:lnSpc>
                <a:spcPct val="90000"/>
              </a:lnSpc>
            </a:pPr>
            <a:r>
              <a:rPr lang="fr-FR" sz="2800" dirty="0"/>
              <a:t>Statuts possibles d’un attribut 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/>
              <a:t>Sélectif : obligatoire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/>
              <a:t>Sélectif mais contrebalancé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/>
              <a:t>Pertinent : intéressant mais pas obligatoire</a:t>
            </a:r>
          </a:p>
          <a:p>
            <a:pPr marL="914400" lvl="1" indent="-457200">
              <a:lnSpc>
                <a:spcPct val="90000"/>
              </a:lnSpc>
            </a:pPr>
            <a:r>
              <a:rPr lang="fr-FR" sz="2400" dirty="0"/>
              <a:t>Non pertinent (pour ce concours particulier)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solutions existantes  1/2</a:t>
            </a:r>
            <a:endParaRPr lang="fr-F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7309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navigation hiérarchique</a:t>
            </a:r>
          </a:p>
          <a:p>
            <a:pPr lvl="1"/>
            <a:r>
              <a:rPr lang="fr-FR" dirty="0" smtClean="0"/>
              <a:t>Systèmes de fichiers</a:t>
            </a:r>
          </a:p>
          <a:p>
            <a:pPr lvl="2"/>
            <a:r>
              <a:rPr lang="fr-FR" dirty="0" smtClean="0"/>
              <a:t>Critères spécifiés dans un ordre fixé</a:t>
            </a:r>
          </a:p>
          <a:p>
            <a:pPr lvl="2"/>
            <a:r>
              <a:rPr lang="fr-FR" dirty="0" smtClean="0"/>
              <a:t>Emplacement et chemin unique pour un fichier </a:t>
            </a:r>
          </a:p>
          <a:p>
            <a:r>
              <a:rPr lang="fr-FR" dirty="0" smtClean="0"/>
              <a:t>L’interrogation par requ</a:t>
            </a:r>
            <a:r>
              <a:rPr lang="fr-FR" altLang="ja-JP" dirty="0" smtClean="0"/>
              <a:t>êtes</a:t>
            </a:r>
          </a:p>
          <a:p>
            <a:pPr lvl="1"/>
            <a:r>
              <a:rPr lang="fr-FR" dirty="0" smtClean="0"/>
              <a:t>Bases de données</a:t>
            </a:r>
          </a:p>
          <a:p>
            <a:pPr lvl="2"/>
            <a:r>
              <a:rPr lang="fr-FR" dirty="0" smtClean="0"/>
              <a:t>Pas de guidage de l’utilisateur </a:t>
            </a:r>
          </a:p>
          <a:p>
            <a:pPr lvl="2"/>
            <a:r>
              <a:rPr lang="fr-FR" dirty="0" smtClean="0"/>
              <a:t>Rajout de descriptions difficile : Nécessite une modification du schéma</a:t>
            </a:r>
          </a:p>
          <a:p>
            <a:pPr lvl="1"/>
            <a:r>
              <a:rPr lang="fr-FR" dirty="0" smtClean="0"/>
              <a:t>Moteurs de recherche</a:t>
            </a:r>
          </a:p>
          <a:p>
            <a:pPr lvl="2">
              <a:lnSpc>
                <a:spcPct val="90000"/>
              </a:lnSpc>
            </a:pPr>
            <a:r>
              <a:rPr lang="fr-FR" dirty="0" smtClean="0"/>
              <a:t>Pas besoin de conna</a:t>
            </a:r>
            <a:r>
              <a:rPr lang="fr-FR" altLang="ja-JP" dirty="0" smtClean="0">
                <a:ea typeface="ＭＳ Ｐゴシック" pitchFamily="-108" charset="-128"/>
                <a:cs typeface="ＭＳ Ｐゴシック" pitchFamily="-108" charset="-128"/>
              </a:rPr>
              <a:t>ître le schéma de la base</a:t>
            </a:r>
          </a:p>
          <a:p>
            <a:pPr lvl="2">
              <a:lnSpc>
                <a:spcPct val="90000"/>
              </a:lnSpc>
            </a:pPr>
            <a:r>
              <a:rPr lang="fr-FR" altLang="ja-JP" dirty="0" smtClean="0">
                <a:ea typeface="ＭＳ Ｐゴシック" pitchFamily="-108" charset="-128"/>
                <a:cs typeface="ＭＳ Ｐゴシック" pitchFamily="-108" charset="-128"/>
              </a:rPr>
              <a:t>Requête = ensemble de mots</a:t>
            </a:r>
          </a:p>
          <a:p>
            <a:pPr lvl="1"/>
            <a:r>
              <a:rPr lang="fr-FR" dirty="0" smtClean="0"/>
              <a:t>Systèmes à base de tags</a:t>
            </a:r>
          </a:p>
          <a:p>
            <a:pPr lvl="2">
              <a:lnSpc>
                <a:spcPct val="90000"/>
              </a:lnSpc>
            </a:pPr>
            <a:r>
              <a:rPr lang="fr-FR" altLang="ja-JP" sz="2452" dirty="0" smtClean="0">
                <a:ea typeface="ＭＳ Ｐゴシック" pitchFamily="-108" charset="-128"/>
                <a:cs typeface="ＭＳ Ｐゴシック" pitchFamily="-108" charset="-128"/>
              </a:rPr>
              <a:t>Pas de schéma, juste un ensemble d’étiquettes</a:t>
            </a:r>
          </a:p>
          <a:p>
            <a:pPr lvl="2">
              <a:lnSpc>
                <a:spcPct val="90000"/>
              </a:lnSpc>
            </a:pPr>
            <a:r>
              <a:rPr lang="fr-FR" dirty="0" smtClean="0"/>
              <a:t>Mise à jour de la base par les utilisateurs : rajout de tags</a:t>
            </a:r>
            <a:endParaRPr lang="fr-FR" altLang="ja-JP" sz="2452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lvl="2">
              <a:lnSpc>
                <a:spcPct val="90000"/>
              </a:lnSpc>
            </a:pPr>
            <a:r>
              <a:rPr lang="fr-FR" altLang="ja-JP" sz="2452" dirty="0" smtClean="0">
                <a:ea typeface="ＭＳ Ｐゴシック" pitchFamily="-108" charset="-128"/>
                <a:cs typeface="ＭＳ Ｐゴシック" pitchFamily="-108" charset="-128"/>
              </a:rPr>
              <a:t>Langage de requête limité</a:t>
            </a:r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9379-22D4-E347-9D92-5F4581AEBCA2}" type="slidenum">
              <a:rPr lang="fr-FR"/>
              <a:pPr/>
              <a:t>30</a:t>
            </a:fld>
            <a:endParaRPr lang="fr-FR"/>
          </a:p>
        </p:txBody>
      </p:sp>
      <p:sp>
        <p:nvSpPr>
          <p:cNvPr id="15376" name="AutoShape 16"/>
          <p:cNvSpPr>
            <a:spLocks/>
          </p:cNvSpPr>
          <p:nvPr/>
        </p:nvSpPr>
        <p:spPr bwMode="auto">
          <a:xfrm flipH="1">
            <a:off x="7162800" y="2133600"/>
            <a:ext cx="228600" cy="4419600"/>
          </a:xfrm>
          <a:prstGeom prst="leftBrace">
            <a:avLst>
              <a:gd name="adj1" fmla="val 161111"/>
              <a:gd name="adj2" fmla="val 19144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4" name="Picture 4" descr="CamelisAvantOrSelecti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4700588" cy="6858000"/>
          </a:xfrm>
          <a:prstGeom prst="rect">
            <a:avLst/>
          </a:prstGeom>
          <a:noFill/>
        </p:spPr>
      </p:pic>
      <p:sp>
        <p:nvSpPr>
          <p:cNvPr id="15365" name="AutoShape 5"/>
          <p:cNvSpPr>
            <a:spLocks/>
          </p:cNvSpPr>
          <p:nvPr/>
        </p:nvSpPr>
        <p:spPr bwMode="auto">
          <a:xfrm>
            <a:off x="2057400" y="8382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743200"/>
            <a:ext cx="2286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Attributs contrebalancés</a:t>
            </a:r>
          </a:p>
          <a:p>
            <a:endParaRPr lang="en-US" sz="1600"/>
          </a:p>
          <a:p>
            <a:r>
              <a:rPr lang="en-US" sz="1600"/>
              <a:t>Attributs non pertinents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Attributs pertinents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Attributs sélectifs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 i="1"/>
              <a:t>Autres attributs, non encore jugés</a:t>
            </a:r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2133600" y="28194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>
            <a:off x="2133600" y="41148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2133600" y="53340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>
            <a:off x="2133600" y="3581400"/>
            <a:ext cx="152400" cy="228600"/>
          </a:xfrm>
          <a:prstGeom prst="leftBrace">
            <a:avLst>
              <a:gd name="adj1" fmla="val 12500"/>
              <a:gd name="adj2" fmla="val 541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724400" y="3657600"/>
            <a:ext cx="15240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05600" y="3581400"/>
            <a:ext cx="2286000" cy="2327275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Va ajouter ‘submitted thesis’ or ‘thesis location close enough’ à la requ</a:t>
            </a:r>
            <a:r>
              <a:rPr lang="en-US" altLang="ja-JP" sz="1800"/>
              <a:t>ête</a:t>
            </a:r>
          </a:p>
          <a:p>
            <a:endParaRPr lang="en-US" sz="1800"/>
          </a:p>
          <a:p>
            <a:r>
              <a:rPr lang="en-US" sz="1800"/>
              <a:t>Candidats grisés seront éliminés</a:t>
            </a:r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248400" y="3810000"/>
            <a:ext cx="457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391400" y="28194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candidats</a:t>
            </a:r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2400" y="838200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Requ</a:t>
            </a:r>
            <a:r>
              <a:rPr lang="en-US" altLang="ja-JP" sz="1600"/>
              <a:t>ête</a:t>
            </a:r>
            <a:r>
              <a:rPr lang="en-US" sz="1600"/>
              <a:t> :</a:t>
            </a:r>
          </a:p>
          <a:p>
            <a:r>
              <a:rPr lang="en-US" sz="1600"/>
              <a:t>Décisions courantes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65" grpId="0" animBg="1"/>
      <p:bldP spid="15366" grpId="0"/>
      <p:bldP spid="15367" grpId="0" animBg="1"/>
      <p:bldP spid="15368" grpId="0" animBg="1"/>
      <p:bldP spid="15369" grpId="0" animBg="1"/>
      <p:bldP spid="15371" grpId="0" animBg="1"/>
      <p:bldP spid="15372" grpId="0" animBg="1"/>
      <p:bldP spid="15373" grpId="0" animBg="1"/>
      <p:bldP spid="15374" grpId="0" animBg="1"/>
      <p:bldP spid="15377" grpId="0"/>
      <p:bldP spid="153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14B34-0FB0-5E48-A059-055FAAE6AC3E}" type="slidenum">
              <a:rPr lang="fr-FR"/>
              <a:pPr/>
              <a:t>31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2. Analyse axée sur les candidats restants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9788" y="1417638"/>
            <a:ext cx="7618412" cy="5440362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fr-FR" sz="2800" i="1" dirty="0">
                <a:solidFill>
                  <a:srgbClr val="FF0000"/>
                </a:solidFill>
              </a:rPr>
              <a:t>Objectifs : </a:t>
            </a:r>
          </a:p>
          <a:p>
            <a:pPr marL="609600" indent="-609600">
              <a:buFont typeface="Arial" pitchFamily="-108" charset="0"/>
              <a:buAutoNum type="arabicPeriod"/>
            </a:pPr>
            <a:r>
              <a:rPr lang="fr-FR" sz="2800" i="1" dirty="0">
                <a:solidFill>
                  <a:srgbClr val="FF0000"/>
                </a:solidFill>
              </a:rPr>
              <a:t>vérifier les rapports sur les candidats</a:t>
            </a:r>
          </a:p>
          <a:p>
            <a:pPr marL="990600" lvl="1" indent="-533400">
              <a:buFont typeface="Arial" pitchFamily="-108" charset="0"/>
              <a:buChar char="•"/>
            </a:pPr>
            <a:r>
              <a:rPr lang="fr-FR" sz="2400" dirty="0"/>
              <a:t>Le nombre de candidats est assez </a:t>
            </a:r>
            <a:r>
              <a:rPr lang="fr-FR" sz="2400" dirty="0" smtClean="0"/>
              <a:t>petit pour le permettre</a:t>
            </a:r>
            <a:endParaRPr lang="fr-FR" sz="2400" i="1" dirty="0" smtClean="0"/>
          </a:p>
          <a:p>
            <a:pPr marL="609600" indent="-609600">
              <a:buFont typeface="Arial" pitchFamily="-108" charset="0"/>
              <a:buAutoNum type="arabicPeriod"/>
            </a:pPr>
            <a:r>
              <a:rPr lang="fr-FR" sz="2800" i="1" dirty="0">
                <a:solidFill>
                  <a:srgbClr val="FF0000"/>
                </a:solidFill>
              </a:rPr>
              <a:t>affiner les critères obligatoires</a:t>
            </a:r>
          </a:p>
          <a:p>
            <a:pPr marL="609600" indent="-609600">
              <a:buFont typeface="Arial" pitchFamily="-108" charset="0"/>
              <a:buNone/>
            </a:pPr>
            <a:endParaRPr lang="fr-FR" sz="2800" i="1" dirty="0">
              <a:solidFill>
                <a:srgbClr val="EE0F6D"/>
              </a:solidFill>
            </a:endParaRPr>
          </a:p>
          <a:p>
            <a:pPr marL="609600" indent="-609600"/>
            <a:r>
              <a:rPr lang="fr-FR" sz="2800" dirty="0"/>
              <a:t>Vérification que les candidats méritent leurs attributs</a:t>
            </a:r>
          </a:p>
          <a:p>
            <a:pPr marL="990600" lvl="1" indent="-533400"/>
            <a:r>
              <a:rPr lang="fr-FR" sz="2400" dirty="0" err="1"/>
              <a:t>Rm</a:t>
            </a:r>
            <a:r>
              <a:rPr lang="fr-FR" sz="2400" dirty="0"/>
              <a:t>: à l’étape 1, il a été vérifié que les candidats sur le point d’</a:t>
            </a:r>
            <a:r>
              <a:rPr lang="fr-FR" altLang="ja-JP" sz="2400" dirty="0">
                <a:cs typeface="ＭＳ Ｐゴシック" pitchFamily="-108" charset="-128"/>
              </a:rPr>
              <a:t>être éliminés </a:t>
            </a:r>
            <a:r>
              <a:rPr lang="fr-FR" sz="2400" b="1" dirty="0"/>
              <a:t>n’</a:t>
            </a:r>
            <a:r>
              <a:rPr lang="fr-FR" sz="2400" dirty="0"/>
              <a:t>avaient </a:t>
            </a:r>
            <a:r>
              <a:rPr lang="fr-FR" sz="2400" b="1" dirty="0"/>
              <a:t>pas</a:t>
            </a:r>
            <a:r>
              <a:rPr lang="fr-FR" sz="2400" dirty="0"/>
              <a:t> les attributs obligatoires !</a:t>
            </a:r>
          </a:p>
          <a:p>
            <a:pPr marL="609600" indent="-609600"/>
            <a:r>
              <a:rPr lang="fr-FR" sz="2800" dirty="0"/>
              <a:t>Vérification qu’il ne leur manque aucun attribut important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A20B-263B-694B-A7DA-B0002EF87EAA}" type="slidenum">
              <a:rPr lang="fr-FR"/>
              <a:pPr/>
              <a:t>32</a:t>
            </a:fld>
            <a:endParaRPr lang="fr-FR"/>
          </a:p>
        </p:txBody>
      </p:sp>
      <p:pic>
        <p:nvPicPr>
          <p:cNvPr id="17412" name="Picture 4" descr="Camelis2eStadeInt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5746750" cy="6858000"/>
          </a:xfrm>
          <a:prstGeom prst="rect">
            <a:avLst/>
          </a:prstGeom>
          <a:noFill/>
        </p:spPr>
      </p:pic>
      <p:sp>
        <p:nvSpPr>
          <p:cNvPr id="17413" name="AutoShape 5"/>
          <p:cNvSpPr>
            <a:spLocks/>
          </p:cNvSpPr>
          <p:nvPr/>
        </p:nvSpPr>
        <p:spPr bwMode="auto">
          <a:xfrm>
            <a:off x="1905000" y="9906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2400" y="2514600"/>
            <a:ext cx="198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Attributs et valeurs pour le candidat sélectionné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029200" y="5791200"/>
            <a:ext cx="762000" cy="304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77000" y="5257800"/>
            <a:ext cx="22098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Va enlever l’attribut sélectionné du rapport du candidat sélectionné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791200" y="594360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43800" y="2286000"/>
            <a:ext cx="13716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Un candidat sélectionné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52400" y="6248400"/>
            <a:ext cx="1876425" cy="3952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Attribut incorrect</a:t>
            </a:r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>
            <a:off x="1905000" y="2438400"/>
            <a:ext cx="228600" cy="4114800"/>
          </a:xfrm>
          <a:prstGeom prst="leftBrace">
            <a:avLst>
              <a:gd name="adj1" fmla="val 150000"/>
              <a:gd name="adj2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28600" y="990600"/>
            <a:ext cx="1463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Requ</a:t>
            </a:r>
            <a:r>
              <a:rPr lang="en-US" altLang="ja-JP" sz="1800"/>
              <a:t>ête : résumé des attributs du candidat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  <p:bldP spid="17415" grpId="0" animBg="1"/>
      <p:bldP spid="17416" grpId="0" animBg="1"/>
      <p:bldP spid="17417" grpId="0" animBg="1"/>
      <p:bldP spid="17418" grpId="0" animBg="1"/>
      <p:bldP spid="17420" grpId="0" animBg="1"/>
      <p:bldP spid="17422" grpId="0" animBg="1"/>
      <p:bldP spid="174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A86D-FE38-E340-83D9-DBA39C7E3B48}" type="slidenum">
              <a:rPr lang="fr-FR"/>
              <a:pPr/>
              <a:t>33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Classement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i="1" dirty="0">
                <a:solidFill>
                  <a:srgbClr val="FF0000"/>
                </a:solidFill>
              </a:rPr>
              <a:t>Objectif : trier les candidats restants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Le contexte est validé et  les candidats restants sont classables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dirty="0"/>
              <a:t> </a:t>
            </a:r>
          </a:p>
          <a:p>
            <a:pPr>
              <a:lnSpc>
                <a:spcPct val="90000"/>
              </a:lnSpc>
            </a:pPr>
            <a:r>
              <a:rPr lang="fr-FR" dirty="0"/>
              <a:t>Affichage du treillis de concepts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Vue globale de l’</a:t>
            </a:r>
            <a:r>
              <a:rPr lang="fr-FR" b="1" dirty="0"/>
              <a:t>ordre partiel</a:t>
            </a:r>
            <a:endParaRPr lang="fr-FR" dirty="0">
              <a:sym typeface="Symbol" pitchFamily="-108" charset="2"/>
            </a:endParaRPr>
          </a:p>
          <a:p>
            <a:pPr>
              <a:lnSpc>
                <a:spcPct val="90000"/>
              </a:lnSpc>
            </a:pPr>
            <a:r>
              <a:rPr lang="fr-FR" dirty="0">
                <a:sym typeface="Symbol" pitchFamily="-108" charset="2"/>
              </a:rPr>
              <a:t>Discussion et vote pour faire la liste finale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I.e. </a:t>
            </a:r>
            <a:r>
              <a:rPr lang="fr-FR" dirty="0">
                <a:sym typeface="Symbol" pitchFamily="-108" charset="2"/>
              </a:rPr>
              <a:t>un </a:t>
            </a:r>
            <a:r>
              <a:rPr lang="fr-FR" b="1" dirty="0"/>
              <a:t>ordre</a:t>
            </a:r>
            <a:r>
              <a:rPr lang="fr-FR" b="1" dirty="0">
                <a:sym typeface="Symbol" pitchFamily="-108" charset="2"/>
              </a:rPr>
              <a:t> </a:t>
            </a:r>
            <a:r>
              <a:rPr lang="fr-FR" b="1" dirty="0"/>
              <a:t>total</a:t>
            </a:r>
            <a:endParaRPr lang="fr-FR" dirty="0"/>
          </a:p>
          <a:p>
            <a:pPr>
              <a:lnSpc>
                <a:spcPct val="9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B4D0-A2A5-EA48-8290-BA7E234467E2}" type="slidenum">
              <a:rPr lang="fr-FR"/>
              <a:pPr/>
              <a:t>34</a:t>
            </a:fld>
            <a:endParaRPr lang="fr-FR"/>
          </a:p>
        </p:txBody>
      </p:sp>
      <p:pic>
        <p:nvPicPr>
          <p:cNvPr id="19460" name="Picture 4" descr="Treillis6DerniersCandid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8223250" cy="5865813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638800" y="685800"/>
            <a:ext cx="2971800" cy="6699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Attributs partagés par tous les candidats restants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410200" y="1066800"/>
            <a:ext cx="228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57200" y="6096000"/>
            <a:ext cx="3160713" cy="3952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Attributs spécifiques  de BOL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1981200" y="5715000"/>
            <a:ext cx="1524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953000" y="3962400"/>
            <a:ext cx="21336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315200" y="3581400"/>
            <a:ext cx="1828800" cy="1219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Candidats avec au moins 4 conf. internationales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6934200" y="3886200"/>
            <a:ext cx="38100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2971800" y="3429000"/>
            <a:ext cx="9144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81000" y="3581400"/>
            <a:ext cx="1905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Deux candidats pour l’équipe “ic”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2286000" y="4038600"/>
            <a:ext cx="685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4267200" y="4191000"/>
            <a:ext cx="1447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4267200" y="5562600"/>
            <a:ext cx="20574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Deux candidats pour l’équipe “ps”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5029200" y="4724400"/>
            <a:ext cx="76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9" grpId="0" animBg="1"/>
      <p:bldP spid="19480" grpId="0" animBg="1"/>
      <p:bldP spid="19481" grpId="0" animBg="1"/>
      <p:bldP spid="19482" grpId="0" animBg="1"/>
      <p:bldP spid="194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3E6B-A1E0-0D4D-A001-3552ED4128E0}" type="slidenum">
              <a:rPr lang="fr-FR"/>
              <a:pPr/>
              <a:t>35</a:t>
            </a:fld>
            <a:endParaRPr lang="fr-FR"/>
          </a:p>
        </p:txBody>
      </p:sp>
      <p:pic>
        <p:nvPicPr>
          <p:cNvPr id="20484" name="Picture 4" descr="Treillis4DerniersCli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8001000" cy="50927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233363"/>
            <a:ext cx="4403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 candidat au plus par équipe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819400" y="4114800"/>
            <a:ext cx="2209800" cy="1219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105400" y="4038600"/>
            <a:ext cx="2209800" cy="1219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5562600"/>
            <a:ext cx="2819400" cy="3952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Meilleurs en recherche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867400" y="5486400"/>
            <a:ext cx="3048000" cy="3952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Meilleurs en enseignement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286000" y="5105400"/>
            <a:ext cx="8382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6934200" y="5105400"/>
            <a:ext cx="5334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276600" y="3581400"/>
            <a:ext cx="1524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6781800" y="3581400"/>
            <a:ext cx="2133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52400" y="2971800"/>
            <a:ext cx="289560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Point fort recherche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133600" y="3352800"/>
            <a:ext cx="1066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248400" y="2438400"/>
            <a:ext cx="289560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Point fort enseignement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001000" y="2819400"/>
            <a:ext cx="76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4876800" y="2133600"/>
            <a:ext cx="17526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209800" y="2057400"/>
            <a:ext cx="15240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97B-6C81-494F-B62A-CB2435C4C5D7}" type="slidenum">
              <a:rPr lang="fr-FR"/>
              <a:pPr/>
              <a:t>36</a:t>
            </a:fld>
            <a:endParaRPr lang="fr-FR"/>
          </a:p>
        </p:txBody>
      </p:sp>
      <p:pic>
        <p:nvPicPr>
          <p:cNvPr id="21508" name="Picture 4" descr="treillis2derniersClipp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086600" cy="5548313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228600"/>
            <a:ext cx="3581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Le meilleur candidat en recherche et le meilleur en enseignement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96000" y="609600"/>
            <a:ext cx="2895600" cy="149383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Les deux ont un projet pédagogique, au moins une conférence nationale et au moins 2 conférences internationales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867400" y="5334000"/>
            <a:ext cx="3124200" cy="6699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Aucun n’a encore soutenu  aucun n’a d’article de revue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2725" y="6372225"/>
            <a:ext cx="423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 ce stade nous avons voté…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6B047-75D4-794D-BE05-428E7A940E66}" type="slidenum">
              <a:rPr lang="fr-FR"/>
              <a:pPr/>
              <a:t>37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Serenelis</a:t>
            </a:r>
            <a:r>
              <a:rPr lang="fr-FR" dirty="0" smtClean="0"/>
              <a:t> : Conclusion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8229600" cy="530383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Nombreuses situations de « micro » décision où le processus pourrait </a:t>
            </a:r>
            <a:r>
              <a:rPr lang="fr-FR" altLang="ja-JP" sz="2800" dirty="0">
                <a:ea typeface="ＭＳ Ｐゴシック" pitchFamily="-108" charset="-128"/>
                <a:cs typeface="ＭＳ Ｐゴシック" pitchFamily="-108" charset="-128"/>
              </a:rPr>
              <a:t>être </a:t>
            </a:r>
            <a:r>
              <a:rPr lang="fr-FR" altLang="ja-JP" sz="2800" dirty="0" smtClean="0">
                <a:ea typeface="ＭＳ Ｐゴシック" pitchFamily="-108" charset="-128"/>
                <a:cs typeface="ＭＳ Ｐゴシック" pitchFamily="-108" charset="-128"/>
              </a:rPr>
              <a:t>appliqué</a:t>
            </a:r>
          </a:p>
          <a:p>
            <a:pPr lvl="1"/>
            <a:r>
              <a:rPr lang="fr-FR" sz="2400" b="1" dirty="0" smtClean="0">
                <a:ea typeface="ＭＳ Ｐゴシック" pitchFamily="-108" charset="-128"/>
                <a:cs typeface="ＭＳ Ｐゴシック" pitchFamily="-108" charset="-128"/>
              </a:rPr>
              <a:t>garantie de cohérence, d’équité, de transparence et de sérénité</a:t>
            </a:r>
            <a:endParaRPr lang="fr-FR" sz="2400" b="1" dirty="0" smtClean="0"/>
          </a:p>
          <a:p>
            <a:r>
              <a:rPr lang="fr-FR" sz="2800" dirty="0" err="1"/>
              <a:t>Camelis</a:t>
            </a:r>
            <a:r>
              <a:rPr lang="fr-FR" sz="2800" dirty="0"/>
              <a:t> pertinent pour</a:t>
            </a:r>
          </a:p>
          <a:p>
            <a:pPr lvl="1"/>
            <a:r>
              <a:rPr lang="fr-FR" sz="2400" dirty="0"/>
              <a:t>saisir les rapports  </a:t>
            </a:r>
          </a:p>
          <a:p>
            <a:pPr lvl="1"/>
            <a:r>
              <a:rPr lang="fr-FR" sz="2400" dirty="0"/>
              <a:t>analyser et  valider le contexte</a:t>
            </a:r>
          </a:p>
          <a:p>
            <a:pPr lvl="1"/>
            <a:r>
              <a:rPr lang="fr-FR" sz="2400" dirty="0"/>
              <a:t>filtrer les candidats inappropriés</a:t>
            </a:r>
          </a:p>
          <a:p>
            <a:pPr lvl="1"/>
            <a:r>
              <a:rPr lang="fr-FR" sz="2400" dirty="0"/>
              <a:t>expliquer la sélection</a:t>
            </a:r>
          </a:p>
          <a:p>
            <a:r>
              <a:rPr lang="fr-FR" sz="2800" dirty="0"/>
              <a:t>La vue globale du treillis est</a:t>
            </a:r>
          </a:p>
          <a:p>
            <a:pPr lvl="1"/>
            <a:r>
              <a:rPr lang="fr-FR" sz="2400" dirty="0"/>
              <a:t>pertinente pour aider à fabriquer un ordre total à partir de l’ordre partiel…</a:t>
            </a:r>
          </a:p>
          <a:p>
            <a:pPr lvl="1"/>
            <a:r>
              <a:rPr lang="fr-FR" sz="2400" dirty="0"/>
              <a:t>quand il est suffisamment </a:t>
            </a:r>
            <a:r>
              <a:rPr lang="fr-FR" sz="2400" dirty="0" smtClean="0"/>
              <a:t>petit</a:t>
            </a:r>
          </a:p>
          <a:p>
            <a:r>
              <a:rPr lang="fr-FR" sz="2811" dirty="0" smtClean="0"/>
              <a:t>Manque de ressource « ingénieur » pour finaliser un outil</a:t>
            </a:r>
            <a:endParaRPr lang="fr-FR" sz="281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ctrTitle"/>
          </p:nvPr>
        </p:nvSpPr>
        <p:spPr>
          <a:xfrm>
            <a:off x="685800" y="1785938"/>
            <a:ext cx="7772400" cy="1928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>
                <a:latin typeface="Verdana" pitchFamily="-108" charset="0"/>
              </a:rPr>
              <a:t>DeLLIS</a:t>
            </a:r>
            <a:r>
              <a:rPr lang="fr-FR" dirty="0">
                <a:latin typeface="Verdana" pitchFamily="-108" charset="0"/>
              </a:rPr>
              <a:t>:</a:t>
            </a:r>
            <a:r>
              <a:rPr lang="fr-FR" dirty="0" smtClean="0">
                <a:latin typeface="Verdana" pitchFamily="-108" charset="0"/>
              </a:rPr>
              <a:t> </a:t>
            </a:r>
            <a:br>
              <a:rPr lang="fr-FR" dirty="0" smtClean="0">
                <a:latin typeface="Verdana" pitchFamily="-108" charset="0"/>
              </a:rPr>
            </a:br>
            <a:r>
              <a:rPr lang="fr-FR" dirty="0" smtClean="0">
                <a:latin typeface="Verdana" pitchFamily="-108" charset="0"/>
              </a:rPr>
              <a:t>a </a:t>
            </a:r>
            <a:r>
              <a:rPr lang="fr-FR" dirty="0">
                <a:latin typeface="Verdana" pitchFamily="-108" charset="0"/>
              </a:rPr>
              <a:t>Data </a:t>
            </a:r>
            <a:r>
              <a:rPr lang="fr-FR" dirty="0" err="1">
                <a:latin typeface="Verdana" pitchFamily="-108" charset="0"/>
              </a:rPr>
              <a:t>Mining</a:t>
            </a:r>
            <a:r>
              <a:rPr lang="fr-FR" dirty="0">
                <a:latin typeface="Verdana" pitchFamily="-108" charset="0"/>
              </a:rPr>
              <a:t> </a:t>
            </a:r>
            <a:r>
              <a:rPr lang="fr-FR" dirty="0" err="1">
                <a:latin typeface="Verdana" pitchFamily="-108" charset="0"/>
              </a:rPr>
              <a:t>Process</a:t>
            </a:r>
            <a:r>
              <a:rPr lang="fr-FR" dirty="0">
                <a:latin typeface="Verdana" pitchFamily="-108" charset="0"/>
              </a:rPr>
              <a:t> </a:t>
            </a:r>
            <a:br>
              <a:rPr lang="fr-FR" dirty="0">
                <a:latin typeface="Verdana" pitchFamily="-108" charset="0"/>
              </a:rPr>
            </a:br>
            <a:r>
              <a:rPr lang="fr-FR" dirty="0">
                <a:latin typeface="Verdana" pitchFamily="-108" charset="0"/>
              </a:rPr>
              <a:t>for </a:t>
            </a:r>
            <a:r>
              <a:rPr lang="fr-FR" dirty="0" err="1">
                <a:latin typeface="Verdana" pitchFamily="-108" charset="0"/>
              </a:rPr>
              <a:t>Fault</a:t>
            </a:r>
            <a:r>
              <a:rPr lang="fr-FR" dirty="0">
                <a:latin typeface="Verdana" pitchFamily="-108" charset="0"/>
              </a:rPr>
              <a:t> </a:t>
            </a:r>
            <a:r>
              <a:rPr lang="fr-FR" dirty="0" err="1">
                <a:latin typeface="Verdana" pitchFamily="-108" charset="0"/>
              </a:rPr>
              <a:t>Localization</a:t>
            </a:r>
            <a:r>
              <a:rPr lang="fr-FR" dirty="0">
                <a:latin typeface="Verdana" pitchFamily="-108" charset="0"/>
              </a:rPr>
              <a:t> 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4286250"/>
            <a:ext cx="7500938" cy="2071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500" b="1" dirty="0">
                <a:solidFill>
                  <a:schemeClr val="tx1"/>
                </a:solidFill>
              </a:rPr>
              <a:t>Peggy Cellier</a:t>
            </a:r>
            <a:endParaRPr lang="fr-FR" sz="1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2300" dirty="0">
                <a:solidFill>
                  <a:schemeClr val="tx1"/>
                </a:solidFill>
              </a:rPr>
              <a:t>Mireille Ducassé, Sébastien Ferré, Olivier </a:t>
            </a:r>
            <a:r>
              <a:rPr lang="fr-FR" sz="2300" dirty="0" err="1">
                <a:solidFill>
                  <a:schemeClr val="tx1"/>
                </a:solidFill>
              </a:rPr>
              <a:t>Ridoux</a:t>
            </a:r>
            <a:endParaRPr lang="fr-FR" sz="23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23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300" dirty="0">
                <a:solidFill>
                  <a:schemeClr val="tx1"/>
                </a:solidFill>
              </a:rPr>
              <a:t>LIS – IRISA </a:t>
            </a:r>
          </a:p>
          <a:p>
            <a:pPr eaLnBrk="1" hangingPunct="1">
              <a:lnSpc>
                <a:spcPct val="80000"/>
              </a:lnSpc>
            </a:pPr>
            <a:r>
              <a:rPr lang="fr-FR" sz="2300" dirty="0">
                <a:solidFill>
                  <a:schemeClr val="tx1"/>
                </a:solidFill>
              </a:rPr>
              <a:t>Rennes - France</a:t>
            </a:r>
            <a:endParaRPr lang="fr-FR" sz="25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800" y="48635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de thèse de Peggy Cellier. Présentation faite à SEKE 2009, Software Engineering and </a:t>
            </a:r>
            <a:r>
              <a:rPr lang="fr-FR" dirty="0" err="1" smtClean="0"/>
              <a:t>Knowledge</a:t>
            </a:r>
            <a:r>
              <a:rPr lang="fr-FR" dirty="0" smtClean="0"/>
              <a:t> Engineering ».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Fault Localization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FBAE5-0908-CB42-A543-89899B9EF28E}" type="slidenum">
              <a:rPr lang="fr-FR"/>
              <a:pPr/>
              <a:t>39</a:t>
            </a:fld>
            <a:endParaRPr lang="fr-FR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14342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14343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928938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811338" y="1785938"/>
            <a:ext cx="1117600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9" name="ZoneTexte 30"/>
          <p:cNvSpPr txBox="1">
            <a:spLocks noChangeArrowheads="1"/>
          </p:cNvSpPr>
          <p:nvPr/>
        </p:nvSpPr>
        <p:spPr bwMode="auto">
          <a:xfrm>
            <a:off x="1785938" y="1941513"/>
            <a:ext cx="1214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Execution</a:t>
            </a: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4332288" y="1928813"/>
            <a:ext cx="2668587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Results of the executions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4071938" y="2357438"/>
          <a:ext cx="3357562" cy="1872297"/>
        </p:xfrm>
        <a:graphic>
          <a:graphicData uri="http://schemas.openxmlformats.org/drawingml/2006/table">
            <a:tbl>
              <a:tblPr/>
              <a:tblGrid>
                <a:gridCol w="642937"/>
                <a:gridCol w="857250"/>
                <a:gridCol w="785813"/>
                <a:gridCol w="571500"/>
                <a:gridCol w="500062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Expected Results</a:t>
                      </a:r>
                      <a:endParaRPr kumimoji="0" lang="fr-FR" sz="1400" b="1" i="0" u="none" strike="noStrike" cap="none" normalizeH="0" baseline="-25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Results</a:t>
                      </a:r>
                      <a:endParaRPr kumimoji="0" lang="fr-FR" sz="1400" b="1" i="0" u="none" strike="noStrike" cap="none" normalizeH="0" baseline="-25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E39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E39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</a:tbl>
          </a:graphicData>
        </a:graphic>
      </p:graphicFrame>
      <p:sp>
        <p:nvSpPr>
          <p:cNvPr id="24" name="Espace réservé du contenu 4"/>
          <p:cNvSpPr>
            <a:spLocks noGrp="1"/>
          </p:cNvSpPr>
          <p:nvPr>
            <p:ph idx="1"/>
          </p:nvPr>
        </p:nvSpPr>
        <p:spPr>
          <a:xfrm>
            <a:off x="285750" y="4214813"/>
            <a:ext cx="8643938" cy="1785937"/>
          </a:xfrm>
        </p:spPr>
        <p:txBody>
          <a:bodyPr/>
          <a:lstStyle/>
          <a:p>
            <a:r>
              <a:rPr lang="en-US">
                <a:latin typeface="Verdana" pitchFamily="-108" charset="0"/>
              </a:rPr>
              <a:t>Fault localization</a:t>
            </a:r>
          </a:p>
          <a:p>
            <a:pPr lvl="1"/>
            <a:r>
              <a:rPr lang="en-US">
                <a:latin typeface="Verdana" pitchFamily="-108" charset="0"/>
              </a:rPr>
              <a:t>Understand why some executions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349" grpId="0"/>
      <p:bldP spid="14350" grpId="0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solutions existantes  2/2</a:t>
            </a:r>
            <a:endParaRPr lang="fr-FR" dirty="0"/>
          </a:p>
        </p:txBody>
      </p:sp>
      <p:graphicFrame>
        <p:nvGraphicFramePr>
          <p:cNvPr id="24649" name="Group 73"/>
          <p:cNvGraphicFramePr>
            <a:graphicFrameLocks noGrp="1"/>
          </p:cNvGraphicFramePr>
          <p:nvPr/>
        </p:nvGraphicFramePr>
        <p:xfrm>
          <a:off x="304800" y="2057400"/>
          <a:ext cx="8686800" cy="3431224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  <a:gridCol w="2362200"/>
                <a:gridCol w="2057400"/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Critère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Système de fichiers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Base de données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Systèmes à base de tags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Extensible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Typage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Relation d’ordre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Req</a:t>
                      </a:r>
                      <a:r>
                        <a:rPr kumimoji="0" lang="fr-FR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uête </a:t>
                      </a: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THEN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AND, OR,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AND/OR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Navigation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Times" pitchFamily="-108" charset="0"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Clues for Fault Localization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86C0-CDAE-7E4B-BE65-8389104A95DC}" type="slidenum">
              <a:rPr lang="fr-FR"/>
              <a:pPr/>
              <a:t>40</a:t>
            </a:fld>
            <a:endParaRPr lang="fr-FR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15367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9" name="ZoneTexte 30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3535363" y="1928813"/>
            <a:ext cx="182245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4"/>
          <p:cNvSpPr>
            <a:spLocks noGrp="1"/>
          </p:cNvSpPr>
          <p:nvPr>
            <p:ph idx="1"/>
          </p:nvPr>
        </p:nvSpPr>
        <p:spPr>
          <a:xfrm>
            <a:off x="285750" y="4214813"/>
            <a:ext cx="8643938" cy="1785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Verdana" pitchFamily="-108" charset="0"/>
              </a:rPr>
              <a:t>Execution traces</a:t>
            </a:r>
          </a:p>
          <a:p>
            <a:pPr lvl="1"/>
            <a:r>
              <a:rPr lang="en-US">
                <a:latin typeface="Verdana" pitchFamily="-108" charset="0"/>
              </a:rPr>
              <a:t>Contain information about why the program fails</a:t>
            </a:r>
          </a:p>
          <a:p>
            <a:pPr lvl="1"/>
            <a:r>
              <a:rPr lang="en-US">
                <a:latin typeface="Verdana" pitchFamily="-108" charset="0"/>
              </a:rPr>
              <a:t>Can be very large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14396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7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14398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99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349" grpId="0"/>
      <p:bldP spid="14350" grpId="0"/>
      <p:bldP spid="26" grpId="0" build="p"/>
      <p:bldP spid="14396" grpId="0" animBg="1"/>
      <p:bldP spid="14397" grpId="0"/>
      <p:bldP spid="14398" grpId="0" animBg="1"/>
      <p:bldP spid="143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Existing Fault Localization Methods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51492-C73F-8540-B3B4-A47735EC6A6F}" type="slidenum">
              <a:rPr lang="fr-FR"/>
              <a:pPr/>
              <a:t>41</a:t>
            </a:fld>
            <a:endParaRPr lang="fr-FR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16390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16391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7" name="ZoneTexte 30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3535363" y="1928813"/>
            <a:ext cx="182245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4"/>
          <p:cNvSpPr>
            <a:spLocks noGrp="1"/>
          </p:cNvSpPr>
          <p:nvPr>
            <p:ph idx="1"/>
          </p:nvPr>
        </p:nvSpPr>
        <p:spPr>
          <a:xfrm>
            <a:off x="285750" y="4000500"/>
            <a:ext cx="8643938" cy="2571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dirty="0" smtClean="0"/>
              <a:t>Trace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>
                <a:ea typeface="+mn-ea"/>
              </a:rPr>
              <a:t>Nearest</a:t>
            </a:r>
            <a:r>
              <a:rPr lang="fr-FR" dirty="0" smtClean="0">
                <a:ea typeface="+mn-ea"/>
              </a:rPr>
              <a:t> </a:t>
            </a:r>
            <a:r>
              <a:rPr lang="fr-FR" dirty="0" err="1" smtClean="0">
                <a:ea typeface="+mn-ea"/>
              </a:rPr>
              <a:t>Neighbor</a:t>
            </a:r>
            <a:r>
              <a:rPr lang="fr-FR" dirty="0" smtClean="0">
                <a:ea typeface="+mn-ea"/>
              </a:rPr>
              <a:t>, Intersection model, Union model </a:t>
            </a:r>
            <a:r>
              <a:rPr lang="fr-FR" sz="1700" dirty="0" smtClean="0">
                <a:ea typeface="+mn-ea"/>
              </a:rPr>
              <a:t>[RenierisReiss03]</a:t>
            </a:r>
            <a:r>
              <a:rPr lang="fr-FR" dirty="0" smtClean="0">
                <a:ea typeface="+mn-ea"/>
              </a:rPr>
              <a:t>, Delta </a:t>
            </a:r>
            <a:r>
              <a:rPr lang="fr-FR" dirty="0" err="1" smtClean="0">
                <a:ea typeface="+mn-ea"/>
              </a:rPr>
              <a:t>debugging</a:t>
            </a:r>
            <a:r>
              <a:rPr lang="fr-FR" dirty="0" smtClean="0">
                <a:ea typeface="+mn-ea"/>
              </a:rPr>
              <a:t> </a:t>
            </a:r>
            <a:r>
              <a:rPr lang="fr-FR" sz="1700" dirty="0" smtClean="0">
                <a:ea typeface="+mn-ea"/>
              </a:rPr>
              <a:t>[CleveZeller05]</a:t>
            </a:r>
            <a:endParaRPr lang="fr-FR" dirty="0" smtClean="0">
              <a:ea typeface="+mn-ea"/>
            </a:endParaRPr>
          </a:p>
          <a:p>
            <a:pPr lvl="1">
              <a:defRPr/>
            </a:pPr>
            <a:r>
              <a:rPr lang="fr-FR" u="sng" dirty="0" smtClean="0">
                <a:ea typeface="+mn-ea"/>
              </a:rPr>
              <a:t>Drawback</a:t>
            </a:r>
            <a:r>
              <a:rPr lang="fr-FR" dirty="0" smtClean="0">
                <a:ea typeface="+mn-ea"/>
              </a:rPr>
              <a:t>: FAIL </a:t>
            </a:r>
            <a:r>
              <a:rPr lang="fr-FR" dirty="0" err="1" smtClean="0">
                <a:ea typeface="+mn-ea"/>
              </a:rPr>
              <a:t>exec</a:t>
            </a:r>
            <a:r>
              <a:rPr lang="fr-FR" dirty="0" smtClean="0">
                <a:ea typeface="+mn-ea"/>
              </a:rPr>
              <a:t> = PASS </a:t>
            </a:r>
            <a:r>
              <a:rPr lang="fr-FR" dirty="0" err="1" smtClean="0">
                <a:ea typeface="+mn-ea"/>
              </a:rPr>
              <a:t>exec</a:t>
            </a:r>
            <a:r>
              <a:rPr lang="fr-FR" dirty="0" smtClean="0">
                <a:ea typeface="+mn-ea"/>
              </a:rPr>
              <a:t> </a:t>
            </a:r>
            <a:r>
              <a:rPr lang="fr-FR" dirty="0" smtClean="0">
                <a:ea typeface="+mn-ea"/>
                <a:sym typeface="Symbol"/>
              </a:rPr>
              <a:t></a:t>
            </a:r>
            <a:r>
              <a:rPr lang="fr-FR" dirty="0" smtClean="0">
                <a:ea typeface="+mn-ea"/>
              </a:rPr>
              <a:t> no </a:t>
            </a:r>
            <a:r>
              <a:rPr lang="fr-FR" dirty="0" err="1" smtClean="0">
                <a:ea typeface="+mn-ea"/>
              </a:rPr>
              <a:t>answer</a:t>
            </a:r>
            <a:endParaRPr lang="fr-FR" dirty="0" smtClean="0">
              <a:ea typeface="+mn-ea"/>
            </a:endParaRPr>
          </a:p>
          <a:p>
            <a:pPr lvl="1">
              <a:defRPr/>
            </a:pPr>
            <a:endParaRPr lang="fr-FR" dirty="0" smtClean="0">
              <a:ea typeface="+mn-ea"/>
            </a:endParaRPr>
          </a:p>
          <a:p>
            <a:pPr>
              <a:defRPr/>
            </a:pP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>
                <a:ea typeface="+mn-ea"/>
              </a:rPr>
              <a:t>Tarantula</a:t>
            </a:r>
            <a:r>
              <a:rPr lang="fr-FR" dirty="0" smtClean="0">
                <a:ea typeface="+mn-ea"/>
              </a:rPr>
              <a:t> </a:t>
            </a:r>
            <a:r>
              <a:rPr lang="fr-FR" sz="1700" dirty="0" smtClean="0">
                <a:ea typeface="+mn-ea"/>
              </a:rPr>
              <a:t>[Jones et al.02]</a:t>
            </a:r>
            <a:r>
              <a:rPr lang="fr-FR" dirty="0" smtClean="0">
                <a:ea typeface="+mn-ea"/>
              </a:rPr>
              <a:t>, SBI </a:t>
            </a:r>
            <a:r>
              <a:rPr lang="fr-FR" sz="1600" dirty="0" smtClean="0">
                <a:ea typeface="+mn-ea"/>
              </a:rPr>
              <a:t>[</a:t>
            </a:r>
            <a:r>
              <a:rPr lang="fr-FR" sz="1600" dirty="0" err="1" smtClean="0">
                <a:ea typeface="+mn-ea"/>
              </a:rPr>
              <a:t>Liblit</a:t>
            </a:r>
            <a:r>
              <a:rPr lang="fr-FR" sz="1600" dirty="0" smtClean="0">
                <a:ea typeface="+mn-ea"/>
              </a:rPr>
              <a:t> et al.05]</a:t>
            </a:r>
            <a:r>
              <a:rPr lang="fr-FR" dirty="0" smtClean="0">
                <a:ea typeface="+mn-ea"/>
              </a:rPr>
              <a:t>, SOBER </a:t>
            </a:r>
            <a:r>
              <a:rPr lang="fr-FR" sz="1600" dirty="0" smtClean="0">
                <a:ea typeface="+mn-ea"/>
              </a:rPr>
              <a:t>[Liu et al.06]</a:t>
            </a:r>
            <a:endParaRPr lang="fr-FR" dirty="0" smtClean="0">
              <a:ea typeface="+mn-ea"/>
            </a:endParaRPr>
          </a:p>
          <a:p>
            <a:pPr lvl="1">
              <a:defRPr/>
            </a:pPr>
            <a:r>
              <a:rPr lang="fr-FR" u="sng" dirty="0" smtClean="0">
                <a:ea typeface="+mn-ea"/>
              </a:rPr>
              <a:t>Drawback</a:t>
            </a:r>
            <a:r>
              <a:rPr lang="fr-FR" dirty="0" smtClean="0">
                <a:ea typeface="+mn-ea"/>
              </a:rPr>
              <a:t>: Events total </a:t>
            </a:r>
            <a:r>
              <a:rPr lang="fr-FR" dirty="0" err="1" smtClean="0">
                <a:ea typeface="+mn-ea"/>
              </a:rPr>
              <a:t>ordered</a:t>
            </a:r>
            <a:endParaRPr lang="fr-FR" dirty="0" smtClean="0">
              <a:ea typeface="+mn-ea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16444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45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16446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47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Data Mining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85750" y="1857375"/>
            <a:ext cx="8643938" cy="4429125"/>
          </a:xfrm>
        </p:spPr>
        <p:txBody>
          <a:bodyPr/>
          <a:lstStyle/>
          <a:p>
            <a:r>
              <a:rPr lang="en-US">
                <a:latin typeface="Verdana" pitchFamily="-108" charset="0"/>
              </a:rPr>
              <a:t>Data mining</a:t>
            </a:r>
          </a:p>
          <a:p>
            <a:pPr lvl="1"/>
            <a:r>
              <a:rPr lang="en-US">
                <a:latin typeface="Verdana" pitchFamily="-108" charset="0"/>
              </a:rPr>
              <a:t>Analyzes large amount of data</a:t>
            </a:r>
          </a:p>
          <a:p>
            <a:pPr lvl="1"/>
            <a:r>
              <a:rPr lang="en-US">
                <a:latin typeface="Verdana" pitchFamily="-108" charset="0"/>
              </a:rPr>
              <a:t>Finds regularities in data</a:t>
            </a:r>
          </a:p>
          <a:p>
            <a:pPr lvl="1"/>
            <a:r>
              <a:rPr lang="en-US">
                <a:latin typeface="Verdana" pitchFamily="-108" charset="0"/>
              </a:rPr>
              <a:t>Clusters data</a:t>
            </a:r>
          </a:p>
          <a:p>
            <a:pPr lvl="1"/>
            <a:r>
              <a:rPr lang="en-US">
                <a:latin typeface="Verdana" pitchFamily="-108" charset="0"/>
              </a:rPr>
              <a:t>Gives a partial ordering of data</a:t>
            </a:r>
          </a:p>
          <a:p>
            <a:pPr lvl="1"/>
            <a:r>
              <a:rPr lang="en-US">
                <a:latin typeface="Verdana" pitchFamily="-108" charset="0"/>
              </a:rPr>
              <a:t>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2F2556-F11A-6E41-959D-92834CE37585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Trace Context</a:t>
            </a:r>
          </a:p>
        </p:txBody>
      </p:sp>
      <p:sp>
        <p:nvSpPr>
          <p:cNvPr id="94" name="Espace réservé du contenu 4"/>
          <p:cNvSpPr>
            <a:spLocks noGrp="1"/>
          </p:cNvSpPr>
          <p:nvPr>
            <p:ph idx="1"/>
          </p:nvPr>
        </p:nvSpPr>
        <p:spPr>
          <a:xfrm>
            <a:off x="285750" y="4357688"/>
            <a:ext cx="8643938" cy="2143125"/>
          </a:xfrm>
        </p:spPr>
        <p:txBody>
          <a:bodyPr/>
          <a:lstStyle/>
          <a:p>
            <a:r>
              <a:rPr lang="en-US">
                <a:latin typeface="Verdana" pitchFamily="-108" charset="0"/>
              </a:rPr>
              <a:t>Description of an execution</a:t>
            </a:r>
          </a:p>
          <a:p>
            <a:pPr lvl="1"/>
            <a:r>
              <a:rPr lang="en-US">
                <a:latin typeface="Verdana" pitchFamily="-108" charset="0"/>
              </a:rPr>
              <a:t>All events that belong to the trace (executed lines, variable values, …)</a:t>
            </a:r>
          </a:p>
          <a:p>
            <a:pPr lvl="1"/>
            <a:r>
              <a:rPr lang="en-US">
                <a:latin typeface="Verdana" pitchFamily="-108" charset="0"/>
              </a:rPr>
              <a:t>Verdict of the execution (PASS or FAIL)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3F3EA0-5C93-0045-87A7-9314C4A1D66C}" type="slidenum">
              <a:rPr lang="fr-FR"/>
              <a:pPr/>
              <a:t>43</a:t>
            </a:fld>
            <a:endParaRPr lang="fr-FR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20486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20487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93" name="ZoneTexte 30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3606800" y="1882775"/>
            <a:ext cx="1822450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20537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8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20539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0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44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21507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Association Rules for Fault Localization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52329-F392-184B-8322-985CA2F06F0F}" type="slidenum">
              <a:rPr lang="fr-FR"/>
              <a:pPr/>
              <a:t>44</a:t>
            </a:fld>
            <a:endParaRPr lang="fr-FR"/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21510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21511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sp>
        <p:nvSpPr>
          <p:cNvPr id="21514" name="Text Box 61"/>
          <p:cNvSpPr txBox="1">
            <a:spLocks noChangeArrowheads="1"/>
          </p:cNvSpPr>
          <p:nvPr/>
        </p:nvSpPr>
        <p:spPr bwMode="auto">
          <a:xfrm>
            <a:off x="7286625" y="1774825"/>
            <a:ext cx="17414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Indicator thresholds </a:t>
            </a:r>
          </a:p>
          <a:p>
            <a:pPr algn="ct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(minsup, minlift)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40" name="Tableau 39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21560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61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21562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63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rot="5400000">
            <a:off x="6583362" y="2489201"/>
            <a:ext cx="835025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à coins arrondis 60"/>
          <p:cNvSpPr/>
          <p:nvPr/>
        </p:nvSpPr>
        <p:spPr>
          <a:xfrm>
            <a:off x="6643688" y="2928938"/>
            <a:ext cx="1214437" cy="78581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66" name="ZoneTexte 61"/>
          <p:cNvSpPr txBox="1">
            <a:spLocks noChangeArrowheads="1"/>
          </p:cNvSpPr>
          <p:nvPr/>
        </p:nvSpPr>
        <p:spPr bwMode="auto">
          <a:xfrm>
            <a:off x="6643688" y="3000375"/>
            <a:ext cx="124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/>
              <a:t>AR tool</a:t>
            </a:r>
          </a:p>
          <a:p>
            <a:pPr algn="ctr"/>
            <a:r>
              <a:rPr lang="fr-FR" sz="1600"/>
              <a:t>? </a:t>
            </a:r>
            <a:r>
              <a:rPr lang="fr-FR" sz="1600">
                <a:ea typeface="Arial" pitchFamily="-108" charset="0"/>
                <a:cs typeface="Arial" pitchFamily="-108" charset="0"/>
              </a:rPr>
              <a:t>→ FAIL</a:t>
            </a:r>
            <a:endParaRPr lang="fr-FR" sz="1600"/>
          </a:p>
        </p:txBody>
      </p:sp>
      <p:cxnSp>
        <p:nvCxnSpPr>
          <p:cNvPr id="63" name="Connecteur droit avec flèche 62"/>
          <p:cNvCxnSpPr/>
          <p:nvPr/>
        </p:nvCxnSpPr>
        <p:spPr>
          <a:xfrm rot="5400000">
            <a:off x="6918325" y="4040188"/>
            <a:ext cx="611187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68" name="Text Box 12"/>
          <p:cNvSpPr txBox="1">
            <a:spLocks noChangeArrowheads="1"/>
          </p:cNvSpPr>
          <p:nvPr/>
        </p:nvSpPr>
        <p:spPr bwMode="auto">
          <a:xfrm>
            <a:off x="6394450" y="4357688"/>
            <a:ext cx="1677988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Association rules</a:t>
            </a:r>
          </a:p>
        </p:txBody>
      </p:sp>
      <p:sp>
        <p:nvSpPr>
          <p:cNvPr id="68" name="Rectangle à coins arrondis 67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7286625" y="1774825"/>
            <a:ext cx="1712913" cy="50006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5429250" y="2071688"/>
            <a:ext cx="1562100" cy="1587"/>
          </a:xfrm>
          <a:prstGeom prst="straightConnector1">
            <a:avLst/>
          </a:prstGeom>
          <a:ln w="1905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rot="5400000">
            <a:off x="7215188" y="2620963"/>
            <a:ext cx="573087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orme libre 73"/>
          <p:cNvSpPr/>
          <p:nvPr/>
        </p:nvSpPr>
        <p:spPr>
          <a:xfrm>
            <a:off x="-357188" y="1500188"/>
            <a:ext cx="6415088" cy="3411537"/>
          </a:xfrm>
          <a:custGeom>
            <a:avLst/>
            <a:gdLst>
              <a:gd name="connsiteX0" fmla="*/ 172948 w 6415688"/>
              <a:gd name="connsiteY0" fmla="*/ 5137 h 3410765"/>
              <a:gd name="connsiteX1" fmla="*/ 1200364 w 6415688"/>
              <a:gd name="connsiteY1" fmla="*/ 15411 h 3410765"/>
              <a:gd name="connsiteX2" fmla="*/ 1467492 w 6415688"/>
              <a:gd name="connsiteY2" fmla="*/ 25685 h 3410765"/>
              <a:gd name="connsiteX3" fmla="*/ 1857910 w 6415688"/>
              <a:gd name="connsiteY3" fmla="*/ 35959 h 3410765"/>
              <a:gd name="connsiteX4" fmla="*/ 2227780 w 6415688"/>
              <a:gd name="connsiteY4" fmla="*/ 66782 h 3410765"/>
              <a:gd name="connsiteX5" fmla="*/ 2340795 w 6415688"/>
              <a:gd name="connsiteY5" fmla="*/ 97604 h 3410765"/>
              <a:gd name="connsiteX6" fmla="*/ 2402440 w 6415688"/>
              <a:gd name="connsiteY6" fmla="*/ 107878 h 3410765"/>
              <a:gd name="connsiteX7" fmla="*/ 2453811 w 6415688"/>
              <a:gd name="connsiteY7" fmla="*/ 118152 h 3410765"/>
              <a:gd name="connsiteX8" fmla="*/ 2649020 w 6415688"/>
              <a:gd name="connsiteY8" fmla="*/ 138701 h 3410765"/>
              <a:gd name="connsiteX9" fmla="*/ 2700391 w 6415688"/>
              <a:gd name="connsiteY9" fmla="*/ 148975 h 3410765"/>
              <a:gd name="connsiteX10" fmla="*/ 2844229 w 6415688"/>
              <a:gd name="connsiteY10" fmla="*/ 190071 h 3410765"/>
              <a:gd name="connsiteX11" fmla="*/ 3152454 w 6415688"/>
              <a:gd name="connsiteY11" fmla="*/ 200346 h 3410765"/>
              <a:gd name="connsiteX12" fmla="*/ 3758629 w 6415688"/>
              <a:gd name="connsiteY12" fmla="*/ 231168 h 3410765"/>
              <a:gd name="connsiteX13" fmla="*/ 3810000 w 6415688"/>
              <a:gd name="connsiteY13" fmla="*/ 272265 h 3410765"/>
              <a:gd name="connsiteX14" fmla="*/ 3820274 w 6415688"/>
              <a:gd name="connsiteY14" fmla="*/ 303087 h 3410765"/>
              <a:gd name="connsiteX15" fmla="*/ 3840822 w 6415688"/>
              <a:gd name="connsiteY15" fmla="*/ 333910 h 3410765"/>
              <a:gd name="connsiteX16" fmla="*/ 3851096 w 6415688"/>
              <a:gd name="connsiteY16" fmla="*/ 364732 h 3410765"/>
              <a:gd name="connsiteX17" fmla="*/ 3881919 w 6415688"/>
              <a:gd name="connsiteY17" fmla="*/ 375006 h 3410765"/>
              <a:gd name="connsiteX18" fmla="*/ 3912741 w 6415688"/>
              <a:gd name="connsiteY18" fmla="*/ 395555 h 3410765"/>
              <a:gd name="connsiteX19" fmla="*/ 3933290 w 6415688"/>
              <a:gd name="connsiteY19" fmla="*/ 416103 h 3410765"/>
              <a:gd name="connsiteX20" fmla="*/ 3964112 w 6415688"/>
              <a:gd name="connsiteY20" fmla="*/ 426377 h 3410765"/>
              <a:gd name="connsiteX21" fmla="*/ 3984661 w 6415688"/>
              <a:gd name="connsiteY21" fmla="*/ 488022 h 3410765"/>
              <a:gd name="connsiteX22" fmla="*/ 3984661 w 6415688"/>
              <a:gd name="connsiteY22" fmla="*/ 601038 h 3410765"/>
              <a:gd name="connsiteX23" fmla="*/ 4005209 w 6415688"/>
              <a:gd name="connsiteY23" fmla="*/ 631860 h 3410765"/>
              <a:gd name="connsiteX24" fmla="*/ 4025757 w 6415688"/>
              <a:gd name="connsiteY24" fmla="*/ 652409 h 3410765"/>
              <a:gd name="connsiteX25" fmla="*/ 5803186 w 6415688"/>
              <a:gd name="connsiteY25" fmla="*/ 662683 h 3410765"/>
              <a:gd name="connsiteX26" fmla="*/ 5844283 w 6415688"/>
              <a:gd name="connsiteY26" fmla="*/ 672957 h 3410765"/>
              <a:gd name="connsiteX27" fmla="*/ 5885380 w 6415688"/>
              <a:gd name="connsiteY27" fmla="*/ 693505 h 3410765"/>
              <a:gd name="connsiteX28" fmla="*/ 5967573 w 6415688"/>
              <a:gd name="connsiteY28" fmla="*/ 714053 h 3410765"/>
              <a:gd name="connsiteX29" fmla="*/ 6029218 w 6415688"/>
              <a:gd name="connsiteY29" fmla="*/ 734602 h 3410765"/>
              <a:gd name="connsiteX30" fmla="*/ 6060040 w 6415688"/>
              <a:gd name="connsiteY30" fmla="*/ 744876 h 3410765"/>
              <a:gd name="connsiteX31" fmla="*/ 6121685 w 6415688"/>
              <a:gd name="connsiteY31" fmla="*/ 827069 h 3410765"/>
              <a:gd name="connsiteX32" fmla="*/ 6152508 w 6415688"/>
              <a:gd name="connsiteY32" fmla="*/ 857892 h 3410765"/>
              <a:gd name="connsiteX33" fmla="*/ 6203879 w 6415688"/>
              <a:gd name="connsiteY33" fmla="*/ 929811 h 3410765"/>
              <a:gd name="connsiteX34" fmla="*/ 6224427 w 6415688"/>
              <a:gd name="connsiteY34" fmla="*/ 1001730 h 3410765"/>
              <a:gd name="connsiteX35" fmla="*/ 6255249 w 6415688"/>
              <a:gd name="connsiteY35" fmla="*/ 1073649 h 3410765"/>
              <a:gd name="connsiteX36" fmla="*/ 6286072 w 6415688"/>
              <a:gd name="connsiteY36" fmla="*/ 1155842 h 3410765"/>
              <a:gd name="connsiteX37" fmla="*/ 6296346 w 6415688"/>
              <a:gd name="connsiteY37" fmla="*/ 1320229 h 3410765"/>
              <a:gd name="connsiteX38" fmla="*/ 6316894 w 6415688"/>
              <a:gd name="connsiteY38" fmla="*/ 1484615 h 3410765"/>
              <a:gd name="connsiteX39" fmla="*/ 6327168 w 6415688"/>
              <a:gd name="connsiteY39" fmla="*/ 1638728 h 3410765"/>
              <a:gd name="connsiteX40" fmla="*/ 6357991 w 6415688"/>
              <a:gd name="connsiteY40" fmla="*/ 1762017 h 3410765"/>
              <a:gd name="connsiteX41" fmla="*/ 6388813 w 6415688"/>
              <a:gd name="connsiteY41" fmla="*/ 1916130 h 3410765"/>
              <a:gd name="connsiteX42" fmla="*/ 6368265 w 6415688"/>
              <a:gd name="connsiteY42" fmla="*/ 2696966 h 3410765"/>
              <a:gd name="connsiteX43" fmla="*/ 6265523 w 6415688"/>
              <a:gd name="connsiteY43" fmla="*/ 2809982 h 3410765"/>
              <a:gd name="connsiteX44" fmla="*/ 6131959 w 6415688"/>
              <a:gd name="connsiteY44" fmla="*/ 2902449 h 3410765"/>
              <a:gd name="connsiteX45" fmla="*/ 5947025 w 6415688"/>
              <a:gd name="connsiteY45" fmla="*/ 3015465 h 3410765"/>
              <a:gd name="connsiteX46" fmla="*/ 5679896 w 6415688"/>
              <a:gd name="connsiteY46" fmla="*/ 3138755 h 3410765"/>
              <a:gd name="connsiteX47" fmla="*/ 5484687 w 6415688"/>
              <a:gd name="connsiteY47" fmla="*/ 3200400 h 3410765"/>
              <a:gd name="connsiteX48" fmla="*/ 5330575 w 6415688"/>
              <a:gd name="connsiteY48" fmla="*/ 3231222 h 3410765"/>
              <a:gd name="connsiteX49" fmla="*/ 5248382 w 6415688"/>
              <a:gd name="connsiteY49" fmla="*/ 3251770 h 3410765"/>
              <a:gd name="connsiteX50" fmla="*/ 5063447 w 6415688"/>
              <a:gd name="connsiteY50" fmla="*/ 3292867 h 3410765"/>
              <a:gd name="connsiteX51" fmla="*/ 4888786 w 6415688"/>
              <a:gd name="connsiteY51" fmla="*/ 3323689 h 3410765"/>
              <a:gd name="connsiteX52" fmla="*/ 4796319 w 6415688"/>
              <a:gd name="connsiteY52" fmla="*/ 3344238 h 3410765"/>
              <a:gd name="connsiteX53" fmla="*/ 4631932 w 6415688"/>
              <a:gd name="connsiteY53" fmla="*/ 3364786 h 3410765"/>
              <a:gd name="connsiteX54" fmla="*/ 4560013 w 6415688"/>
              <a:gd name="connsiteY54" fmla="*/ 3375060 h 3410765"/>
              <a:gd name="connsiteX55" fmla="*/ 3142180 w 6415688"/>
              <a:gd name="connsiteY55" fmla="*/ 3323689 h 3410765"/>
              <a:gd name="connsiteX56" fmla="*/ 3029164 w 6415688"/>
              <a:gd name="connsiteY56" fmla="*/ 3303141 h 3410765"/>
              <a:gd name="connsiteX57" fmla="*/ 2926422 w 6415688"/>
              <a:gd name="connsiteY57" fmla="*/ 3272319 h 3410765"/>
              <a:gd name="connsiteX58" fmla="*/ 2638746 w 6415688"/>
              <a:gd name="connsiteY58" fmla="*/ 3138755 h 3410765"/>
              <a:gd name="connsiteX59" fmla="*/ 2474359 w 6415688"/>
              <a:gd name="connsiteY59" fmla="*/ 3077110 h 3410765"/>
              <a:gd name="connsiteX60" fmla="*/ 2412714 w 6415688"/>
              <a:gd name="connsiteY60" fmla="*/ 3056561 h 3410765"/>
              <a:gd name="connsiteX61" fmla="*/ 2320247 w 6415688"/>
              <a:gd name="connsiteY61" fmla="*/ 3005191 h 3410765"/>
              <a:gd name="connsiteX62" fmla="*/ 2186683 w 6415688"/>
              <a:gd name="connsiteY62" fmla="*/ 2964094 h 3410765"/>
              <a:gd name="connsiteX63" fmla="*/ 2104490 w 6415688"/>
              <a:gd name="connsiteY63" fmla="*/ 2912723 h 3410765"/>
              <a:gd name="connsiteX64" fmla="*/ 2063393 w 6415688"/>
              <a:gd name="connsiteY64" fmla="*/ 2902449 h 3410765"/>
              <a:gd name="connsiteX65" fmla="*/ 1970926 w 6415688"/>
              <a:gd name="connsiteY65" fmla="*/ 2871626 h 3410765"/>
              <a:gd name="connsiteX66" fmla="*/ 1929829 w 6415688"/>
              <a:gd name="connsiteY66" fmla="*/ 2851078 h 3410765"/>
              <a:gd name="connsiteX67" fmla="*/ 1724346 w 6415688"/>
              <a:gd name="connsiteY67" fmla="*/ 2789433 h 3410765"/>
              <a:gd name="connsiteX68" fmla="*/ 1631879 w 6415688"/>
              <a:gd name="connsiteY68" fmla="*/ 2758611 h 3410765"/>
              <a:gd name="connsiteX69" fmla="*/ 1488040 w 6415688"/>
              <a:gd name="connsiteY69" fmla="*/ 2738062 h 3410765"/>
              <a:gd name="connsiteX70" fmla="*/ 1210638 w 6415688"/>
              <a:gd name="connsiteY70" fmla="*/ 2686692 h 3410765"/>
              <a:gd name="connsiteX71" fmla="*/ 1169541 w 6415688"/>
              <a:gd name="connsiteY71" fmla="*/ 2676417 h 3410765"/>
              <a:gd name="connsiteX72" fmla="*/ 933236 w 6415688"/>
              <a:gd name="connsiteY72" fmla="*/ 2625047 h 3410765"/>
              <a:gd name="connsiteX73" fmla="*/ 881865 w 6415688"/>
              <a:gd name="connsiteY73" fmla="*/ 2604498 h 3410765"/>
              <a:gd name="connsiteX74" fmla="*/ 758575 w 6415688"/>
              <a:gd name="connsiteY74" fmla="*/ 2563402 h 3410765"/>
              <a:gd name="connsiteX75" fmla="*/ 604463 w 6415688"/>
              <a:gd name="connsiteY75" fmla="*/ 2491483 h 3410765"/>
              <a:gd name="connsiteX76" fmla="*/ 553092 w 6415688"/>
              <a:gd name="connsiteY76" fmla="*/ 2450386 h 3410765"/>
              <a:gd name="connsiteX77" fmla="*/ 440076 w 6415688"/>
              <a:gd name="connsiteY77" fmla="*/ 2327096 h 3410765"/>
              <a:gd name="connsiteX78" fmla="*/ 368157 w 6415688"/>
              <a:gd name="connsiteY78" fmla="*/ 2203806 h 3410765"/>
              <a:gd name="connsiteX79" fmla="*/ 327061 w 6415688"/>
              <a:gd name="connsiteY79" fmla="*/ 2142161 h 3410765"/>
              <a:gd name="connsiteX80" fmla="*/ 316786 w 6415688"/>
              <a:gd name="connsiteY80" fmla="*/ 2111339 h 3410765"/>
              <a:gd name="connsiteX81" fmla="*/ 285964 w 6415688"/>
              <a:gd name="connsiteY81" fmla="*/ 2049694 h 3410765"/>
              <a:gd name="connsiteX82" fmla="*/ 244867 w 6415688"/>
              <a:gd name="connsiteY82" fmla="*/ 1998323 h 3410765"/>
              <a:gd name="connsiteX83" fmla="*/ 234593 w 6415688"/>
              <a:gd name="connsiteY83" fmla="*/ 1967501 h 3410765"/>
              <a:gd name="connsiteX84" fmla="*/ 214045 w 6415688"/>
              <a:gd name="connsiteY84" fmla="*/ 1916130 h 3410765"/>
              <a:gd name="connsiteX85" fmla="*/ 203771 w 6415688"/>
              <a:gd name="connsiteY85" fmla="*/ 1864759 h 3410765"/>
              <a:gd name="connsiteX86" fmla="*/ 193496 w 6415688"/>
              <a:gd name="connsiteY86" fmla="*/ 1833937 h 3410765"/>
              <a:gd name="connsiteX87" fmla="*/ 183222 w 6415688"/>
              <a:gd name="connsiteY87" fmla="*/ 1690098 h 3410765"/>
              <a:gd name="connsiteX88" fmla="*/ 172948 w 6415688"/>
              <a:gd name="connsiteY88" fmla="*/ 1659276 h 3410765"/>
              <a:gd name="connsiteX89" fmla="*/ 162674 w 6415688"/>
              <a:gd name="connsiteY89" fmla="*/ 1556534 h 3410765"/>
              <a:gd name="connsiteX90" fmla="*/ 131852 w 6415688"/>
              <a:gd name="connsiteY90" fmla="*/ 1474341 h 3410765"/>
              <a:gd name="connsiteX91" fmla="*/ 90755 w 6415688"/>
              <a:gd name="connsiteY91" fmla="*/ 1330503 h 3410765"/>
              <a:gd name="connsiteX92" fmla="*/ 111303 w 6415688"/>
              <a:gd name="connsiteY92" fmla="*/ 1186665 h 3410765"/>
              <a:gd name="connsiteX93" fmla="*/ 162674 w 6415688"/>
              <a:gd name="connsiteY93" fmla="*/ 1083923 h 3410765"/>
              <a:gd name="connsiteX94" fmla="*/ 172948 w 6415688"/>
              <a:gd name="connsiteY94" fmla="*/ 991456 h 3410765"/>
              <a:gd name="connsiteX95" fmla="*/ 152400 w 6415688"/>
              <a:gd name="connsiteY95" fmla="*/ 775698 h 3410765"/>
              <a:gd name="connsiteX96" fmla="*/ 172948 w 6415688"/>
              <a:gd name="connsiteY96" fmla="*/ 518844 h 3410765"/>
              <a:gd name="connsiteX97" fmla="*/ 193496 w 6415688"/>
              <a:gd name="connsiteY97" fmla="*/ 426377 h 3410765"/>
              <a:gd name="connsiteX98" fmla="*/ 183222 w 6415688"/>
              <a:gd name="connsiteY98" fmla="*/ 313361 h 3410765"/>
              <a:gd name="connsiteX99" fmla="*/ 162674 w 6415688"/>
              <a:gd name="connsiteY99" fmla="*/ 251716 h 3410765"/>
              <a:gd name="connsiteX100" fmla="*/ 142126 w 6415688"/>
              <a:gd name="connsiteY100" fmla="*/ 159249 h 3410765"/>
              <a:gd name="connsiteX101" fmla="*/ 162674 w 6415688"/>
              <a:gd name="connsiteY101" fmla="*/ 46233 h 3410765"/>
              <a:gd name="connsiteX102" fmla="*/ 172948 w 6415688"/>
              <a:gd name="connsiteY102" fmla="*/ 5137 h 34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415688" h="3410765">
                <a:moveTo>
                  <a:pt x="172948" y="5137"/>
                </a:moveTo>
                <a:cubicBezTo>
                  <a:pt x="345896" y="0"/>
                  <a:pt x="857918" y="9975"/>
                  <a:pt x="1200364" y="15411"/>
                </a:cubicBezTo>
                <a:cubicBezTo>
                  <a:pt x="1289461" y="16825"/>
                  <a:pt x="1378427" y="22902"/>
                  <a:pt x="1467492" y="25685"/>
                </a:cubicBezTo>
                <a:lnTo>
                  <a:pt x="1857910" y="35959"/>
                </a:lnTo>
                <a:cubicBezTo>
                  <a:pt x="1902654" y="39155"/>
                  <a:pt x="2127875" y="50131"/>
                  <a:pt x="2227780" y="66782"/>
                </a:cubicBezTo>
                <a:cubicBezTo>
                  <a:pt x="2249697" y="70435"/>
                  <a:pt x="2331872" y="95545"/>
                  <a:pt x="2340795" y="97604"/>
                </a:cubicBezTo>
                <a:cubicBezTo>
                  <a:pt x="2361093" y="102288"/>
                  <a:pt x="2381944" y="104152"/>
                  <a:pt x="2402440" y="107878"/>
                </a:cubicBezTo>
                <a:cubicBezTo>
                  <a:pt x="2419621" y="111002"/>
                  <a:pt x="2436483" y="115986"/>
                  <a:pt x="2453811" y="118152"/>
                </a:cubicBezTo>
                <a:cubicBezTo>
                  <a:pt x="2596384" y="135973"/>
                  <a:pt x="2527789" y="120049"/>
                  <a:pt x="2649020" y="138701"/>
                </a:cubicBezTo>
                <a:cubicBezTo>
                  <a:pt x="2666280" y="141356"/>
                  <a:pt x="2683544" y="144380"/>
                  <a:pt x="2700391" y="148975"/>
                </a:cubicBezTo>
                <a:cubicBezTo>
                  <a:pt x="2746615" y="161581"/>
                  <a:pt x="2796061" y="186268"/>
                  <a:pt x="2844229" y="190071"/>
                </a:cubicBezTo>
                <a:cubicBezTo>
                  <a:pt x="2946709" y="198162"/>
                  <a:pt x="3049712" y="196921"/>
                  <a:pt x="3152454" y="200346"/>
                </a:cubicBezTo>
                <a:cubicBezTo>
                  <a:pt x="3386325" y="278302"/>
                  <a:pt x="3192443" y="220485"/>
                  <a:pt x="3758629" y="231168"/>
                </a:cubicBezTo>
                <a:cubicBezTo>
                  <a:pt x="3772631" y="240503"/>
                  <a:pt x="3800239" y="255996"/>
                  <a:pt x="3810000" y="272265"/>
                </a:cubicBezTo>
                <a:cubicBezTo>
                  <a:pt x="3815572" y="281551"/>
                  <a:pt x="3815431" y="293401"/>
                  <a:pt x="3820274" y="303087"/>
                </a:cubicBezTo>
                <a:cubicBezTo>
                  <a:pt x="3825796" y="314132"/>
                  <a:pt x="3835300" y="322865"/>
                  <a:pt x="3840822" y="333910"/>
                </a:cubicBezTo>
                <a:cubicBezTo>
                  <a:pt x="3845665" y="343596"/>
                  <a:pt x="3843438" y="357074"/>
                  <a:pt x="3851096" y="364732"/>
                </a:cubicBezTo>
                <a:cubicBezTo>
                  <a:pt x="3858754" y="372390"/>
                  <a:pt x="3871645" y="371581"/>
                  <a:pt x="3881919" y="375006"/>
                </a:cubicBezTo>
                <a:cubicBezTo>
                  <a:pt x="3892193" y="381856"/>
                  <a:pt x="3903099" y="387841"/>
                  <a:pt x="3912741" y="395555"/>
                </a:cubicBezTo>
                <a:cubicBezTo>
                  <a:pt x="3920305" y="401606"/>
                  <a:pt x="3924984" y="411119"/>
                  <a:pt x="3933290" y="416103"/>
                </a:cubicBezTo>
                <a:cubicBezTo>
                  <a:pt x="3942576" y="421675"/>
                  <a:pt x="3953838" y="422952"/>
                  <a:pt x="3964112" y="426377"/>
                </a:cubicBezTo>
                <a:cubicBezTo>
                  <a:pt x="3970962" y="446925"/>
                  <a:pt x="3986204" y="466417"/>
                  <a:pt x="3984661" y="488022"/>
                </a:cubicBezTo>
                <a:cubicBezTo>
                  <a:pt x="3973614" y="642662"/>
                  <a:pt x="3959184" y="677461"/>
                  <a:pt x="3984661" y="601038"/>
                </a:cubicBezTo>
                <a:cubicBezTo>
                  <a:pt x="3991510" y="611312"/>
                  <a:pt x="3997495" y="622218"/>
                  <a:pt x="4005209" y="631860"/>
                </a:cubicBezTo>
                <a:cubicBezTo>
                  <a:pt x="4011260" y="639424"/>
                  <a:pt x="4016072" y="652243"/>
                  <a:pt x="4025757" y="652409"/>
                </a:cubicBezTo>
                <a:cubicBezTo>
                  <a:pt x="4618156" y="662565"/>
                  <a:pt x="5210710" y="659258"/>
                  <a:pt x="5803186" y="662683"/>
                </a:cubicBezTo>
                <a:cubicBezTo>
                  <a:pt x="5816885" y="666108"/>
                  <a:pt x="5831061" y="667999"/>
                  <a:pt x="5844283" y="672957"/>
                </a:cubicBezTo>
                <a:cubicBezTo>
                  <a:pt x="5858624" y="678335"/>
                  <a:pt x="5870850" y="688662"/>
                  <a:pt x="5885380" y="693505"/>
                </a:cubicBezTo>
                <a:cubicBezTo>
                  <a:pt x="5912172" y="702435"/>
                  <a:pt x="5940781" y="705122"/>
                  <a:pt x="5967573" y="714053"/>
                </a:cubicBezTo>
                <a:lnTo>
                  <a:pt x="6029218" y="734602"/>
                </a:lnTo>
                <a:lnTo>
                  <a:pt x="6060040" y="744876"/>
                </a:lnTo>
                <a:cubicBezTo>
                  <a:pt x="6084505" y="781572"/>
                  <a:pt x="6087523" y="788027"/>
                  <a:pt x="6121685" y="827069"/>
                </a:cubicBezTo>
                <a:cubicBezTo>
                  <a:pt x="6131253" y="838004"/>
                  <a:pt x="6143790" y="846268"/>
                  <a:pt x="6152508" y="857892"/>
                </a:cubicBezTo>
                <a:cubicBezTo>
                  <a:pt x="6224121" y="953375"/>
                  <a:pt x="6151840" y="877772"/>
                  <a:pt x="6203879" y="929811"/>
                </a:cubicBezTo>
                <a:cubicBezTo>
                  <a:pt x="6210373" y="955788"/>
                  <a:pt x="6214602" y="977166"/>
                  <a:pt x="6224427" y="1001730"/>
                </a:cubicBezTo>
                <a:cubicBezTo>
                  <a:pt x="6234113" y="1025946"/>
                  <a:pt x="6245562" y="1049433"/>
                  <a:pt x="6255249" y="1073649"/>
                </a:cubicBezTo>
                <a:cubicBezTo>
                  <a:pt x="6266116" y="1100817"/>
                  <a:pt x="6275798" y="1128444"/>
                  <a:pt x="6286072" y="1155842"/>
                </a:cubicBezTo>
                <a:cubicBezTo>
                  <a:pt x="6289497" y="1210638"/>
                  <a:pt x="6292434" y="1265466"/>
                  <a:pt x="6296346" y="1320229"/>
                </a:cubicBezTo>
                <a:cubicBezTo>
                  <a:pt x="6305503" y="1448433"/>
                  <a:pt x="6297402" y="1406647"/>
                  <a:pt x="6316894" y="1484615"/>
                </a:cubicBezTo>
                <a:cubicBezTo>
                  <a:pt x="6320319" y="1535986"/>
                  <a:pt x="6319623" y="1587799"/>
                  <a:pt x="6327168" y="1638728"/>
                </a:cubicBezTo>
                <a:cubicBezTo>
                  <a:pt x="6333376" y="1680632"/>
                  <a:pt x="6348992" y="1720623"/>
                  <a:pt x="6357991" y="1762017"/>
                </a:cubicBezTo>
                <a:cubicBezTo>
                  <a:pt x="6415688" y="2027422"/>
                  <a:pt x="6356484" y="1786811"/>
                  <a:pt x="6388813" y="1916130"/>
                </a:cubicBezTo>
                <a:cubicBezTo>
                  <a:pt x="6381964" y="2176409"/>
                  <a:pt x="6387499" y="2437309"/>
                  <a:pt x="6368265" y="2696966"/>
                </a:cubicBezTo>
                <a:cubicBezTo>
                  <a:pt x="6367081" y="2712949"/>
                  <a:pt x="6265726" y="2809796"/>
                  <a:pt x="6265523" y="2809982"/>
                </a:cubicBezTo>
                <a:cubicBezTo>
                  <a:pt x="6185949" y="2882925"/>
                  <a:pt x="6223715" y="2844059"/>
                  <a:pt x="6131959" y="2902449"/>
                </a:cubicBezTo>
                <a:cubicBezTo>
                  <a:pt x="6001404" y="2985529"/>
                  <a:pt x="6251762" y="2863097"/>
                  <a:pt x="5947025" y="3015465"/>
                </a:cubicBezTo>
                <a:cubicBezTo>
                  <a:pt x="5820351" y="3078802"/>
                  <a:pt x="5796950" y="3096190"/>
                  <a:pt x="5679896" y="3138755"/>
                </a:cubicBezTo>
                <a:cubicBezTo>
                  <a:pt x="5650187" y="3149558"/>
                  <a:pt x="5530785" y="3189923"/>
                  <a:pt x="5484687" y="3200400"/>
                </a:cubicBezTo>
                <a:cubicBezTo>
                  <a:pt x="5433602" y="3212010"/>
                  <a:pt x="5381767" y="3220093"/>
                  <a:pt x="5330575" y="3231222"/>
                </a:cubicBezTo>
                <a:cubicBezTo>
                  <a:pt x="5302979" y="3237221"/>
                  <a:pt x="5275900" y="3245420"/>
                  <a:pt x="5248382" y="3251770"/>
                </a:cubicBezTo>
                <a:cubicBezTo>
                  <a:pt x="5186850" y="3265970"/>
                  <a:pt x="5125369" y="3280483"/>
                  <a:pt x="5063447" y="3292867"/>
                </a:cubicBezTo>
                <a:cubicBezTo>
                  <a:pt x="5005475" y="3304461"/>
                  <a:pt x="4946842" y="3312524"/>
                  <a:pt x="4888786" y="3323689"/>
                </a:cubicBezTo>
                <a:cubicBezTo>
                  <a:pt x="4857780" y="3329652"/>
                  <a:pt x="4827497" y="3339250"/>
                  <a:pt x="4796319" y="3344238"/>
                </a:cubicBezTo>
                <a:cubicBezTo>
                  <a:pt x="4741790" y="3352963"/>
                  <a:pt x="4686690" y="3357644"/>
                  <a:pt x="4631932" y="3364786"/>
                </a:cubicBezTo>
                <a:cubicBezTo>
                  <a:pt x="4607919" y="3367918"/>
                  <a:pt x="4583986" y="3371635"/>
                  <a:pt x="4560013" y="3375060"/>
                </a:cubicBezTo>
                <a:cubicBezTo>
                  <a:pt x="3421669" y="3355601"/>
                  <a:pt x="3729938" y="3410765"/>
                  <a:pt x="3142180" y="3323689"/>
                </a:cubicBezTo>
                <a:cubicBezTo>
                  <a:pt x="3123811" y="3320968"/>
                  <a:pt x="3050246" y="3308763"/>
                  <a:pt x="3029164" y="3303141"/>
                </a:cubicBezTo>
                <a:cubicBezTo>
                  <a:pt x="2994616" y="3293928"/>
                  <a:pt x="2960669" y="3282593"/>
                  <a:pt x="2926422" y="3272319"/>
                </a:cubicBezTo>
                <a:cubicBezTo>
                  <a:pt x="2823918" y="3210815"/>
                  <a:pt x="2796516" y="3191347"/>
                  <a:pt x="2638746" y="3138755"/>
                </a:cubicBezTo>
                <a:cubicBezTo>
                  <a:pt x="2498824" y="3092113"/>
                  <a:pt x="2670923" y="3150821"/>
                  <a:pt x="2474359" y="3077110"/>
                </a:cubicBezTo>
                <a:cubicBezTo>
                  <a:pt x="2454078" y="3069505"/>
                  <a:pt x="2432342" y="3065721"/>
                  <a:pt x="2412714" y="3056561"/>
                </a:cubicBezTo>
                <a:cubicBezTo>
                  <a:pt x="2380763" y="3041650"/>
                  <a:pt x="2351784" y="3020959"/>
                  <a:pt x="2320247" y="3005191"/>
                </a:cubicBezTo>
                <a:cubicBezTo>
                  <a:pt x="2273688" y="2981911"/>
                  <a:pt x="2239249" y="2977235"/>
                  <a:pt x="2186683" y="2964094"/>
                </a:cubicBezTo>
                <a:cubicBezTo>
                  <a:pt x="2159285" y="2946970"/>
                  <a:pt x="2133388" y="2927172"/>
                  <a:pt x="2104490" y="2912723"/>
                </a:cubicBezTo>
                <a:cubicBezTo>
                  <a:pt x="2091860" y="2906408"/>
                  <a:pt x="2076889" y="2906602"/>
                  <a:pt x="2063393" y="2902449"/>
                </a:cubicBezTo>
                <a:cubicBezTo>
                  <a:pt x="2032340" y="2892894"/>
                  <a:pt x="2001250" y="2883289"/>
                  <a:pt x="1970926" y="2871626"/>
                </a:cubicBezTo>
                <a:cubicBezTo>
                  <a:pt x="1956631" y="2866128"/>
                  <a:pt x="1944124" y="2856576"/>
                  <a:pt x="1929829" y="2851078"/>
                </a:cubicBezTo>
                <a:cubicBezTo>
                  <a:pt x="1840100" y="2816567"/>
                  <a:pt x="1820895" y="2818398"/>
                  <a:pt x="1724346" y="2789433"/>
                </a:cubicBezTo>
                <a:cubicBezTo>
                  <a:pt x="1693227" y="2780097"/>
                  <a:pt x="1663627" y="2765513"/>
                  <a:pt x="1631879" y="2758611"/>
                </a:cubicBezTo>
                <a:cubicBezTo>
                  <a:pt x="1584551" y="2748322"/>
                  <a:pt x="1535855" y="2745774"/>
                  <a:pt x="1488040" y="2738062"/>
                </a:cubicBezTo>
                <a:cubicBezTo>
                  <a:pt x="1468118" y="2734849"/>
                  <a:pt x="1259619" y="2698938"/>
                  <a:pt x="1210638" y="2686692"/>
                </a:cubicBezTo>
                <a:cubicBezTo>
                  <a:pt x="1196939" y="2683267"/>
                  <a:pt x="1183348" y="2679376"/>
                  <a:pt x="1169541" y="2676417"/>
                </a:cubicBezTo>
                <a:cubicBezTo>
                  <a:pt x="1083643" y="2658010"/>
                  <a:pt x="1020180" y="2649198"/>
                  <a:pt x="933236" y="2625047"/>
                </a:cubicBezTo>
                <a:cubicBezTo>
                  <a:pt x="915466" y="2620111"/>
                  <a:pt x="899256" y="2610636"/>
                  <a:pt x="881865" y="2604498"/>
                </a:cubicBezTo>
                <a:cubicBezTo>
                  <a:pt x="841015" y="2590080"/>
                  <a:pt x="797321" y="2582775"/>
                  <a:pt x="758575" y="2563402"/>
                </a:cubicBezTo>
                <a:cubicBezTo>
                  <a:pt x="625599" y="2496914"/>
                  <a:pt x="678875" y="2516287"/>
                  <a:pt x="604463" y="2491483"/>
                </a:cubicBezTo>
                <a:cubicBezTo>
                  <a:pt x="587339" y="2477784"/>
                  <a:pt x="569318" y="2465137"/>
                  <a:pt x="553092" y="2450386"/>
                </a:cubicBezTo>
                <a:cubicBezTo>
                  <a:pt x="518424" y="2418869"/>
                  <a:pt x="467811" y="2365925"/>
                  <a:pt x="440076" y="2327096"/>
                </a:cubicBezTo>
                <a:cubicBezTo>
                  <a:pt x="332924" y="2177085"/>
                  <a:pt x="425748" y="2299793"/>
                  <a:pt x="368157" y="2203806"/>
                </a:cubicBezTo>
                <a:cubicBezTo>
                  <a:pt x="355451" y="2182629"/>
                  <a:pt x="339054" y="2163749"/>
                  <a:pt x="327061" y="2142161"/>
                </a:cubicBezTo>
                <a:cubicBezTo>
                  <a:pt x="321802" y="2132694"/>
                  <a:pt x="321184" y="2121235"/>
                  <a:pt x="316786" y="2111339"/>
                </a:cubicBezTo>
                <a:cubicBezTo>
                  <a:pt x="307455" y="2090345"/>
                  <a:pt x="298298" y="2069076"/>
                  <a:pt x="285964" y="2049694"/>
                </a:cubicBezTo>
                <a:cubicBezTo>
                  <a:pt x="274191" y="2031193"/>
                  <a:pt x="258566" y="2015447"/>
                  <a:pt x="244867" y="1998323"/>
                </a:cubicBezTo>
                <a:cubicBezTo>
                  <a:pt x="241442" y="1988049"/>
                  <a:pt x="238396" y="1977641"/>
                  <a:pt x="234593" y="1967501"/>
                </a:cubicBezTo>
                <a:cubicBezTo>
                  <a:pt x="228117" y="1950233"/>
                  <a:pt x="219344" y="1933795"/>
                  <a:pt x="214045" y="1916130"/>
                </a:cubicBezTo>
                <a:cubicBezTo>
                  <a:pt x="209027" y="1899404"/>
                  <a:pt x="208006" y="1881700"/>
                  <a:pt x="203771" y="1864759"/>
                </a:cubicBezTo>
                <a:cubicBezTo>
                  <a:pt x="201144" y="1854253"/>
                  <a:pt x="196921" y="1844211"/>
                  <a:pt x="193496" y="1833937"/>
                </a:cubicBezTo>
                <a:cubicBezTo>
                  <a:pt x="190071" y="1785991"/>
                  <a:pt x="188838" y="1737837"/>
                  <a:pt x="183222" y="1690098"/>
                </a:cubicBezTo>
                <a:cubicBezTo>
                  <a:pt x="181957" y="1679342"/>
                  <a:pt x="174595" y="1669980"/>
                  <a:pt x="172948" y="1659276"/>
                </a:cubicBezTo>
                <a:cubicBezTo>
                  <a:pt x="167715" y="1625258"/>
                  <a:pt x="170140" y="1590133"/>
                  <a:pt x="162674" y="1556534"/>
                </a:cubicBezTo>
                <a:cubicBezTo>
                  <a:pt x="156327" y="1527970"/>
                  <a:pt x="141591" y="1501934"/>
                  <a:pt x="131852" y="1474341"/>
                </a:cubicBezTo>
                <a:cubicBezTo>
                  <a:pt x="98301" y="1379282"/>
                  <a:pt x="105898" y="1406222"/>
                  <a:pt x="90755" y="1330503"/>
                </a:cubicBezTo>
                <a:cubicBezTo>
                  <a:pt x="92567" y="1312385"/>
                  <a:pt x="96729" y="1220670"/>
                  <a:pt x="111303" y="1186665"/>
                </a:cubicBezTo>
                <a:cubicBezTo>
                  <a:pt x="126386" y="1151471"/>
                  <a:pt x="162674" y="1083923"/>
                  <a:pt x="162674" y="1083923"/>
                </a:cubicBezTo>
                <a:cubicBezTo>
                  <a:pt x="166099" y="1053101"/>
                  <a:pt x="172948" y="1022468"/>
                  <a:pt x="172948" y="991456"/>
                </a:cubicBezTo>
                <a:cubicBezTo>
                  <a:pt x="172948" y="886517"/>
                  <a:pt x="166420" y="859821"/>
                  <a:pt x="152400" y="775698"/>
                </a:cubicBezTo>
                <a:cubicBezTo>
                  <a:pt x="159249" y="690080"/>
                  <a:pt x="164402" y="604309"/>
                  <a:pt x="172948" y="518844"/>
                </a:cubicBezTo>
                <a:cubicBezTo>
                  <a:pt x="175122" y="497107"/>
                  <a:pt x="187776" y="449256"/>
                  <a:pt x="193496" y="426377"/>
                </a:cubicBezTo>
                <a:cubicBezTo>
                  <a:pt x="190071" y="388705"/>
                  <a:pt x="189796" y="350613"/>
                  <a:pt x="183222" y="313361"/>
                </a:cubicBezTo>
                <a:cubicBezTo>
                  <a:pt x="179458" y="292031"/>
                  <a:pt x="166235" y="273081"/>
                  <a:pt x="162674" y="251716"/>
                </a:cubicBezTo>
                <a:cubicBezTo>
                  <a:pt x="150620" y="179389"/>
                  <a:pt x="158988" y="209834"/>
                  <a:pt x="142126" y="159249"/>
                </a:cubicBezTo>
                <a:cubicBezTo>
                  <a:pt x="145667" y="130917"/>
                  <a:pt x="146837" y="77909"/>
                  <a:pt x="162674" y="46233"/>
                </a:cubicBezTo>
                <a:cubicBezTo>
                  <a:pt x="164840" y="41901"/>
                  <a:pt x="0" y="10274"/>
                  <a:pt x="172948" y="513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76" name="Text Box 12"/>
          <p:cNvSpPr txBox="1">
            <a:spLocks noChangeArrowheads="1"/>
          </p:cNvSpPr>
          <p:nvPr/>
        </p:nvSpPr>
        <p:spPr bwMode="auto">
          <a:xfrm>
            <a:off x="3606800" y="1882775"/>
            <a:ext cx="1822450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Verdana" pitchFamily="-108" charset="0"/>
              </a:rPr>
              <a:t>Association Rules for Fault Localization</a:t>
            </a:r>
            <a:endParaRPr lang="fr-FR">
              <a:latin typeface="Verdana" pitchFamily="-10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643938" cy="4429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>
                <a:latin typeface="Verdana" pitchFamily="-108" charset="0"/>
              </a:rPr>
              <a:t>Association rules: </a:t>
            </a:r>
            <a:r>
              <a:rPr lang="en-US" b="1">
                <a:latin typeface="Verdana" pitchFamily="-108" charset="0"/>
              </a:rPr>
              <a:t>e</a:t>
            </a:r>
            <a:r>
              <a:rPr lang="en-US" b="1" baseline="-25000">
                <a:latin typeface="Verdana" pitchFamily="-108" charset="0"/>
              </a:rPr>
              <a:t>1</a:t>
            </a:r>
            <a:r>
              <a:rPr lang="en-US" b="1">
                <a:latin typeface="Verdana" pitchFamily="-108" charset="0"/>
              </a:rPr>
              <a:t>, …, e</a:t>
            </a:r>
            <a:r>
              <a:rPr lang="en-US" b="1" baseline="-25000">
                <a:latin typeface="Verdana" pitchFamily="-108" charset="0"/>
              </a:rPr>
              <a:t>n</a:t>
            </a:r>
            <a:r>
              <a:rPr lang="en-US" b="1">
                <a:latin typeface="Verdana" pitchFamily="-108" charset="0"/>
              </a:rPr>
              <a:t> </a:t>
            </a:r>
            <a:r>
              <a:rPr lang="en-US" b="1">
                <a:latin typeface="Verdana" pitchFamily="-108" charset="0"/>
                <a:ea typeface="Arial" pitchFamily="-108" charset="0"/>
                <a:cs typeface="Arial" pitchFamily="-108" charset="0"/>
              </a:rPr>
              <a:t>→</a:t>
            </a:r>
            <a:r>
              <a:rPr lang="en-US" b="1">
                <a:latin typeface="Verdana" pitchFamily="-108" charset="0"/>
              </a:rPr>
              <a:t> FAIL</a:t>
            </a:r>
            <a:r>
              <a:rPr lang="en-GB">
                <a:latin typeface="Verdana" pitchFamily="-108" charset="0"/>
              </a:rPr>
              <a:t>  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Verdana" pitchFamily="-108" charset="0"/>
              </a:rPr>
              <a:t>When the </a:t>
            </a:r>
            <a:r>
              <a:rPr lang="en-GB" b="1">
                <a:solidFill>
                  <a:srgbClr val="FF0000"/>
                </a:solidFill>
                <a:latin typeface="Verdana" pitchFamily="-108" charset="0"/>
              </a:rPr>
              <a:t>set of events </a:t>
            </a:r>
            <a:r>
              <a:rPr lang="en-GB">
                <a:latin typeface="Verdana" pitchFamily="-108" charset="0"/>
              </a:rPr>
              <a:t>E=</a:t>
            </a:r>
            <a:r>
              <a:rPr lang="en-US" b="1">
                <a:latin typeface="Verdana" pitchFamily="-108" charset="0"/>
              </a:rPr>
              <a:t> e</a:t>
            </a:r>
            <a:r>
              <a:rPr lang="en-US" b="1" baseline="-25000">
                <a:latin typeface="Verdana" pitchFamily="-108" charset="0"/>
              </a:rPr>
              <a:t>1</a:t>
            </a:r>
            <a:r>
              <a:rPr lang="en-US" b="1">
                <a:latin typeface="Verdana" pitchFamily="-108" charset="0"/>
              </a:rPr>
              <a:t>, …, e</a:t>
            </a:r>
            <a:r>
              <a:rPr lang="en-US" b="1" baseline="-25000">
                <a:latin typeface="Verdana" pitchFamily="-108" charset="0"/>
              </a:rPr>
              <a:t>n</a:t>
            </a:r>
            <a:r>
              <a:rPr lang="en-GB">
                <a:latin typeface="Verdana" pitchFamily="-108" charset="0"/>
              </a:rPr>
              <a:t> belongs to a trace that implies, “most of the time”, a failure</a:t>
            </a:r>
          </a:p>
          <a:p>
            <a:pPr lvl="1">
              <a:lnSpc>
                <a:spcPct val="90000"/>
              </a:lnSpc>
            </a:pPr>
            <a:endParaRPr lang="en-GB">
              <a:latin typeface="Verdana" pitchFamily="-108" charset="0"/>
            </a:endParaRPr>
          </a:p>
          <a:p>
            <a:pPr>
              <a:lnSpc>
                <a:spcPct val="90000"/>
              </a:lnSpc>
            </a:pPr>
            <a:r>
              <a:rPr lang="en-GB">
                <a:latin typeface="Verdana" pitchFamily="-108" charset="0"/>
              </a:rPr>
              <a:t>“Most of the time” measured by statistical indicators with thresholds (minsup and minlift)</a:t>
            </a:r>
          </a:p>
          <a:p>
            <a:pPr lvl="1">
              <a:lnSpc>
                <a:spcPct val="90000"/>
              </a:lnSpc>
            </a:pPr>
            <a:r>
              <a:rPr lang="en-GB" b="1" u="sng">
                <a:latin typeface="Verdana" pitchFamily="-108" charset="0"/>
              </a:rPr>
              <a:t>Support</a:t>
            </a:r>
            <a:r>
              <a:rPr lang="en-GB">
                <a:latin typeface="Verdana" pitchFamily="-108" charset="0"/>
              </a:rPr>
              <a:t>: frequency of a rule</a:t>
            </a:r>
          </a:p>
          <a:p>
            <a:pPr lvl="1">
              <a:lnSpc>
                <a:spcPct val="90000"/>
              </a:lnSpc>
            </a:pPr>
            <a:endParaRPr lang="en-GB">
              <a:latin typeface="Verdana" pitchFamily="-108" charset="0"/>
            </a:endParaRPr>
          </a:p>
          <a:p>
            <a:pPr lvl="1">
              <a:lnSpc>
                <a:spcPct val="90000"/>
              </a:lnSpc>
            </a:pPr>
            <a:r>
              <a:rPr lang="en-GB" b="1" u="sng">
                <a:latin typeface="Verdana" pitchFamily="-108" charset="0"/>
              </a:rPr>
              <a:t>Lift</a:t>
            </a:r>
            <a:r>
              <a:rPr lang="en-GB">
                <a:latin typeface="Verdana" pitchFamily="-108" charset="0"/>
              </a:rPr>
              <a:t>: relevance of a rule</a:t>
            </a:r>
            <a:endParaRPr lang="fr-FR">
              <a:latin typeface="Verdana" pitchFamily="-10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B674F-209F-5D4F-B83C-0D4F1DE20D37}" type="slidenum">
              <a:rPr lang="fr-FR"/>
              <a:pPr/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Verdana" pitchFamily="-108" charset="0"/>
              </a:rPr>
              <a:t>Association Rules for Fault Localization</a:t>
            </a:r>
            <a:endParaRPr lang="fr-FR">
              <a:latin typeface="Verdana" pitchFamily="-108" charset="0"/>
            </a:endParaRPr>
          </a:p>
        </p:txBody>
      </p:sp>
      <p:sp>
        <p:nvSpPr>
          <p:cNvPr id="114278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643938" cy="46434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sz="1900">
                <a:latin typeface="Verdana" pitchFamily="-108" charset="0"/>
              </a:rPr>
              <a:t>Generation from the trace context  </a:t>
            </a:r>
          </a:p>
          <a:p>
            <a:pPr lvl="1">
              <a:lnSpc>
                <a:spcPct val="70000"/>
              </a:lnSpc>
            </a:pPr>
            <a:r>
              <a:rPr lang="en-GB" sz="1700">
                <a:latin typeface="Verdana" pitchFamily="-108" charset="0"/>
              </a:rPr>
              <a:t>Examples of rules</a:t>
            </a:r>
          </a:p>
          <a:p>
            <a:pPr lvl="1">
              <a:lnSpc>
                <a:spcPct val="70000"/>
              </a:lnSpc>
            </a:pPr>
            <a:endParaRPr lang="en-GB" sz="17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 lvl="3">
              <a:lnSpc>
                <a:spcPct val="70000"/>
              </a:lnSpc>
            </a:pPr>
            <a:endParaRPr lang="en-GB" sz="1300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endParaRPr lang="en-US" sz="1900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endParaRPr lang="en-US" sz="1900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endParaRPr lang="en-US" sz="1900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endParaRPr lang="en-US" sz="1900">
              <a:latin typeface="Verdana" pitchFamily="-108" charset="0"/>
            </a:endParaRPr>
          </a:p>
          <a:p>
            <a:pPr>
              <a:lnSpc>
                <a:spcPct val="70000"/>
              </a:lnSpc>
              <a:buFontTx/>
              <a:buNone/>
            </a:pPr>
            <a:endParaRPr lang="en-US" sz="1900">
              <a:latin typeface="Verdana" pitchFamily="-108" charset="0"/>
            </a:endParaRPr>
          </a:p>
          <a:p>
            <a:pPr lvl="1">
              <a:lnSpc>
                <a:spcPct val="70000"/>
              </a:lnSpc>
            </a:pPr>
            <a:endParaRPr lang="en-US" sz="1500" u="sng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endParaRPr lang="en-US" sz="1900" u="sng"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r>
              <a:rPr lang="en-US" sz="1900" u="sng">
                <a:latin typeface="Verdana" pitchFamily="-108" charset="0"/>
              </a:rPr>
              <a:t>Problem </a:t>
            </a:r>
            <a:r>
              <a:rPr lang="en-US" sz="1900">
                <a:latin typeface="Verdana" pitchFamily="-108" charset="0"/>
              </a:rPr>
              <a:t>: lots of association rules with large premises</a:t>
            </a:r>
            <a:endParaRPr lang="fr-FR" sz="1700">
              <a:latin typeface="Verdana" pitchFamily="-10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18171-9AC9-B14F-A3EA-1E3E70DA608E}" type="slidenum">
              <a:rPr lang="fr-FR"/>
              <a:pPr/>
              <a:t>46</a:t>
            </a:fld>
            <a:endParaRPr lang="fr-FR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85750" y="2428875"/>
            <a:ext cx="857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200" b="1"/>
              <a:t>R1</a:t>
            </a:r>
            <a:r>
              <a:rPr lang="fr-FR" sz="1200"/>
              <a:t>:line_81,line_84,line_87,line_90,line_105,line_66,line_78,line_62,line_63,line_65,line_67,line_69,line_97,line_112,line_113,line_115,line_116,line_117,line_124,line_126,line_127,line_128,line_129,line_14,line_15,line_16,line_17,line_58,line_93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 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endParaRPr lang="fr-FR" sz="1200"/>
          </a:p>
          <a:p>
            <a:r>
              <a:rPr lang="fr-FR" sz="1200" b="1"/>
              <a:t>R2</a:t>
            </a:r>
            <a:r>
              <a:rPr lang="fr-FR" sz="1200"/>
              <a:t>:</a:t>
            </a:r>
            <a:r>
              <a:rPr lang="fr-FR" sz="1200">
                <a:solidFill>
                  <a:schemeClr val="folHlink"/>
                </a:solidFill>
              </a:rPr>
              <a:t>line_78,line_84,line_81,line_90,line_87,line_62,line_63,line_65,line_67,line_69,line_105,line_97,line_112,line_113,line_115,line_116,line_117,line_124,line_126,line_127,line_128,line_129,line_14,line_15,line_16,line_17,line_58,line_93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 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endParaRPr lang="fr-FR" sz="1200">
              <a:solidFill>
                <a:schemeClr val="folHlink"/>
              </a:solidFill>
            </a:endParaRPr>
          </a:p>
          <a:p>
            <a:r>
              <a:rPr lang="fr-FR" sz="1200" b="1"/>
              <a:t>R3</a:t>
            </a:r>
            <a:r>
              <a:rPr lang="fr-FR" sz="1200"/>
              <a:t>:line_66,line_78,line_62,line_63,line_65,line_67,line_69,line_97,line_112,line_113,line_115,line_116,line_117,line_124,line_126,line_127,line_128,line_129,line_14,line_15,line_16,line_17,line_58,line_93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 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endParaRPr lang="fr-FR" sz="1200"/>
          </a:p>
          <a:p>
            <a:r>
              <a:rPr lang="fr-FR" sz="1200" b="1"/>
              <a:t>R4</a:t>
            </a:r>
            <a:r>
              <a:rPr lang="fr-FR" sz="1200"/>
              <a:t>:</a:t>
            </a:r>
            <a:r>
              <a:rPr lang="fr-FR" sz="1200">
                <a:solidFill>
                  <a:schemeClr val="folHlink"/>
                </a:solidFill>
              </a:rPr>
              <a:t>line_101,line_84,line_85,line_68,line_81,line_78,line_62,line_63,line_65,line_67,line_69,line_97,line_112,line_113,line_115,line_116,line_117,line_124,line_126,line_127,line_128,line_129,line_14,line_15,line_16,line_17,line_58,line_93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r>
              <a:rPr lang="fr-FR" sz="1200" b="1"/>
              <a:t>R5</a:t>
            </a:r>
            <a:r>
              <a:rPr lang="fr-FR" sz="1200"/>
              <a:t>:line_101,line_81,line_78,line_62,line_63,line_65,line_67,line_69,line_97,line_112,line_113,line_115,line_116,line_117,line_124,line_126,line_127,line_128,line_129,line_14,line_15,line_16,line_17,line_58,line_93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r>
              <a:rPr lang="fr-FR" sz="1200" b="1"/>
              <a:t>R6</a:t>
            </a:r>
            <a:r>
              <a:rPr lang="fr-FR" sz="1200"/>
              <a:t>:</a:t>
            </a:r>
            <a:r>
              <a:rPr lang="fr-FR" sz="1200">
                <a:solidFill>
                  <a:schemeClr val="folHlink"/>
                </a:solidFill>
              </a:rPr>
              <a:t>line_68,line_78,line_62,line_63,line_65,line_67,line_69,line_97,line_112,line_113,line_115,line_116,line_117,line_124,line_126,line_127,line_128,line_129,line_14,line_15,line_16,line_17,line_58,line_93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r>
              <a:rPr lang="fr-FR" sz="1200" b="1"/>
              <a:t>R7</a:t>
            </a:r>
            <a:r>
              <a:rPr lang="fr-FR" sz="1200"/>
              <a:t>:line_84,line_81,line_78,line_62,line_63,line_65,line_67,line_69,line_97,line_112,line_113,line_115,line_116,line_117,line_124,line_126,line_127,line_128,line_129,line_14,line_15,line_16,line_17,line_58,line_93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r>
              <a:rPr lang="fr-FR" sz="1200" b="1"/>
              <a:t>R8</a:t>
            </a:r>
            <a:r>
              <a:rPr lang="fr-FR" sz="1200"/>
              <a:t>:</a:t>
            </a:r>
            <a:r>
              <a:rPr lang="fr-FR" sz="1200">
                <a:solidFill>
                  <a:schemeClr val="folHlink"/>
                </a:solidFill>
              </a:rPr>
              <a:t>line_81,line_78,line_62,line_63,line_65,line_67,line_69,line_97,line_112,line_113,line_115,line_116,line_117,line_124,line_126,line_127,line_128,line_129,line_14,line_15,line_16,line_17,line_58,line_93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r>
              <a:rPr lang="fr-FR" sz="1200" b="1"/>
              <a:t>R9</a:t>
            </a:r>
            <a:r>
              <a:rPr lang="fr-FR" sz="1200"/>
              <a:t>:line_78,line_62,line_63,line_65,line_67,line_69,line_97,line_112,line_113,line_115,line_116,line_117,line_124,line_126,line_127,line_128,line_129,line_14,line_15,line_16,line_17,line_58,line_93 </a:t>
            </a:r>
            <a:r>
              <a:rPr lang="en-US" sz="1200" b="1">
                <a:ea typeface="Arial" pitchFamily="-108" charset="0"/>
                <a:cs typeface="Arial" pitchFamily="-108" charset="0"/>
              </a:rPr>
              <a:t>→</a:t>
            </a:r>
            <a:r>
              <a:rPr lang="en-US" sz="1200" b="1"/>
              <a:t> </a:t>
            </a:r>
            <a:r>
              <a:rPr lang="en-US" sz="1200" b="1">
                <a:solidFill>
                  <a:srgbClr val="FF0000"/>
                </a:solidFill>
              </a:rPr>
              <a:t>FAIL</a:t>
            </a:r>
            <a:r>
              <a:rPr lang="en-GB" sz="1200"/>
              <a:t> </a:t>
            </a:r>
            <a:endParaRPr 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Verdana" pitchFamily="-108" charset="0"/>
              </a:rPr>
              <a:t>Property of Association Rules</a:t>
            </a:r>
            <a:endParaRPr lang="fr-FR">
              <a:latin typeface="Verdana" pitchFamily="-108" charset="0"/>
            </a:endParaRPr>
          </a:p>
        </p:txBody>
      </p:sp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75"/>
            <a:ext cx="8643938" cy="4429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GB">
              <a:latin typeface="Verdana" pitchFamily="-108" charset="0"/>
            </a:endParaRPr>
          </a:p>
          <a:p>
            <a:pPr>
              <a:lnSpc>
                <a:spcPct val="90000"/>
              </a:lnSpc>
            </a:pPr>
            <a:r>
              <a:rPr lang="en-GB">
                <a:latin typeface="Verdana" pitchFamily="-108" charset="0"/>
              </a:rPr>
              <a:t>Some rules are more “specific” than others</a:t>
            </a:r>
          </a:p>
          <a:p>
            <a:pPr>
              <a:lnSpc>
                <a:spcPct val="90000"/>
              </a:lnSpc>
            </a:pPr>
            <a:endParaRPr lang="en-GB" sz="1100">
              <a:latin typeface="Verdana" pitchFamily="-10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>
                <a:latin typeface="Verdana" pitchFamily="-108" charset="0"/>
              </a:rPr>
              <a:t>R4: line 84, line 81, line 93,</a:t>
            </a:r>
            <a:r>
              <a:rPr lang="en-GB" b="1">
                <a:solidFill>
                  <a:srgbClr val="FF0000"/>
                </a:solidFill>
                <a:latin typeface="Verdana" pitchFamily="-108" charset="0"/>
              </a:rPr>
              <a:t> line 105, line 90, line 87 </a:t>
            </a:r>
            <a:r>
              <a:rPr lang="en-GB" i="1">
                <a:latin typeface="Verdana" pitchFamily="-108" charset="0"/>
                <a:ea typeface="Arial" pitchFamily="-108" charset="0"/>
                <a:cs typeface="Arial" pitchFamily="-108" charset="0"/>
              </a:rPr>
              <a:t>→ </a:t>
            </a:r>
            <a:r>
              <a:rPr lang="en-GB" i="1">
                <a:latin typeface="Verdana" pitchFamily="-108" charset="0"/>
              </a:rPr>
              <a:t>Fail</a:t>
            </a:r>
            <a:r>
              <a:rPr lang="en-GB">
                <a:latin typeface="Verdana" pitchFamily="-108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100">
              <a:latin typeface="Verdana" pitchFamily="-10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>
                <a:latin typeface="Verdana" pitchFamily="-108" charset="0"/>
              </a:rPr>
              <a:t>		</a:t>
            </a:r>
            <a:r>
              <a:rPr lang="en-GB" b="1">
                <a:latin typeface="Verdana" pitchFamily="-108" charset="0"/>
              </a:rPr>
              <a:t>is more specific than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1100">
              <a:latin typeface="Verdana" pitchFamily="-10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>
                <a:latin typeface="Verdana" pitchFamily="-108" charset="0"/>
              </a:rPr>
              <a:t>R5: line 84, line 81, line 93 </a:t>
            </a:r>
            <a:r>
              <a:rPr lang="en-GB" i="1">
                <a:latin typeface="Verdana" pitchFamily="-108" charset="0"/>
                <a:ea typeface="Arial" pitchFamily="-108" charset="0"/>
                <a:cs typeface="Arial" pitchFamily="-108" charset="0"/>
              </a:rPr>
              <a:t>→</a:t>
            </a:r>
            <a:r>
              <a:rPr lang="en-GB" i="1">
                <a:latin typeface="Verdana" pitchFamily="-108" charset="0"/>
              </a:rPr>
              <a:t> Fail</a:t>
            </a:r>
            <a:r>
              <a:rPr lang="en-GB">
                <a:latin typeface="Verdana" pitchFamily="-108" charset="0"/>
              </a:rPr>
              <a:t> </a:t>
            </a:r>
          </a:p>
          <a:p>
            <a:pPr lvl="3">
              <a:lnSpc>
                <a:spcPct val="70000"/>
              </a:lnSpc>
            </a:pPr>
            <a:endParaRPr lang="en-GB" u="sng">
              <a:latin typeface="Verdana" pitchFamily="-108" charset="0"/>
            </a:endParaRPr>
          </a:p>
          <a:p>
            <a:pPr>
              <a:lnSpc>
                <a:spcPct val="70000"/>
              </a:lnSpc>
              <a:buFont typeface="Wingdings" pitchFamily="-108" charset="2"/>
              <a:buNone/>
            </a:pPr>
            <a:endParaRPr lang="fr-FR" sz="2400">
              <a:solidFill>
                <a:srgbClr val="FF3300"/>
              </a:solidFill>
              <a:latin typeface="Verdana" pitchFamily="-108" charset="0"/>
            </a:endParaRPr>
          </a:p>
          <a:p>
            <a:pPr>
              <a:lnSpc>
                <a:spcPct val="70000"/>
              </a:lnSpc>
              <a:buFont typeface="Wingdings" pitchFamily="-108" charset="2"/>
              <a:buNone/>
            </a:pPr>
            <a:endParaRPr lang="fr-FR" sz="2400">
              <a:solidFill>
                <a:srgbClr val="FF3300"/>
              </a:solidFill>
              <a:latin typeface="Verdana" pitchFamily="-108" charset="0"/>
            </a:endParaRPr>
          </a:p>
          <a:p>
            <a:pPr>
              <a:lnSpc>
                <a:spcPct val="70000"/>
              </a:lnSpc>
            </a:pPr>
            <a:r>
              <a:rPr lang="en-GB" sz="2400">
                <a:latin typeface="Verdana" pitchFamily="-108" charset="0"/>
              </a:rPr>
              <a:t>Rules partially ordered  </a:t>
            </a:r>
            <a:r>
              <a:rPr lang="en-GB" sz="2400">
                <a:latin typeface="Verdana" pitchFamily="-108" charset="0"/>
                <a:sym typeface="Symbol" pitchFamily="-108" charset="2"/>
              </a:rPr>
              <a:t></a:t>
            </a:r>
            <a:r>
              <a:rPr lang="en-GB" sz="2400">
                <a:latin typeface="Verdana" pitchFamily="-108" charset="0"/>
              </a:rPr>
              <a:t> </a:t>
            </a:r>
            <a:r>
              <a:rPr lang="en-GB" sz="2400" b="1">
                <a:latin typeface="Verdana" pitchFamily="-108" charset="0"/>
              </a:rPr>
              <a:t>Failure context</a:t>
            </a:r>
            <a:r>
              <a:rPr lang="en-GB">
                <a:latin typeface="Verdana" pitchFamily="-108" charset="0"/>
              </a:rPr>
              <a:t>	</a:t>
            </a:r>
            <a:endParaRPr lang="fr-FR" i="1">
              <a:latin typeface="Verdana" pitchFamily="-10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9DBC5-B88F-364B-BB19-EC2795F4488C}" type="slidenum">
              <a:rPr lang="fr-FR"/>
              <a:pPr/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oneTexte 41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25603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Context</a:t>
            </a:r>
          </a:p>
        </p:txBody>
      </p:sp>
      <p:sp>
        <p:nvSpPr>
          <p:cNvPr id="74" name="Espace réservé du contenu 4"/>
          <p:cNvSpPr>
            <a:spLocks noGrp="1"/>
          </p:cNvSpPr>
          <p:nvPr>
            <p:ph idx="1"/>
          </p:nvPr>
        </p:nvSpPr>
        <p:spPr>
          <a:xfrm>
            <a:off x="142875" y="4429125"/>
            <a:ext cx="5143500" cy="2143125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Verdana" pitchFamily="-108" charset="0"/>
              </a:rPr>
              <a:t>Rules</a:t>
            </a:r>
          </a:p>
          <a:p>
            <a:pPr lvl="1"/>
            <a:r>
              <a:rPr lang="en-US">
                <a:latin typeface="Verdana" pitchFamily="-108" charset="0"/>
              </a:rPr>
              <a:t>Described by their premise</a:t>
            </a:r>
          </a:p>
          <a:p>
            <a:pPr lvl="1"/>
            <a:r>
              <a:rPr lang="en-US">
                <a:latin typeface="Verdana" pitchFamily="-108" charset="0"/>
              </a:rPr>
              <a:t>Represented by their support and lift values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FEE6E-FF92-1C47-B554-38C0BF3269DD}" type="slidenum">
              <a:rPr lang="fr-FR"/>
              <a:pPr/>
              <a:t>48</a:t>
            </a:fld>
            <a:endParaRPr lang="fr-FR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25607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25608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sp>
        <p:nvSpPr>
          <p:cNvPr id="25611" name="Text Box 61"/>
          <p:cNvSpPr txBox="1">
            <a:spLocks noChangeArrowheads="1"/>
          </p:cNvSpPr>
          <p:nvPr/>
        </p:nvSpPr>
        <p:spPr bwMode="auto">
          <a:xfrm>
            <a:off x="7286625" y="1774825"/>
            <a:ext cx="17414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Indicator thresholds </a:t>
            </a:r>
          </a:p>
          <a:p>
            <a:pPr algn="ct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(minsup, minlift)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à coins arrondis 91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95" name="Tableau 94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25657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58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25659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60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  <p:cxnSp>
        <p:nvCxnSpPr>
          <p:cNvPr id="100" name="Connecteur droit avec flèche 99"/>
          <p:cNvCxnSpPr/>
          <p:nvPr/>
        </p:nvCxnSpPr>
        <p:spPr>
          <a:xfrm rot="5400000">
            <a:off x="6583362" y="2489201"/>
            <a:ext cx="835025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à coins arrondis 100"/>
          <p:cNvSpPr/>
          <p:nvPr/>
        </p:nvSpPr>
        <p:spPr>
          <a:xfrm>
            <a:off x="6643688" y="2928938"/>
            <a:ext cx="1214437" cy="78581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63" name="ZoneTexte 101"/>
          <p:cNvSpPr txBox="1">
            <a:spLocks noChangeArrowheads="1"/>
          </p:cNvSpPr>
          <p:nvPr/>
        </p:nvSpPr>
        <p:spPr bwMode="auto">
          <a:xfrm>
            <a:off x="6643688" y="3000375"/>
            <a:ext cx="124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/>
              <a:t>AR tool</a:t>
            </a:r>
          </a:p>
          <a:p>
            <a:pPr algn="ctr"/>
            <a:r>
              <a:rPr lang="fr-FR" sz="1600"/>
              <a:t>? </a:t>
            </a:r>
            <a:r>
              <a:rPr lang="fr-FR" sz="1600">
                <a:ea typeface="Arial" pitchFamily="-108" charset="0"/>
                <a:cs typeface="Arial" pitchFamily="-108" charset="0"/>
              </a:rPr>
              <a:t>→ FAIL</a:t>
            </a:r>
            <a:endParaRPr lang="fr-FR" sz="1600"/>
          </a:p>
        </p:txBody>
      </p:sp>
      <p:cxnSp>
        <p:nvCxnSpPr>
          <p:cNvPr id="103" name="Connecteur droit avec flèche 102"/>
          <p:cNvCxnSpPr/>
          <p:nvPr/>
        </p:nvCxnSpPr>
        <p:spPr>
          <a:xfrm rot="5400000">
            <a:off x="6918325" y="4040188"/>
            <a:ext cx="611187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5" name="Text Box 12"/>
          <p:cNvSpPr txBox="1">
            <a:spLocks noChangeArrowheads="1"/>
          </p:cNvSpPr>
          <p:nvPr/>
        </p:nvSpPr>
        <p:spPr bwMode="auto">
          <a:xfrm>
            <a:off x="6394450" y="4357688"/>
            <a:ext cx="189230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Association rules</a:t>
            </a:r>
          </a:p>
        </p:txBody>
      </p:sp>
      <p:graphicFrame>
        <p:nvGraphicFramePr>
          <p:cNvPr id="105" name="Tableau 104"/>
          <p:cNvGraphicFramePr>
            <a:graphicFrameLocks noGrp="1"/>
          </p:cNvGraphicFramePr>
          <p:nvPr/>
        </p:nvGraphicFramePr>
        <p:xfrm>
          <a:off x="5429250" y="5102225"/>
          <a:ext cx="3143250" cy="1219199"/>
        </p:xfrm>
        <a:graphic>
          <a:graphicData uri="http://schemas.openxmlformats.org/drawingml/2006/table">
            <a:tbl>
              <a:tblPr/>
              <a:tblGrid>
                <a:gridCol w="1409700"/>
                <a:gridCol w="384175"/>
                <a:gridCol w="382588"/>
                <a:gridCol w="582612"/>
                <a:gridCol w="384175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Rule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:(sup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, lift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)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Rule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:(sup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, lift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)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</a:tbl>
          </a:graphicData>
        </a:graphic>
      </p:graphicFrame>
      <p:sp>
        <p:nvSpPr>
          <p:cNvPr id="25698" name="AutoShape 51"/>
          <p:cNvSpPr>
            <a:spLocks/>
          </p:cNvSpPr>
          <p:nvPr/>
        </p:nvSpPr>
        <p:spPr bwMode="auto">
          <a:xfrm rot="-5400000">
            <a:off x="7661275" y="4191000"/>
            <a:ext cx="142875" cy="1679575"/>
          </a:xfrm>
          <a:prstGeom prst="rightBrace">
            <a:avLst>
              <a:gd name="adj1" fmla="val 6541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99" name="Text Box 52"/>
          <p:cNvSpPr txBox="1">
            <a:spLocks noChangeArrowheads="1"/>
          </p:cNvSpPr>
          <p:nvPr/>
        </p:nvSpPr>
        <p:spPr bwMode="auto">
          <a:xfrm>
            <a:off x="7358063" y="4714875"/>
            <a:ext cx="6778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115" name="Rectangle à coins arrondis 114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à coins arrondis 116"/>
          <p:cNvSpPr/>
          <p:nvPr/>
        </p:nvSpPr>
        <p:spPr>
          <a:xfrm>
            <a:off x="7286625" y="1774825"/>
            <a:ext cx="1712913" cy="50006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8" name="Connecteur droit avec flèche 117"/>
          <p:cNvCxnSpPr/>
          <p:nvPr/>
        </p:nvCxnSpPr>
        <p:spPr>
          <a:xfrm>
            <a:off x="5500688" y="2071688"/>
            <a:ext cx="1490662" cy="1587"/>
          </a:xfrm>
          <a:prstGeom prst="straightConnector1">
            <a:avLst/>
          </a:prstGeom>
          <a:ln w="1905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rot="5400000">
            <a:off x="7215188" y="2620963"/>
            <a:ext cx="573087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orme libre 121"/>
          <p:cNvSpPr/>
          <p:nvPr/>
        </p:nvSpPr>
        <p:spPr>
          <a:xfrm>
            <a:off x="-174625" y="1500188"/>
            <a:ext cx="9247188" cy="2855912"/>
          </a:xfrm>
          <a:custGeom>
            <a:avLst/>
            <a:gdLst>
              <a:gd name="connsiteX0" fmla="*/ 0 w 9246742"/>
              <a:gd name="connsiteY0" fmla="*/ 164386 h 2856215"/>
              <a:gd name="connsiteX1" fmla="*/ 3524036 w 9246742"/>
              <a:gd name="connsiteY1" fmla="*/ 143838 h 2856215"/>
              <a:gd name="connsiteX2" fmla="*/ 3750068 w 9246742"/>
              <a:gd name="connsiteY2" fmla="*/ 0 h 2856215"/>
              <a:gd name="connsiteX3" fmla="*/ 5743254 w 9246742"/>
              <a:gd name="connsiteY3" fmla="*/ 0 h 2856215"/>
              <a:gd name="connsiteX4" fmla="*/ 9236468 w 9246742"/>
              <a:gd name="connsiteY4" fmla="*/ 143838 h 2856215"/>
              <a:gd name="connsiteX5" fmla="*/ 9246742 w 9246742"/>
              <a:gd name="connsiteY5" fmla="*/ 801384 h 2856215"/>
              <a:gd name="connsiteX6" fmla="*/ 9215920 w 9246742"/>
              <a:gd name="connsiteY6" fmla="*/ 1489752 h 2856215"/>
              <a:gd name="connsiteX7" fmla="*/ 7931650 w 9246742"/>
              <a:gd name="connsiteY7" fmla="*/ 2753474 h 2856215"/>
              <a:gd name="connsiteX8" fmla="*/ 7633699 w 9246742"/>
              <a:gd name="connsiteY8" fmla="*/ 2815119 h 2856215"/>
              <a:gd name="connsiteX9" fmla="*/ 7202185 w 9246742"/>
              <a:gd name="connsiteY9" fmla="*/ 2856215 h 2856215"/>
              <a:gd name="connsiteX10" fmla="*/ 6585735 w 9246742"/>
              <a:gd name="connsiteY10" fmla="*/ 2681555 h 2856215"/>
              <a:gd name="connsiteX11" fmla="*/ 51371 w 9246742"/>
              <a:gd name="connsiteY11" fmla="*/ 2589087 h 2856215"/>
              <a:gd name="connsiteX12" fmla="*/ 0 w 9246742"/>
              <a:gd name="connsiteY12" fmla="*/ 164386 h 285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6742" h="2856215">
                <a:moveTo>
                  <a:pt x="0" y="164386"/>
                </a:moveTo>
                <a:lnTo>
                  <a:pt x="3524036" y="143838"/>
                </a:lnTo>
                <a:lnTo>
                  <a:pt x="3750068" y="0"/>
                </a:lnTo>
                <a:lnTo>
                  <a:pt x="5743254" y="0"/>
                </a:lnTo>
                <a:lnTo>
                  <a:pt x="9236468" y="143838"/>
                </a:lnTo>
                <a:lnTo>
                  <a:pt x="9246742" y="801384"/>
                </a:lnTo>
                <a:lnTo>
                  <a:pt x="9215920" y="1489752"/>
                </a:lnTo>
                <a:lnTo>
                  <a:pt x="7931650" y="2753474"/>
                </a:lnTo>
                <a:lnTo>
                  <a:pt x="7633699" y="2815119"/>
                </a:lnTo>
                <a:lnTo>
                  <a:pt x="7202185" y="2856215"/>
                </a:lnTo>
                <a:lnTo>
                  <a:pt x="6585735" y="2681555"/>
                </a:lnTo>
                <a:lnTo>
                  <a:pt x="51371" y="2589087"/>
                </a:lnTo>
                <a:lnTo>
                  <a:pt x="0" y="16438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07" name="Text Box 12"/>
          <p:cNvSpPr txBox="1">
            <a:spLocks noChangeArrowheads="1"/>
          </p:cNvSpPr>
          <p:nvPr/>
        </p:nvSpPr>
        <p:spPr bwMode="auto">
          <a:xfrm>
            <a:off x="3606800" y="1882775"/>
            <a:ext cx="1822450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3606800" y="1882775"/>
            <a:ext cx="1822450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Execution traces</a:t>
            </a:r>
          </a:p>
        </p:txBody>
      </p:sp>
      <p:sp>
        <p:nvSpPr>
          <p:cNvPr id="26627" name="ZoneTexte 77"/>
          <p:cNvSpPr txBox="1">
            <a:spLocks noChangeArrowheads="1"/>
          </p:cNvSpPr>
          <p:nvPr/>
        </p:nvSpPr>
        <p:spPr bwMode="auto">
          <a:xfrm>
            <a:off x="1785938" y="1941513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600"/>
              <a:t>Tracer</a:t>
            </a:r>
          </a:p>
        </p:txBody>
      </p:sp>
      <p:sp>
        <p:nvSpPr>
          <p:cNvPr id="26628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Context</a:t>
            </a:r>
          </a:p>
        </p:txBody>
      </p:sp>
      <p:sp>
        <p:nvSpPr>
          <p:cNvPr id="71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C4A37-0CA4-0043-B13F-0A0A69DA2D18}" type="slidenum">
              <a:rPr lang="fr-FR"/>
              <a:pPr/>
              <a:t>49</a:t>
            </a:fld>
            <a:endParaRPr lang="fr-FR"/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214313" y="1714500"/>
            <a:ext cx="955675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Program</a:t>
            </a:r>
          </a:p>
        </p:txBody>
      </p:sp>
      <p:sp>
        <p:nvSpPr>
          <p:cNvPr id="26631" name="AutoShape 13"/>
          <p:cNvSpPr>
            <a:spLocks noChangeArrowheads="1"/>
          </p:cNvSpPr>
          <p:nvPr/>
        </p:nvSpPr>
        <p:spPr bwMode="auto">
          <a:xfrm>
            <a:off x="230188" y="2498725"/>
            <a:ext cx="1055687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1</a:t>
            </a:r>
          </a:p>
        </p:txBody>
      </p:sp>
      <p:sp>
        <p:nvSpPr>
          <p:cNvPr id="26632" name="AutoShape 14"/>
          <p:cNvSpPr>
            <a:spLocks noChangeArrowheads="1"/>
          </p:cNvSpPr>
          <p:nvPr/>
        </p:nvSpPr>
        <p:spPr bwMode="auto">
          <a:xfrm>
            <a:off x="230188" y="2890838"/>
            <a:ext cx="1066800" cy="180975"/>
          </a:xfrm>
          <a:prstGeom prst="roundRect">
            <a:avLst>
              <a:gd name="adj" fmla="val 87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ea typeface="Luxi Sans" charset="0"/>
                <a:cs typeface="Luxi Sans" charset="0"/>
              </a:rPr>
              <a:t>Test case n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587375" y="2570163"/>
            <a:ext cx="39528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  <a:ea typeface="Luxi Sans" charset="0"/>
                <a:cs typeface="Luxi Sans" charset="0"/>
              </a:rPr>
              <a:t>...</a:t>
            </a:r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142875" y="2097088"/>
            <a:ext cx="1033463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Test suite</a:t>
            </a:r>
          </a:p>
        </p:txBody>
      </p:sp>
      <p:sp>
        <p:nvSpPr>
          <p:cNvPr id="26635" name="Text Box 61"/>
          <p:cNvSpPr txBox="1">
            <a:spLocks noChangeArrowheads="1"/>
          </p:cNvSpPr>
          <p:nvPr/>
        </p:nvSpPr>
        <p:spPr bwMode="auto">
          <a:xfrm>
            <a:off x="7286625" y="1774825"/>
            <a:ext cx="17414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Indicator thresholds </a:t>
            </a:r>
          </a:p>
          <a:p>
            <a:pPr algn="ct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(minsup, minlift)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1214438" y="2286000"/>
            <a:ext cx="571500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>
            <a:off x="2576513" y="2071688"/>
            <a:ext cx="1000125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à coins arrondis 91"/>
          <p:cNvSpPr/>
          <p:nvPr/>
        </p:nvSpPr>
        <p:spPr>
          <a:xfrm>
            <a:off x="1811338" y="1785938"/>
            <a:ext cx="714375" cy="642937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95" name="Tableau 94"/>
          <p:cNvGraphicFramePr>
            <a:graphicFrameLocks noGrp="1"/>
          </p:cNvGraphicFramePr>
          <p:nvPr/>
        </p:nvGraphicFramePr>
        <p:xfrm>
          <a:off x="2857500" y="2543175"/>
          <a:ext cx="2714625" cy="1386523"/>
        </p:xfrm>
        <a:graphic>
          <a:graphicData uri="http://schemas.openxmlformats.org/drawingml/2006/table">
            <a:tbl>
              <a:tblPr/>
              <a:tblGrid>
                <a:gridCol w="638175"/>
                <a:gridCol w="400050"/>
                <a:gridCol w="398463"/>
                <a:gridCol w="319087"/>
                <a:gridCol w="382588"/>
                <a:gridCol w="288925"/>
                <a:gridCol w="28733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8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Exec.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E"/>
                    </a:solidFill>
                  </a:tcPr>
                </a:tc>
              </a:tr>
            </a:tbl>
          </a:graphicData>
        </a:graphic>
      </p:graphicFrame>
      <p:sp>
        <p:nvSpPr>
          <p:cNvPr id="26681" name="AutoShape 51"/>
          <p:cNvSpPr>
            <a:spLocks/>
          </p:cNvSpPr>
          <p:nvPr/>
        </p:nvSpPr>
        <p:spPr bwMode="auto">
          <a:xfrm rot="-5400000">
            <a:off x="4179094" y="1750219"/>
            <a:ext cx="142875" cy="1500187"/>
          </a:xfrm>
          <a:prstGeom prst="rightBrace">
            <a:avLst>
              <a:gd name="adj1" fmla="val 65431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82" name="Text Box 52"/>
          <p:cNvSpPr txBox="1">
            <a:spLocks noChangeArrowheads="1"/>
          </p:cNvSpPr>
          <p:nvPr/>
        </p:nvSpPr>
        <p:spPr bwMode="auto">
          <a:xfrm>
            <a:off x="3960813" y="2173288"/>
            <a:ext cx="6731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  <p:sp>
        <p:nvSpPr>
          <p:cNvPr id="26683" name="AutoShape 53"/>
          <p:cNvSpPr>
            <a:spLocks/>
          </p:cNvSpPr>
          <p:nvPr/>
        </p:nvSpPr>
        <p:spPr bwMode="auto">
          <a:xfrm rot="-5400000">
            <a:off x="5228431" y="2228057"/>
            <a:ext cx="142875" cy="544512"/>
          </a:xfrm>
          <a:prstGeom prst="rightBrace">
            <a:avLst>
              <a:gd name="adj1" fmla="val 3214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84" name="Text Box 54"/>
          <p:cNvSpPr txBox="1">
            <a:spLocks noChangeArrowheads="1"/>
          </p:cNvSpPr>
          <p:nvPr/>
        </p:nvSpPr>
        <p:spPr bwMode="auto">
          <a:xfrm>
            <a:off x="4913313" y="2173288"/>
            <a:ext cx="7667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verdicts</a:t>
            </a:r>
          </a:p>
        </p:txBody>
      </p:sp>
      <p:cxnSp>
        <p:nvCxnSpPr>
          <p:cNvPr id="100" name="Connecteur droit avec flèche 99"/>
          <p:cNvCxnSpPr/>
          <p:nvPr/>
        </p:nvCxnSpPr>
        <p:spPr>
          <a:xfrm rot="5400000">
            <a:off x="6583362" y="2489201"/>
            <a:ext cx="835025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à coins arrondis 100"/>
          <p:cNvSpPr/>
          <p:nvPr/>
        </p:nvSpPr>
        <p:spPr>
          <a:xfrm>
            <a:off x="6643688" y="2928938"/>
            <a:ext cx="1214437" cy="78581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87" name="ZoneTexte 101"/>
          <p:cNvSpPr txBox="1">
            <a:spLocks noChangeArrowheads="1"/>
          </p:cNvSpPr>
          <p:nvPr/>
        </p:nvSpPr>
        <p:spPr bwMode="auto">
          <a:xfrm>
            <a:off x="6643688" y="3000375"/>
            <a:ext cx="124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/>
              <a:t>AR tool</a:t>
            </a:r>
          </a:p>
          <a:p>
            <a:pPr algn="ctr"/>
            <a:r>
              <a:rPr lang="fr-FR" sz="1600"/>
              <a:t>? </a:t>
            </a:r>
            <a:r>
              <a:rPr lang="fr-FR" sz="1600">
                <a:ea typeface="Arial" pitchFamily="-108" charset="0"/>
                <a:cs typeface="Arial" pitchFamily="-108" charset="0"/>
              </a:rPr>
              <a:t>→ FAIL</a:t>
            </a:r>
            <a:endParaRPr lang="fr-FR" sz="1600"/>
          </a:p>
        </p:txBody>
      </p:sp>
      <p:cxnSp>
        <p:nvCxnSpPr>
          <p:cNvPr id="103" name="Connecteur droit avec flèche 102"/>
          <p:cNvCxnSpPr/>
          <p:nvPr/>
        </p:nvCxnSpPr>
        <p:spPr>
          <a:xfrm rot="5400000">
            <a:off x="6918325" y="4040188"/>
            <a:ext cx="611187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à coins arrondis 114"/>
          <p:cNvSpPr/>
          <p:nvPr/>
        </p:nvSpPr>
        <p:spPr>
          <a:xfrm>
            <a:off x="66675" y="2428875"/>
            <a:ext cx="1357313" cy="78581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1219200" y="1928813"/>
            <a:ext cx="571500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à coins arrondis 116"/>
          <p:cNvSpPr/>
          <p:nvPr/>
        </p:nvSpPr>
        <p:spPr>
          <a:xfrm>
            <a:off x="7286625" y="1774825"/>
            <a:ext cx="1712913" cy="500063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8" name="Connecteur droit avec flèche 117"/>
          <p:cNvCxnSpPr/>
          <p:nvPr/>
        </p:nvCxnSpPr>
        <p:spPr>
          <a:xfrm>
            <a:off x="5572125" y="2071688"/>
            <a:ext cx="1419225" cy="1587"/>
          </a:xfrm>
          <a:prstGeom prst="straightConnector1">
            <a:avLst/>
          </a:prstGeom>
          <a:ln w="1905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rot="5400000">
            <a:off x="7215188" y="2620963"/>
            <a:ext cx="573087" cy="158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94" name="Text Box 88"/>
          <p:cNvSpPr txBox="1">
            <a:spLocks noChangeArrowheads="1"/>
          </p:cNvSpPr>
          <p:nvPr/>
        </p:nvSpPr>
        <p:spPr bwMode="auto">
          <a:xfrm>
            <a:off x="1398588" y="4143375"/>
            <a:ext cx="13906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  <a:ea typeface="Luxi Sans" charset="0"/>
              <a:cs typeface="Luxi Sans" charset="0"/>
            </a:endParaRPr>
          </a:p>
          <a:p>
            <a:pPr algn="ctr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Failure lattice</a:t>
            </a:r>
          </a:p>
        </p:txBody>
      </p:sp>
      <p:sp>
        <p:nvSpPr>
          <p:cNvPr id="26695" name="Oval 90"/>
          <p:cNvSpPr>
            <a:spLocks noChangeArrowheads="1"/>
          </p:cNvSpPr>
          <p:nvPr/>
        </p:nvSpPr>
        <p:spPr bwMode="auto">
          <a:xfrm>
            <a:off x="2074863" y="4806950"/>
            <a:ext cx="90487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96" name="Oval 91"/>
          <p:cNvSpPr>
            <a:spLocks noChangeArrowheads="1"/>
          </p:cNvSpPr>
          <p:nvPr/>
        </p:nvSpPr>
        <p:spPr bwMode="auto">
          <a:xfrm>
            <a:off x="2074863" y="5238750"/>
            <a:ext cx="90487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97" name="Oval 92"/>
          <p:cNvSpPr>
            <a:spLocks noChangeArrowheads="1"/>
          </p:cNvSpPr>
          <p:nvPr/>
        </p:nvSpPr>
        <p:spPr bwMode="auto">
          <a:xfrm>
            <a:off x="2543175" y="5238750"/>
            <a:ext cx="90488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98" name="Oval 93"/>
          <p:cNvSpPr>
            <a:spLocks noChangeArrowheads="1"/>
          </p:cNvSpPr>
          <p:nvPr/>
        </p:nvSpPr>
        <p:spPr bwMode="auto">
          <a:xfrm>
            <a:off x="1535113" y="5238750"/>
            <a:ext cx="90487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99" name="Oval 94"/>
          <p:cNvSpPr>
            <a:spLocks noChangeArrowheads="1"/>
          </p:cNvSpPr>
          <p:nvPr/>
        </p:nvSpPr>
        <p:spPr bwMode="auto">
          <a:xfrm>
            <a:off x="1822450" y="5635625"/>
            <a:ext cx="90488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0" name="Oval 95"/>
          <p:cNvSpPr>
            <a:spLocks noChangeArrowheads="1"/>
          </p:cNvSpPr>
          <p:nvPr/>
        </p:nvSpPr>
        <p:spPr bwMode="auto">
          <a:xfrm>
            <a:off x="2327275" y="5635625"/>
            <a:ext cx="90488" cy="112713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1" name="Oval 96"/>
          <p:cNvSpPr>
            <a:spLocks noChangeArrowheads="1"/>
          </p:cNvSpPr>
          <p:nvPr/>
        </p:nvSpPr>
        <p:spPr bwMode="auto">
          <a:xfrm>
            <a:off x="2616200" y="6465888"/>
            <a:ext cx="90488" cy="112712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2" name="Line 97"/>
          <p:cNvSpPr>
            <a:spLocks noChangeShapeType="1"/>
          </p:cNvSpPr>
          <p:nvPr/>
        </p:nvSpPr>
        <p:spPr bwMode="auto">
          <a:xfrm>
            <a:off x="2165350" y="4919663"/>
            <a:ext cx="377825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3" name="Line 98"/>
          <p:cNvSpPr>
            <a:spLocks noChangeShapeType="1"/>
          </p:cNvSpPr>
          <p:nvPr/>
        </p:nvSpPr>
        <p:spPr bwMode="auto">
          <a:xfrm flipH="1">
            <a:off x="2162175" y="5746750"/>
            <a:ext cx="168275" cy="247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4" name="Line 99"/>
          <p:cNvSpPr>
            <a:spLocks noChangeShapeType="1"/>
          </p:cNvSpPr>
          <p:nvPr/>
        </p:nvSpPr>
        <p:spPr bwMode="auto">
          <a:xfrm flipH="1">
            <a:off x="2414588" y="5351463"/>
            <a:ext cx="131762" cy="284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5" name="Line 100"/>
          <p:cNvSpPr>
            <a:spLocks noChangeShapeType="1"/>
          </p:cNvSpPr>
          <p:nvPr/>
        </p:nvSpPr>
        <p:spPr bwMode="auto">
          <a:xfrm>
            <a:off x="1868488" y="5746750"/>
            <a:ext cx="206375" cy="2476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6" name="Line 101"/>
          <p:cNvSpPr>
            <a:spLocks noChangeShapeType="1"/>
          </p:cNvSpPr>
          <p:nvPr/>
        </p:nvSpPr>
        <p:spPr bwMode="auto">
          <a:xfrm>
            <a:off x="2165350" y="5351463"/>
            <a:ext cx="161925" cy="284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7" name="Line 102"/>
          <p:cNvSpPr>
            <a:spLocks noChangeShapeType="1"/>
          </p:cNvSpPr>
          <p:nvPr/>
        </p:nvSpPr>
        <p:spPr bwMode="auto">
          <a:xfrm flipH="1">
            <a:off x="1909763" y="5351463"/>
            <a:ext cx="168275" cy="284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8" name="Line 103"/>
          <p:cNvSpPr>
            <a:spLocks noChangeShapeType="1"/>
          </p:cNvSpPr>
          <p:nvPr/>
        </p:nvSpPr>
        <p:spPr bwMode="auto">
          <a:xfrm>
            <a:off x="1625600" y="5351463"/>
            <a:ext cx="198438" cy="2841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09" name="Line 104"/>
          <p:cNvSpPr>
            <a:spLocks noChangeShapeType="1"/>
          </p:cNvSpPr>
          <p:nvPr/>
        </p:nvSpPr>
        <p:spPr bwMode="auto">
          <a:xfrm flipH="1">
            <a:off x="1622425" y="4919663"/>
            <a:ext cx="455613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10" name="Line 105"/>
          <p:cNvSpPr>
            <a:spLocks noChangeShapeType="1"/>
          </p:cNvSpPr>
          <p:nvPr/>
        </p:nvSpPr>
        <p:spPr bwMode="auto">
          <a:xfrm>
            <a:off x="2111375" y="4919663"/>
            <a:ext cx="1588" cy="320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11" name="Text Box 109"/>
          <p:cNvSpPr txBox="1">
            <a:spLocks noChangeArrowheads="1"/>
          </p:cNvSpPr>
          <p:nvPr/>
        </p:nvSpPr>
        <p:spPr bwMode="auto">
          <a:xfrm>
            <a:off x="285750" y="5553075"/>
            <a:ext cx="1009650" cy="30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Concepts</a:t>
            </a:r>
          </a:p>
        </p:txBody>
      </p:sp>
      <p:sp>
        <p:nvSpPr>
          <p:cNvPr id="26712" name="Text Box 110"/>
          <p:cNvSpPr txBox="1">
            <a:spLocks noChangeArrowheads="1"/>
          </p:cNvSpPr>
          <p:nvPr/>
        </p:nvSpPr>
        <p:spPr bwMode="auto">
          <a:xfrm>
            <a:off x="1822450" y="4556125"/>
            <a:ext cx="36195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E1</a:t>
            </a:r>
            <a:endParaRPr lang="en-GB" sz="1400" baseline="-33000">
              <a:solidFill>
                <a:srgbClr val="000000"/>
              </a:solidFill>
              <a:ea typeface="Luxi Sans" charset="0"/>
              <a:cs typeface="Luxi Sans" charset="0"/>
            </a:endParaRPr>
          </a:p>
        </p:txBody>
      </p:sp>
      <p:sp>
        <p:nvSpPr>
          <p:cNvPr id="26713" name="Text Box 111"/>
          <p:cNvSpPr txBox="1">
            <a:spLocks noChangeArrowheads="1"/>
          </p:cNvSpPr>
          <p:nvPr/>
        </p:nvSpPr>
        <p:spPr bwMode="auto">
          <a:xfrm>
            <a:off x="2147888" y="4772025"/>
            <a:ext cx="1371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r>
              <a:rPr lang="fr-FR" sz="1400"/>
              <a:t>Rule</a:t>
            </a:r>
            <a:r>
              <a:rPr lang="fr-FR" sz="1400" baseline="-25000"/>
              <a:t>1</a:t>
            </a:r>
            <a:r>
              <a:rPr lang="fr-FR" sz="1400"/>
              <a:t>:(sup</a:t>
            </a:r>
            <a:r>
              <a:rPr lang="fr-FR" sz="1400" baseline="-25000"/>
              <a:t>1</a:t>
            </a:r>
            <a:r>
              <a:rPr lang="fr-FR" sz="1400"/>
              <a:t>, lift</a:t>
            </a:r>
            <a:r>
              <a:rPr lang="fr-FR" sz="1400" baseline="-25000"/>
              <a:t>1</a:t>
            </a:r>
            <a:r>
              <a:rPr lang="fr-FR" sz="1400"/>
              <a:t>)</a:t>
            </a:r>
            <a:endParaRPr lang="fr-FR" sz="1400" baseline="-25000"/>
          </a:p>
        </p:txBody>
      </p:sp>
      <p:sp>
        <p:nvSpPr>
          <p:cNvPr id="26714" name="Text Box 112"/>
          <p:cNvSpPr txBox="1">
            <a:spLocks noChangeArrowheads="1"/>
          </p:cNvSpPr>
          <p:nvPr/>
        </p:nvSpPr>
        <p:spPr bwMode="auto">
          <a:xfrm>
            <a:off x="2327275" y="5635625"/>
            <a:ext cx="15367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r>
              <a:rPr lang="fr-FR" sz="1400"/>
              <a:t>Rule</a:t>
            </a:r>
            <a:r>
              <a:rPr lang="fr-FR" sz="1400" baseline="-25000"/>
              <a:t>m</a:t>
            </a:r>
            <a:r>
              <a:rPr lang="fr-FR" sz="1400"/>
              <a:t>:(sup</a:t>
            </a:r>
            <a:r>
              <a:rPr lang="fr-FR" sz="1400" baseline="-25000"/>
              <a:t>m</a:t>
            </a:r>
            <a:r>
              <a:rPr lang="fr-FR" sz="1400"/>
              <a:t>, lift</a:t>
            </a:r>
            <a:r>
              <a:rPr lang="fr-FR" sz="1400" baseline="-25000"/>
              <a:t>m</a:t>
            </a:r>
            <a:r>
              <a:rPr lang="fr-FR" sz="1400"/>
              <a:t>)</a:t>
            </a:r>
            <a:endParaRPr lang="fr-FR" sz="1400" baseline="-25000"/>
          </a:p>
        </p:txBody>
      </p:sp>
      <p:sp>
        <p:nvSpPr>
          <p:cNvPr id="26715" name="Text Box 113"/>
          <p:cNvSpPr txBox="1">
            <a:spLocks noChangeArrowheads="1"/>
          </p:cNvSpPr>
          <p:nvPr/>
        </p:nvSpPr>
        <p:spPr bwMode="auto">
          <a:xfrm>
            <a:off x="1822450" y="5059363"/>
            <a:ext cx="342900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</a:t>
            </a:r>
            <a:r>
              <a:rPr lang="en-GB" sz="1400" baseline="-33000">
                <a:solidFill>
                  <a:srgbClr val="000000"/>
                </a:solidFill>
                <a:ea typeface="Luxi Sans" charset="0"/>
                <a:cs typeface="Luxi Sans" charset="0"/>
              </a:rPr>
              <a:t>n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3602038" y="4251325"/>
            <a:ext cx="785812" cy="57150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717" name="ZoneTexte 64"/>
          <p:cNvSpPr txBox="1">
            <a:spLocks noChangeArrowheads="1"/>
          </p:cNvSpPr>
          <p:nvPr/>
        </p:nvSpPr>
        <p:spPr bwMode="auto">
          <a:xfrm>
            <a:off x="3717925" y="4348163"/>
            <a:ext cx="561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/>
              <a:t>FCA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 rot="10800000">
            <a:off x="2887663" y="4537075"/>
            <a:ext cx="642937" cy="158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rot="10800000">
            <a:off x="5000625" y="4500563"/>
            <a:ext cx="1143000" cy="0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26711" idx="3"/>
          </p:cNvCxnSpPr>
          <p:nvPr/>
        </p:nvCxnSpPr>
        <p:spPr>
          <a:xfrm flipV="1">
            <a:off x="1295400" y="5322888"/>
            <a:ext cx="23495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26711" idx="3"/>
            <a:endCxn id="26699" idx="2"/>
          </p:cNvCxnSpPr>
          <p:nvPr/>
        </p:nvCxnSpPr>
        <p:spPr>
          <a:xfrm flipV="1">
            <a:off x="1295400" y="5692775"/>
            <a:ext cx="527050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26711" idx="3"/>
          </p:cNvCxnSpPr>
          <p:nvPr/>
        </p:nvCxnSpPr>
        <p:spPr>
          <a:xfrm>
            <a:off x="1295400" y="5703888"/>
            <a:ext cx="779463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orme libre 75"/>
          <p:cNvSpPr/>
          <p:nvPr/>
        </p:nvSpPr>
        <p:spPr>
          <a:xfrm>
            <a:off x="-714375" y="1550988"/>
            <a:ext cx="9858375" cy="2806700"/>
          </a:xfrm>
          <a:custGeom>
            <a:avLst/>
            <a:gdLst>
              <a:gd name="connsiteX0" fmla="*/ 297951 w 9698804"/>
              <a:gd name="connsiteY0" fmla="*/ 71920 h 3164441"/>
              <a:gd name="connsiteX1" fmla="*/ 3924728 w 9698804"/>
              <a:gd name="connsiteY1" fmla="*/ 102742 h 3164441"/>
              <a:gd name="connsiteX2" fmla="*/ 4006921 w 9698804"/>
              <a:gd name="connsiteY2" fmla="*/ 0 h 3164441"/>
              <a:gd name="connsiteX3" fmla="*/ 5599416 w 9698804"/>
              <a:gd name="connsiteY3" fmla="*/ 0 h 3164441"/>
              <a:gd name="connsiteX4" fmla="*/ 5887092 w 9698804"/>
              <a:gd name="connsiteY4" fmla="*/ 102742 h 3164441"/>
              <a:gd name="connsiteX5" fmla="*/ 9698804 w 9698804"/>
              <a:gd name="connsiteY5" fmla="*/ 133564 h 3164441"/>
              <a:gd name="connsiteX6" fmla="*/ 9483047 w 9698804"/>
              <a:gd name="connsiteY6" fmla="*/ 3000054 h 3164441"/>
              <a:gd name="connsiteX7" fmla="*/ 9246742 w 9698804"/>
              <a:gd name="connsiteY7" fmla="*/ 3164441 h 3164441"/>
              <a:gd name="connsiteX8" fmla="*/ 5435029 w 9698804"/>
              <a:gd name="connsiteY8" fmla="*/ 3092522 h 3164441"/>
              <a:gd name="connsiteX9" fmla="*/ 3595955 w 9698804"/>
              <a:gd name="connsiteY9" fmla="*/ 2763749 h 3164441"/>
              <a:gd name="connsiteX10" fmla="*/ 1037690 w 9698804"/>
              <a:gd name="connsiteY10" fmla="*/ 2311686 h 3164441"/>
              <a:gd name="connsiteX11" fmla="*/ 0 w 9698804"/>
              <a:gd name="connsiteY11" fmla="*/ 780836 h 3164441"/>
              <a:gd name="connsiteX12" fmla="*/ 297951 w 9698804"/>
              <a:gd name="connsiteY12" fmla="*/ 71920 h 316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98804" h="3164441">
                <a:moveTo>
                  <a:pt x="297951" y="71920"/>
                </a:moveTo>
                <a:lnTo>
                  <a:pt x="3924728" y="102742"/>
                </a:lnTo>
                <a:lnTo>
                  <a:pt x="4006921" y="0"/>
                </a:lnTo>
                <a:lnTo>
                  <a:pt x="5599416" y="0"/>
                </a:lnTo>
                <a:lnTo>
                  <a:pt x="5887092" y="102742"/>
                </a:lnTo>
                <a:lnTo>
                  <a:pt x="9698804" y="133564"/>
                </a:lnTo>
                <a:lnTo>
                  <a:pt x="9483047" y="3000054"/>
                </a:lnTo>
                <a:lnTo>
                  <a:pt x="9246742" y="3164441"/>
                </a:lnTo>
                <a:lnTo>
                  <a:pt x="5435029" y="3092522"/>
                </a:lnTo>
                <a:lnTo>
                  <a:pt x="3595955" y="2763749"/>
                </a:lnTo>
                <a:lnTo>
                  <a:pt x="1037690" y="2311686"/>
                </a:lnTo>
                <a:lnTo>
                  <a:pt x="0" y="780836"/>
                </a:lnTo>
                <a:lnTo>
                  <a:pt x="297951" y="719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25" name="Text Box 12"/>
          <p:cNvSpPr txBox="1">
            <a:spLocks noChangeArrowheads="1"/>
          </p:cNvSpPr>
          <p:nvPr/>
        </p:nvSpPr>
        <p:spPr bwMode="auto">
          <a:xfrm>
            <a:off x="6394450" y="4357688"/>
            <a:ext cx="1892300" cy="331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Luxi Sans" charset="0"/>
                <a:cs typeface="Luxi Sans" charset="0"/>
              </a:rPr>
              <a:t>Association rules</a:t>
            </a:r>
          </a:p>
        </p:txBody>
      </p:sp>
      <p:graphicFrame>
        <p:nvGraphicFramePr>
          <p:cNvPr id="80" name="Tableau 79"/>
          <p:cNvGraphicFramePr>
            <a:graphicFrameLocks noGrp="1"/>
          </p:cNvGraphicFramePr>
          <p:nvPr/>
        </p:nvGraphicFramePr>
        <p:xfrm>
          <a:off x="5429250" y="5102225"/>
          <a:ext cx="3143250" cy="1219199"/>
        </p:xfrm>
        <a:graphic>
          <a:graphicData uri="http://schemas.openxmlformats.org/drawingml/2006/table">
            <a:tbl>
              <a:tblPr/>
              <a:tblGrid>
                <a:gridCol w="1409700"/>
                <a:gridCol w="384175"/>
                <a:gridCol w="382588"/>
                <a:gridCol w="582612"/>
                <a:gridCol w="384175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e</a:t>
                      </a:r>
                      <a:r>
                        <a:rPr kumimoji="0" lang="fr-FR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985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Rule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:(sup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, lift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)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FEA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Rule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:(sup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, lift</a:t>
                      </a:r>
                      <a:r>
                        <a:rPr kumimoji="0" lang="fr-FR" sz="1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i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)</a:t>
                      </a:r>
                      <a:endParaRPr kumimoji="0" lang="fr-FR" sz="14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DDD1"/>
                    </a:solidFill>
                  </a:tcPr>
                </a:tc>
              </a:tr>
            </a:tbl>
          </a:graphicData>
        </a:graphic>
      </p:graphicFrame>
      <p:sp>
        <p:nvSpPr>
          <p:cNvPr id="26758" name="AutoShape 51"/>
          <p:cNvSpPr>
            <a:spLocks/>
          </p:cNvSpPr>
          <p:nvPr/>
        </p:nvSpPr>
        <p:spPr bwMode="auto">
          <a:xfrm rot="-5400000">
            <a:off x="7661275" y="4191000"/>
            <a:ext cx="142875" cy="1679575"/>
          </a:xfrm>
          <a:prstGeom prst="rightBrace">
            <a:avLst>
              <a:gd name="adj1" fmla="val 65417"/>
              <a:gd name="adj2" fmla="val 49361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59" name="Text Box 52"/>
          <p:cNvSpPr txBox="1">
            <a:spLocks noChangeArrowheads="1"/>
          </p:cNvSpPr>
          <p:nvPr/>
        </p:nvSpPr>
        <p:spPr bwMode="auto">
          <a:xfrm>
            <a:off x="7358063" y="4714875"/>
            <a:ext cx="677862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ea typeface="Luxi Sans" charset="0"/>
                <a:cs typeface="Luxi Sans" charset="0"/>
              </a:rPr>
              <a:t>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LIS : Systèmes d’information logiques</a:t>
            </a:r>
            <a:endParaRPr lang="fr-F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18453" cy="494947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descriptions extensibles par l’utilisateur</a:t>
            </a:r>
          </a:p>
          <a:p>
            <a:r>
              <a:rPr lang="fr-FR" dirty="0" smtClean="0"/>
              <a:t>données typées</a:t>
            </a:r>
          </a:p>
          <a:p>
            <a:r>
              <a:rPr lang="fr-FR" dirty="0" smtClean="0"/>
              <a:t>relations d’ordre entre les valeurs</a:t>
            </a:r>
          </a:p>
          <a:p>
            <a:r>
              <a:rPr lang="fr-FR" dirty="0" smtClean="0"/>
              <a:t>requ</a:t>
            </a:r>
            <a:r>
              <a:rPr lang="fr-FR" altLang="ja-JP" dirty="0" smtClean="0"/>
              <a:t>êtes expressives : patterns, AND, OR, NOT</a:t>
            </a:r>
          </a:p>
          <a:p>
            <a:r>
              <a:rPr lang="fr-FR" dirty="0" smtClean="0"/>
              <a:t>système de navigation guidant l’utilisateur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   requêtes et navigation intégrées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en s’appuyant sur l’</a:t>
            </a:r>
            <a:r>
              <a:rPr lang="fr-FR" i="1" dirty="0" smtClean="0"/>
              <a:t>analyse logique de concepts</a:t>
            </a:r>
            <a:r>
              <a:rPr lang="fr-FR" dirty="0" smtClean="0"/>
              <a:t> (LCA), extension de l’</a:t>
            </a:r>
            <a:r>
              <a:rPr lang="fr-FR" i="1" dirty="0" smtClean="0"/>
              <a:t>analyse formelle de concepts</a:t>
            </a:r>
            <a:r>
              <a:rPr lang="fr-FR" dirty="0" smtClean="0"/>
              <a:t> (FCA)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2" y="4201011"/>
            <a:ext cx="972587" cy="97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1785938"/>
            <a:ext cx="57943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oneTexte 17"/>
          <p:cNvSpPr txBox="1">
            <a:spLocks noChangeArrowheads="1"/>
          </p:cNvSpPr>
          <p:nvPr/>
        </p:nvSpPr>
        <p:spPr bwMode="auto">
          <a:xfrm>
            <a:off x="6245225" y="59293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27652" name="ZoneTexte 18"/>
          <p:cNvSpPr txBox="1">
            <a:spLocks noChangeArrowheads="1"/>
          </p:cNvSpPr>
          <p:nvPr/>
        </p:nvSpPr>
        <p:spPr bwMode="auto">
          <a:xfrm>
            <a:off x="3592513" y="5592763"/>
            <a:ext cx="33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27653" name="ZoneTexte 19"/>
          <p:cNvSpPr txBox="1">
            <a:spLocks noChangeArrowheads="1"/>
          </p:cNvSpPr>
          <p:nvPr/>
        </p:nvSpPr>
        <p:spPr bwMode="auto">
          <a:xfrm>
            <a:off x="8593138" y="5572125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3</a:t>
            </a:r>
          </a:p>
        </p:txBody>
      </p:sp>
      <p:sp>
        <p:nvSpPr>
          <p:cNvPr id="27654" name="ZoneTexte 20"/>
          <p:cNvSpPr txBox="1">
            <a:spLocks noChangeArrowheads="1"/>
          </p:cNvSpPr>
          <p:nvPr/>
        </p:nvSpPr>
        <p:spPr bwMode="auto">
          <a:xfrm>
            <a:off x="4398963" y="4887913"/>
            <a:ext cx="34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4</a:t>
            </a:r>
          </a:p>
        </p:txBody>
      </p:sp>
      <p:sp>
        <p:nvSpPr>
          <p:cNvPr id="27655" name="ZoneTexte 21"/>
          <p:cNvSpPr txBox="1">
            <a:spLocks noChangeArrowheads="1"/>
          </p:cNvSpPr>
          <p:nvPr/>
        </p:nvSpPr>
        <p:spPr bwMode="auto">
          <a:xfrm>
            <a:off x="5327650" y="4092575"/>
            <a:ext cx="34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656" name="ZoneTexte 22"/>
          <p:cNvSpPr txBox="1">
            <a:spLocks noChangeArrowheads="1"/>
          </p:cNvSpPr>
          <p:nvPr/>
        </p:nvSpPr>
        <p:spPr bwMode="auto">
          <a:xfrm>
            <a:off x="7551738" y="4143375"/>
            <a:ext cx="354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6</a:t>
            </a:r>
          </a:p>
        </p:txBody>
      </p:sp>
      <p:sp>
        <p:nvSpPr>
          <p:cNvPr id="27657" name="ZoneTexte 23"/>
          <p:cNvSpPr txBox="1">
            <a:spLocks noChangeArrowheads="1"/>
          </p:cNvSpPr>
          <p:nvPr/>
        </p:nvSpPr>
        <p:spPr bwMode="auto">
          <a:xfrm>
            <a:off x="3602038" y="3419475"/>
            <a:ext cx="336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7</a:t>
            </a:r>
          </a:p>
        </p:txBody>
      </p:sp>
      <p:sp>
        <p:nvSpPr>
          <p:cNvPr id="27658" name="ZoneTexte 24"/>
          <p:cNvSpPr txBox="1">
            <a:spLocks noChangeArrowheads="1"/>
          </p:cNvSpPr>
          <p:nvPr/>
        </p:nvSpPr>
        <p:spPr bwMode="auto">
          <a:xfrm>
            <a:off x="6235700" y="34671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7659" name="ZoneTexte 25"/>
          <p:cNvSpPr txBox="1">
            <a:spLocks noChangeArrowheads="1"/>
          </p:cNvSpPr>
          <p:nvPr/>
        </p:nvSpPr>
        <p:spPr bwMode="auto">
          <a:xfrm>
            <a:off x="8582025" y="330676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9</a:t>
            </a:r>
          </a:p>
        </p:txBody>
      </p:sp>
      <p:sp>
        <p:nvSpPr>
          <p:cNvPr id="27660" name="ZoneTexte 26"/>
          <p:cNvSpPr txBox="1">
            <a:spLocks noChangeArrowheads="1"/>
          </p:cNvSpPr>
          <p:nvPr/>
        </p:nvSpPr>
        <p:spPr bwMode="auto">
          <a:xfrm>
            <a:off x="6153150" y="2530475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7661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Lattice: Rules</a:t>
            </a:r>
          </a:p>
        </p:txBody>
      </p:sp>
      <p:sp>
        <p:nvSpPr>
          <p:cNvPr id="27662" name="Espace réservé du contenu 2"/>
          <p:cNvSpPr>
            <a:spLocks noGrp="1"/>
          </p:cNvSpPr>
          <p:nvPr>
            <p:ph idx="1"/>
          </p:nvPr>
        </p:nvSpPr>
        <p:spPr>
          <a:xfrm>
            <a:off x="71438" y="1857375"/>
            <a:ext cx="3286125" cy="4429125"/>
          </a:xfrm>
        </p:spPr>
        <p:txBody>
          <a:bodyPr/>
          <a:lstStyle/>
          <a:p>
            <a:r>
              <a:rPr lang="en-US">
                <a:latin typeface="Verdana" pitchFamily="-108" charset="0"/>
              </a:rPr>
              <a:t>Rules</a:t>
            </a:r>
          </a:p>
          <a:p>
            <a:pPr lvl="1"/>
            <a:r>
              <a:rPr lang="en-US">
                <a:latin typeface="Verdana" pitchFamily="-108" charset="0"/>
              </a:rPr>
              <a:t>Represented by their support and lift values</a:t>
            </a:r>
          </a:p>
          <a:p>
            <a:pPr lvl="1"/>
            <a:endParaRPr lang="en-US">
              <a:latin typeface="Verdana" pitchFamily="-108" charset="0"/>
            </a:endParaRPr>
          </a:p>
          <a:p>
            <a:pPr lvl="1"/>
            <a:r>
              <a:rPr lang="en-US">
                <a:latin typeface="Verdana" pitchFamily="-108" charset="0"/>
              </a:rPr>
              <a:t>Rule number = concept number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90A5CB-31F9-AB46-8520-EFB494120128}" type="slidenum">
              <a:rPr lang="fr-FR"/>
              <a:pPr/>
              <a:t>50</a:t>
            </a:fld>
            <a:endParaRPr lang="fr-FR"/>
          </a:p>
        </p:txBody>
      </p:sp>
      <p:sp>
        <p:nvSpPr>
          <p:cNvPr id="27664" name="Oval 5"/>
          <p:cNvSpPr>
            <a:spLocks noChangeArrowheads="1"/>
          </p:cNvSpPr>
          <p:nvPr/>
        </p:nvSpPr>
        <p:spPr bwMode="auto">
          <a:xfrm>
            <a:off x="3276600" y="5867400"/>
            <a:ext cx="1584325" cy="504825"/>
          </a:xfrm>
          <a:prstGeom prst="ellips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3286125" y="3714750"/>
            <a:ext cx="1584325" cy="442913"/>
          </a:xfrm>
          <a:prstGeom prst="ellips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6" name="Text Box 13"/>
          <p:cNvSpPr txBox="1">
            <a:spLocks noChangeArrowheads="1"/>
          </p:cNvSpPr>
          <p:nvPr/>
        </p:nvSpPr>
        <p:spPr bwMode="auto">
          <a:xfrm>
            <a:off x="1714500" y="5857875"/>
            <a:ext cx="1154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800" b="1">
                <a:solidFill>
                  <a:srgbClr val="339966"/>
                </a:solidFill>
              </a:rPr>
              <a:t>Rules</a:t>
            </a:r>
          </a:p>
        </p:txBody>
      </p:sp>
      <p:sp>
        <p:nvSpPr>
          <p:cNvPr id="27667" name="Line 14"/>
          <p:cNvSpPr>
            <a:spLocks noChangeShapeType="1"/>
          </p:cNvSpPr>
          <p:nvPr/>
        </p:nvSpPr>
        <p:spPr bwMode="auto">
          <a:xfrm flipV="1">
            <a:off x="2786063" y="4143375"/>
            <a:ext cx="1000125" cy="1928813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>
            <a:off x="2786063" y="6072188"/>
            <a:ext cx="500062" cy="71437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"/>
          <p:cNvGrpSpPr>
            <a:grpSpLocks/>
          </p:cNvGrpSpPr>
          <p:nvPr/>
        </p:nvGrpSpPr>
        <p:grpSpPr bwMode="auto">
          <a:xfrm>
            <a:off x="3349625" y="1785938"/>
            <a:ext cx="5794375" cy="4633912"/>
            <a:chOff x="3349219" y="1785926"/>
            <a:chExt cx="5794814" cy="4633814"/>
          </a:xfrm>
        </p:grpSpPr>
        <p:pic>
          <p:nvPicPr>
            <p:cNvPr id="2868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49219" y="1785926"/>
              <a:ext cx="5794814" cy="463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ZoneTexte 12"/>
            <p:cNvSpPr txBox="1">
              <a:spLocks noChangeArrowheads="1"/>
            </p:cNvSpPr>
            <p:nvPr/>
          </p:nvSpPr>
          <p:spPr bwMode="auto">
            <a:xfrm>
              <a:off x="6245896" y="5929330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  <p:sp>
          <p:nvSpPr>
            <p:cNvPr id="28685" name="ZoneTexte 13"/>
            <p:cNvSpPr txBox="1">
              <a:spLocks noChangeArrowheads="1"/>
            </p:cNvSpPr>
            <p:nvPr/>
          </p:nvSpPr>
          <p:spPr bwMode="auto">
            <a:xfrm>
              <a:off x="3592106" y="5592688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  <p:sp>
          <p:nvSpPr>
            <p:cNvPr id="28686" name="ZoneTexte 14"/>
            <p:cNvSpPr txBox="1">
              <a:spLocks noChangeArrowheads="1"/>
            </p:cNvSpPr>
            <p:nvPr/>
          </p:nvSpPr>
          <p:spPr bwMode="auto">
            <a:xfrm>
              <a:off x="8593076" y="5572140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  <p:sp>
          <p:nvSpPr>
            <p:cNvPr id="28687" name="ZoneTexte 15"/>
            <p:cNvSpPr txBox="1">
              <a:spLocks noChangeArrowheads="1"/>
            </p:cNvSpPr>
            <p:nvPr/>
          </p:nvSpPr>
          <p:spPr bwMode="auto">
            <a:xfrm>
              <a:off x="4398302" y="4888582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  <p:sp>
          <p:nvSpPr>
            <p:cNvPr id="28688" name="ZoneTexte 20"/>
            <p:cNvSpPr txBox="1">
              <a:spLocks noChangeArrowheads="1"/>
            </p:cNvSpPr>
            <p:nvPr/>
          </p:nvSpPr>
          <p:spPr bwMode="auto">
            <a:xfrm>
              <a:off x="5327476" y="4092490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8689" name="ZoneTexte 21"/>
            <p:cNvSpPr txBox="1">
              <a:spLocks noChangeArrowheads="1"/>
            </p:cNvSpPr>
            <p:nvPr/>
          </p:nvSpPr>
          <p:spPr bwMode="auto">
            <a:xfrm>
              <a:off x="7551848" y="4143380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6</a:t>
              </a:r>
            </a:p>
          </p:txBody>
        </p:sp>
        <p:sp>
          <p:nvSpPr>
            <p:cNvPr id="28690" name="ZoneTexte 22"/>
            <p:cNvSpPr txBox="1">
              <a:spLocks noChangeArrowheads="1"/>
            </p:cNvSpPr>
            <p:nvPr/>
          </p:nvSpPr>
          <p:spPr bwMode="auto">
            <a:xfrm>
              <a:off x="3602690" y="3418726"/>
              <a:ext cx="335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7</a:t>
              </a:r>
            </a:p>
          </p:txBody>
        </p:sp>
        <p:sp>
          <p:nvSpPr>
            <p:cNvPr id="28691" name="ZoneTexte 23"/>
            <p:cNvSpPr txBox="1">
              <a:spLocks noChangeArrowheads="1"/>
            </p:cNvSpPr>
            <p:nvPr/>
          </p:nvSpPr>
          <p:spPr bwMode="auto">
            <a:xfrm>
              <a:off x="6235142" y="34674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8692" name="ZoneTexte 24"/>
            <p:cNvSpPr txBox="1">
              <a:spLocks noChangeArrowheads="1"/>
            </p:cNvSpPr>
            <p:nvPr/>
          </p:nvSpPr>
          <p:spPr bwMode="auto">
            <a:xfrm>
              <a:off x="8582802" y="330667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9</a:t>
              </a:r>
            </a:p>
          </p:txBody>
        </p:sp>
        <p:sp>
          <p:nvSpPr>
            <p:cNvPr id="28693" name="ZoneTexte 25"/>
            <p:cNvSpPr txBox="1">
              <a:spLocks noChangeArrowheads="1"/>
            </p:cNvSpPr>
            <p:nvPr/>
          </p:nvSpPr>
          <p:spPr bwMode="auto">
            <a:xfrm>
              <a:off x="6153430" y="2531128"/>
              <a:ext cx="4956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8675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Lattice: Events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1714500"/>
            <a:ext cx="3500438" cy="4572000"/>
          </a:xfrm>
        </p:spPr>
        <p:txBody>
          <a:bodyPr>
            <a:normAutofit lnSpcReduction="10000"/>
          </a:bodyPr>
          <a:lstStyle/>
          <a:p>
            <a:pPr lvl="3">
              <a:lnSpc>
                <a:spcPct val="90000"/>
              </a:lnSpc>
              <a:buFontTx/>
              <a:buNone/>
            </a:pPr>
            <a:endParaRPr lang="en-US">
              <a:latin typeface="Verdana" pitchFamily="-10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Verdana" pitchFamily="-108" charset="0"/>
              </a:rPr>
              <a:t>Events in the premise of the rules</a:t>
            </a:r>
          </a:p>
          <a:p>
            <a:pPr>
              <a:lnSpc>
                <a:spcPct val="90000"/>
              </a:lnSpc>
            </a:pPr>
            <a:endParaRPr lang="en-US">
              <a:latin typeface="Verdana" pitchFamily="-10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Verdana" pitchFamily="-108" charset="0"/>
              </a:rPr>
              <a:t>Example: R5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Verdana" pitchFamily="-108" charset="0"/>
              </a:rPr>
              <a:t>line_84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Verdana" pitchFamily="-108" charset="0"/>
              </a:rPr>
              <a:t>line_81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Verdana" pitchFamily="-108" charset="0"/>
              </a:rPr>
              <a:t>line_93, line_58, line_17,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4C80F-89DA-514A-844D-1C5AAD392229}" type="slidenum">
              <a:rPr lang="fr-FR"/>
              <a:pPr/>
              <a:t>51</a:t>
            </a:fld>
            <a:endParaRPr lang="fr-FR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000625" y="4357688"/>
            <a:ext cx="1643063" cy="6429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072063" y="3929063"/>
            <a:ext cx="928687" cy="357187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942013" y="3252788"/>
            <a:ext cx="928687" cy="357187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5929313" y="1714500"/>
            <a:ext cx="928687" cy="928688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3349625" y="1785938"/>
            <a:ext cx="5794375" cy="4633912"/>
            <a:chOff x="3349219" y="1785926"/>
            <a:chExt cx="5794814" cy="4633814"/>
          </a:xfrm>
        </p:grpSpPr>
        <p:pic>
          <p:nvPicPr>
            <p:cNvPr id="297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9219" y="1785926"/>
              <a:ext cx="5794814" cy="463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ZoneTexte 17"/>
            <p:cNvSpPr txBox="1">
              <a:spLocks noChangeArrowheads="1"/>
            </p:cNvSpPr>
            <p:nvPr/>
          </p:nvSpPr>
          <p:spPr bwMode="auto">
            <a:xfrm>
              <a:off x="6245896" y="5929330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  <p:sp>
          <p:nvSpPr>
            <p:cNvPr id="29712" name="ZoneTexte 18"/>
            <p:cNvSpPr txBox="1">
              <a:spLocks noChangeArrowheads="1"/>
            </p:cNvSpPr>
            <p:nvPr/>
          </p:nvSpPr>
          <p:spPr bwMode="auto">
            <a:xfrm>
              <a:off x="3592106" y="5592688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  <p:sp>
          <p:nvSpPr>
            <p:cNvPr id="29713" name="ZoneTexte 20"/>
            <p:cNvSpPr txBox="1">
              <a:spLocks noChangeArrowheads="1"/>
            </p:cNvSpPr>
            <p:nvPr/>
          </p:nvSpPr>
          <p:spPr bwMode="auto">
            <a:xfrm>
              <a:off x="8593076" y="5572140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  <p:sp>
          <p:nvSpPr>
            <p:cNvPr id="29714" name="ZoneTexte 21"/>
            <p:cNvSpPr txBox="1">
              <a:spLocks noChangeArrowheads="1"/>
            </p:cNvSpPr>
            <p:nvPr/>
          </p:nvSpPr>
          <p:spPr bwMode="auto">
            <a:xfrm>
              <a:off x="4398302" y="4888582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  <p:sp>
          <p:nvSpPr>
            <p:cNvPr id="29715" name="ZoneTexte 22"/>
            <p:cNvSpPr txBox="1">
              <a:spLocks noChangeArrowheads="1"/>
            </p:cNvSpPr>
            <p:nvPr/>
          </p:nvSpPr>
          <p:spPr bwMode="auto">
            <a:xfrm>
              <a:off x="5327476" y="4092490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9716" name="ZoneTexte 23"/>
            <p:cNvSpPr txBox="1">
              <a:spLocks noChangeArrowheads="1"/>
            </p:cNvSpPr>
            <p:nvPr/>
          </p:nvSpPr>
          <p:spPr bwMode="auto">
            <a:xfrm>
              <a:off x="7551848" y="4143380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6</a:t>
              </a:r>
            </a:p>
          </p:txBody>
        </p:sp>
        <p:sp>
          <p:nvSpPr>
            <p:cNvPr id="29717" name="ZoneTexte 24"/>
            <p:cNvSpPr txBox="1">
              <a:spLocks noChangeArrowheads="1"/>
            </p:cNvSpPr>
            <p:nvPr/>
          </p:nvSpPr>
          <p:spPr bwMode="auto">
            <a:xfrm>
              <a:off x="3602690" y="3418726"/>
              <a:ext cx="335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7</a:t>
              </a:r>
            </a:p>
          </p:txBody>
        </p:sp>
        <p:sp>
          <p:nvSpPr>
            <p:cNvPr id="29718" name="ZoneTexte 25"/>
            <p:cNvSpPr txBox="1">
              <a:spLocks noChangeArrowheads="1"/>
            </p:cNvSpPr>
            <p:nvPr/>
          </p:nvSpPr>
          <p:spPr bwMode="auto">
            <a:xfrm>
              <a:off x="6235142" y="34674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9719" name="ZoneTexte 26"/>
            <p:cNvSpPr txBox="1">
              <a:spLocks noChangeArrowheads="1"/>
            </p:cNvSpPr>
            <p:nvPr/>
          </p:nvSpPr>
          <p:spPr bwMode="auto">
            <a:xfrm>
              <a:off x="8582802" y="330667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9</a:t>
              </a:r>
            </a:p>
          </p:txBody>
        </p:sp>
        <p:sp>
          <p:nvSpPr>
            <p:cNvPr id="29720" name="ZoneTexte 27"/>
            <p:cNvSpPr txBox="1">
              <a:spLocks noChangeArrowheads="1"/>
            </p:cNvSpPr>
            <p:nvPr/>
          </p:nvSpPr>
          <p:spPr bwMode="auto">
            <a:xfrm>
              <a:off x="6153430" y="2531128"/>
              <a:ext cx="4956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9699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Lattice: More Specific Rules</a:t>
            </a:r>
          </a:p>
        </p:txBody>
      </p:sp>
      <p:sp>
        <p:nvSpPr>
          <p:cNvPr id="29700" name="Espace réservé du contenu 2"/>
          <p:cNvSpPr>
            <a:spLocks noGrp="1"/>
          </p:cNvSpPr>
          <p:nvPr>
            <p:ph idx="1"/>
          </p:nvPr>
        </p:nvSpPr>
        <p:spPr>
          <a:xfrm>
            <a:off x="285750" y="1857375"/>
            <a:ext cx="3500438" cy="4429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Verdana" pitchFamily="-108" charset="0"/>
              </a:rPr>
              <a:t>R4</a:t>
            </a:r>
            <a:r>
              <a:rPr lang="en-US">
                <a:latin typeface="Verdana" pitchFamily="-108" charset="0"/>
              </a:rPr>
              <a:t>  is </a:t>
            </a:r>
            <a:r>
              <a:rPr lang="en-US" b="1">
                <a:latin typeface="Verdana" pitchFamily="-108" charset="0"/>
              </a:rPr>
              <a:t>more specific than </a:t>
            </a:r>
            <a:r>
              <a:rPr lang="en-US" b="1">
                <a:solidFill>
                  <a:srgbClr val="0070C0"/>
                </a:solidFill>
                <a:latin typeface="Verdana" pitchFamily="-108" charset="0"/>
              </a:rPr>
              <a:t>R5</a:t>
            </a:r>
          </a:p>
          <a:p>
            <a:endParaRPr lang="en-US" b="1">
              <a:solidFill>
                <a:srgbClr val="0070C0"/>
              </a:solidFill>
              <a:latin typeface="Verdana" pitchFamily="-108" charset="0"/>
            </a:endParaRPr>
          </a:p>
          <a:p>
            <a:endParaRPr lang="en-US" b="1">
              <a:solidFill>
                <a:srgbClr val="0070C0"/>
              </a:solidFill>
              <a:latin typeface="Verdana" pitchFamily="-10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110A75-7EAC-C045-A1B0-B24AB924D7F5}" type="slidenum">
              <a:rPr lang="fr-FR"/>
              <a:pPr/>
              <a:t>52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184650" y="4398963"/>
            <a:ext cx="785813" cy="622300"/>
          </a:xfrm>
          <a:prstGeom prst="rect">
            <a:avLst/>
          </a:prstGeom>
          <a:noFill/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1488" y="4186238"/>
            <a:ext cx="3000375" cy="428625"/>
          </a:xfrm>
          <a:prstGeom prst="rect">
            <a:avLst/>
          </a:prstGeom>
          <a:noFill/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3857625" y="5297488"/>
            <a:ext cx="1785938" cy="2746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5072063" y="4500563"/>
            <a:ext cx="1785937" cy="2809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ZoneTexte 14"/>
          <p:cNvSpPr txBox="1">
            <a:spLocks noChangeArrowheads="1"/>
          </p:cNvSpPr>
          <p:nvPr/>
        </p:nvSpPr>
        <p:spPr bwMode="auto">
          <a:xfrm>
            <a:off x="3786188" y="5214938"/>
            <a:ext cx="45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R4</a:t>
            </a:r>
          </a:p>
        </p:txBody>
      </p:sp>
      <p:sp>
        <p:nvSpPr>
          <p:cNvPr id="29707" name="ZoneTexte 15"/>
          <p:cNvSpPr txBox="1">
            <a:spLocks noChangeArrowheads="1"/>
          </p:cNvSpPr>
          <p:nvPr/>
        </p:nvSpPr>
        <p:spPr bwMode="auto">
          <a:xfrm>
            <a:off x="6500813" y="44291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R5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0" y="4214813"/>
            <a:ext cx="3571875" cy="1857375"/>
          </a:xfrm>
          <a:prstGeom prst="rect">
            <a:avLst/>
          </a:prstGeom>
        </p:spPr>
        <p:txBody>
          <a:bodyPr lIns="54864" tIns="9144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3200" b="1" dirty="0">
                <a:latin typeface="+mn-lt"/>
                <a:sym typeface="Symbol"/>
              </a:rPr>
              <a:t> </a:t>
            </a:r>
            <a:r>
              <a:rPr lang="en-US" sz="3200" dirty="0">
                <a:latin typeface="+mn-lt"/>
              </a:rPr>
              <a:t>line_105, line_90, line_87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endParaRPr lang="en-US" sz="1400" dirty="0">
              <a:latin typeface="+mn-lt"/>
            </a:endParaRP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800" dirty="0">
                <a:latin typeface="+mn-lt"/>
              </a:rPr>
              <a:t>in the premise of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R4</a:t>
            </a:r>
            <a:r>
              <a:rPr lang="en-US" sz="2800" dirty="0">
                <a:latin typeface="+mn-lt"/>
              </a:rPr>
              <a:t> 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defRPr/>
            </a:pPr>
            <a:r>
              <a:rPr lang="en-US" sz="2800" dirty="0">
                <a:latin typeface="+mn-lt"/>
              </a:rPr>
              <a:t>but 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defRPr/>
            </a:pPr>
            <a:r>
              <a:rPr lang="en-US" sz="2800" dirty="0">
                <a:latin typeface="+mn-lt"/>
              </a:rPr>
              <a:t>not in the premise of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R5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>
            <a:grpSpLocks/>
          </p:cNvGrpSpPr>
          <p:nvPr/>
        </p:nvGrpSpPr>
        <p:grpSpPr bwMode="auto">
          <a:xfrm>
            <a:off x="4143375" y="1785938"/>
            <a:ext cx="5008563" cy="4714875"/>
            <a:chOff x="3357554" y="1785926"/>
            <a:chExt cx="5794814" cy="4633814"/>
          </a:xfrm>
        </p:grpSpPr>
        <p:pic>
          <p:nvPicPr>
            <p:cNvPr id="307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7554" y="1785926"/>
              <a:ext cx="5794814" cy="463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ZoneTexte 31"/>
            <p:cNvSpPr txBox="1">
              <a:spLocks noChangeArrowheads="1"/>
            </p:cNvSpPr>
            <p:nvPr/>
          </p:nvSpPr>
          <p:spPr bwMode="auto">
            <a:xfrm>
              <a:off x="6218356" y="6000667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  <p:sp>
          <p:nvSpPr>
            <p:cNvPr id="30740" name="ZoneTexte 32"/>
            <p:cNvSpPr txBox="1">
              <a:spLocks noChangeArrowheads="1"/>
            </p:cNvSpPr>
            <p:nvPr/>
          </p:nvSpPr>
          <p:spPr bwMode="auto">
            <a:xfrm>
              <a:off x="3601906" y="5660427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  <p:sp>
          <p:nvSpPr>
            <p:cNvPr id="30741" name="ZoneTexte 33"/>
            <p:cNvSpPr txBox="1">
              <a:spLocks noChangeArrowheads="1"/>
            </p:cNvSpPr>
            <p:nvPr/>
          </p:nvSpPr>
          <p:spPr bwMode="auto">
            <a:xfrm>
              <a:off x="8575988" y="5654860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3</a:t>
              </a:r>
            </a:p>
          </p:txBody>
        </p:sp>
        <p:sp>
          <p:nvSpPr>
            <p:cNvPr id="30742" name="ZoneTexte 34"/>
            <p:cNvSpPr txBox="1">
              <a:spLocks noChangeArrowheads="1"/>
            </p:cNvSpPr>
            <p:nvPr/>
          </p:nvSpPr>
          <p:spPr bwMode="auto">
            <a:xfrm>
              <a:off x="4404228" y="4969212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  <p:sp>
          <p:nvSpPr>
            <p:cNvPr id="30743" name="ZoneTexte 35"/>
            <p:cNvSpPr txBox="1">
              <a:spLocks noChangeArrowheads="1"/>
            </p:cNvSpPr>
            <p:nvPr/>
          </p:nvSpPr>
          <p:spPr bwMode="auto">
            <a:xfrm>
              <a:off x="5326135" y="4166468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0744" name="ZoneTexte 36"/>
            <p:cNvSpPr txBox="1">
              <a:spLocks noChangeArrowheads="1"/>
            </p:cNvSpPr>
            <p:nvPr/>
          </p:nvSpPr>
          <p:spPr bwMode="auto">
            <a:xfrm>
              <a:off x="7557498" y="4183410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6</a:t>
              </a:r>
            </a:p>
          </p:txBody>
        </p:sp>
        <p:sp>
          <p:nvSpPr>
            <p:cNvPr id="30745" name="ZoneTexte 37"/>
            <p:cNvSpPr txBox="1">
              <a:spLocks noChangeArrowheads="1"/>
            </p:cNvSpPr>
            <p:nvPr/>
          </p:nvSpPr>
          <p:spPr bwMode="auto">
            <a:xfrm>
              <a:off x="3595370" y="3502126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7</a:t>
              </a:r>
            </a:p>
          </p:txBody>
        </p:sp>
        <p:sp>
          <p:nvSpPr>
            <p:cNvPr id="30746" name="ZoneTexte 38"/>
            <p:cNvSpPr txBox="1">
              <a:spLocks noChangeArrowheads="1"/>
            </p:cNvSpPr>
            <p:nvPr/>
          </p:nvSpPr>
          <p:spPr bwMode="auto">
            <a:xfrm>
              <a:off x="6238658" y="3490551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30747" name="ZoneTexte 39"/>
            <p:cNvSpPr txBox="1">
              <a:spLocks noChangeArrowheads="1"/>
            </p:cNvSpPr>
            <p:nvPr/>
          </p:nvSpPr>
          <p:spPr bwMode="auto">
            <a:xfrm>
              <a:off x="8579170" y="3380711"/>
              <a:ext cx="327358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9</a:t>
              </a:r>
            </a:p>
          </p:txBody>
        </p:sp>
        <p:sp>
          <p:nvSpPr>
            <p:cNvPr id="30748" name="ZoneTexte 40"/>
            <p:cNvSpPr txBox="1">
              <a:spLocks noChangeArrowheads="1"/>
            </p:cNvSpPr>
            <p:nvPr/>
          </p:nvSpPr>
          <p:spPr bwMode="auto">
            <a:xfrm>
              <a:off x="6142604" y="2594894"/>
              <a:ext cx="470036" cy="400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0723" name="Titre 1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Verdana" pitchFamily="-108" charset="0"/>
              </a:rPr>
              <a:t>Failure Lattice: Reading</a:t>
            </a:r>
            <a:endParaRPr lang="fr-FR">
              <a:latin typeface="Verdana" pitchFamily="-108" charset="0"/>
            </a:endParaRPr>
          </a:p>
        </p:txBody>
      </p:sp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>
          <a:xfrm>
            <a:off x="285750" y="1857375"/>
            <a:ext cx="3786188" cy="4429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600">
                <a:latin typeface="Verdana" pitchFamily="-108" charset="0"/>
              </a:rPr>
              <a:t>Node 5</a:t>
            </a:r>
          </a:p>
          <a:p>
            <a:pPr lvl="1">
              <a:lnSpc>
                <a:spcPct val="80000"/>
              </a:lnSpc>
            </a:pPr>
            <a:r>
              <a:rPr lang="fr-FR" sz="2200">
                <a:latin typeface="Verdana" pitchFamily="-108" charset="0"/>
              </a:rPr>
              <a:t>112 failed executions </a:t>
            </a:r>
          </a:p>
          <a:p>
            <a:pPr>
              <a:lnSpc>
                <a:spcPct val="80000"/>
              </a:lnSpc>
            </a:pPr>
            <a:endParaRPr lang="fr-FR" sz="2600">
              <a:latin typeface="Verdana" pitchFamily="-108" charset="0"/>
            </a:endParaRPr>
          </a:p>
          <a:p>
            <a:pPr lvl="1">
              <a:lnSpc>
                <a:spcPct val="80000"/>
              </a:lnSpc>
            </a:pPr>
            <a:r>
              <a:rPr lang="fr-FR" sz="2200">
                <a:latin typeface="Verdana" pitchFamily="-108" charset="0"/>
              </a:rPr>
              <a:t>Common attributes</a:t>
            </a:r>
          </a:p>
          <a:p>
            <a:pPr lvl="2">
              <a:lnSpc>
                <a:spcPct val="80000"/>
              </a:lnSpc>
            </a:pPr>
            <a:r>
              <a:rPr lang="fr-FR" sz="1900">
                <a:latin typeface="Verdana" pitchFamily="-108" charset="0"/>
              </a:rPr>
              <a:t>line 84</a:t>
            </a:r>
          </a:p>
          <a:p>
            <a:pPr lvl="2">
              <a:lnSpc>
                <a:spcPct val="80000"/>
              </a:lnSpc>
            </a:pPr>
            <a:r>
              <a:rPr lang="fr-FR" sz="1900">
                <a:latin typeface="Verdana" pitchFamily="-108" charset="0"/>
              </a:rPr>
              <a:t>line 81</a:t>
            </a:r>
          </a:p>
          <a:p>
            <a:pPr lvl="2">
              <a:lnSpc>
                <a:spcPct val="80000"/>
              </a:lnSpc>
            </a:pPr>
            <a:r>
              <a:rPr lang="fr-FR" sz="1900">
                <a:latin typeface="Verdana" pitchFamily="-108" charset="0"/>
              </a:rPr>
              <a:t>lines 93, 58, 17, …</a:t>
            </a:r>
          </a:p>
          <a:p>
            <a:pPr lvl="1">
              <a:lnSpc>
                <a:spcPct val="80000"/>
              </a:lnSpc>
            </a:pPr>
            <a:endParaRPr lang="fr-FR" sz="2200">
              <a:latin typeface="Verdana" pitchFamily="-108" charset="0"/>
            </a:endParaRPr>
          </a:p>
          <a:p>
            <a:pPr lvl="1">
              <a:lnSpc>
                <a:spcPct val="80000"/>
              </a:lnSpc>
            </a:pPr>
            <a:r>
              <a:rPr lang="fr-FR" sz="2200">
                <a:latin typeface="Verdana" pitchFamily="-108" charset="0"/>
              </a:rPr>
              <a:t>Specific attributes of the failed executions  </a:t>
            </a:r>
          </a:p>
          <a:p>
            <a:pPr lvl="2">
              <a:lnSpc>
                <a:spcPct val="80000"/>
              </a:lnSpc>
            </a:pPr>
            <a:r>
              <a:rPr lang="fr-FR" sz="1900">
                <a:latin typeface="Verdana" pitchFamily="-108" charset="0"/>
              </a:rPr>
              <a:t>line 84 in less passed executions</a:t>
            </a:r>
            <a:endParaRPr lang="en-US" sz="1900">
              <a:latin typeface="Verdana" pitchFamily="-108" charset="0"/>
            </a:endParaRPr>
          </a:p>
        </p:txBody>
      </p:sp>
      <p:sp>
        <p:nvSpPr>
          <p:cNvPr id="2970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FC21F3-D66F-4E44-A42C-A516A9A02286}" type="slidenum">
              <a:rPr lang="fr-FR"/>
              <a:pPr/>
              <a:t>53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786438" y="4286250"/>
            <a:ext cx="428625" cy="28575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4038" y="4572000"/>
            <a:ext cx="642937" cy="28575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15000" y="4000500"/>
            <a:ext cx="571500" cy="28575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75413" y="3321050"/>
            <a:ext cx="642937" cy="28575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94450" y="1785938"/>
            <a:ext cx="785813" cy="90487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23013" y="4572000"/>
            <a:ext cx="642937" cy="28575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3643313" y="4857750"/>
            <a:ext cx="3000375" cy="100012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071813" y="2643188"/>
            <a:ext cx="2571750" cy="192881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5619750" y="3929063"/>
            <a:ext cx="785813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Connecteur droit avec flèche 35"/>
          <p:cNvCxnSpPr/>
          <p:nvPr/>
        </p:nvCxnSpPr>
        <p:spPr>
          <a:xfrm rot="16200000" flipH="1">
            <a:off x="5357812" y="3357563"/>
            <a:ext cx="785813" cy="3571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ZoneTexte 24"/>
          <p:cNvSpPr txBox="1">
            <a:spLocks noChangeArrowheads="1"/>
          </p:cNvSpPr>
          <p:nvPr/>
        </p:nvSpPr>
        <p:spPr bwMode="auto">
          <a:xfrm>
            <a:off x="5072063" y="28448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07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5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 pitchFamily="-108" charset="0"/>
              </a:rPr>
              <a:t>Experiment</a:t>
            </a:r>
            <a:endParaRPr lang="en-US" dirty="0">
              <a:latin typeface="Verdana" pitchFamily="-108" charset="0"/>
            </a:endParaRPr>
          </a:p>
        </p:txBody>
      </p:sp>
      <p:sp>
        <p:nvSpPr>
          <p:cNvPr id="31747" name="Espace réservé du contenu 6"/>
          <p:cNvSpPr>
            <a:spLocks noGrp="1"/>
          </p:cNvSpPr>
          <p:nvPr>
            <p:ph idx="1"/>
          </p:nvPr>
        </p:nvSpPr>
        <p:spPr>
          <a:xfrm>
            <a:off x="285750" y="1857375"/>
            <a:ext cx="8643938" cy="44291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Goal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Comparison of </a:t>
            </a:r>
            <a:r>
              <a:rPr lang="en-US" dirty="0" err="1" smtClean="0">
                <a:ea typeface="+mn-ea"/>
              </a:rPr>
              <a:t>DeLLIS</a:t>
            </a:r>
            <a:r>
              <a:rPr lang="en-US" dirty="0" smtClean="0">
                <a:ea typeface="+mn-ea"/>
              </a:rPr>
              <a:t> and Other Methods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Program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Siemens suite programs (173 to 564 LOC)</a:t>
            </a:r>
          </a:p>
          <a:p>
            <a:pPr lvl="1">
              <a:buNone/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/>
              <a:t>Metrics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Expense: Number of lines to explore to find the fault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Best Strategy: when taking the shortest way 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Random Strategy: when taking a random way (large number law)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4972-13DE-E149-B267-4107EB31BE50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5"/>
          <p:cNvSpPr>
            <a:spLocks noGrp="1"/>
          </p:cNvSpPr>
          <p:nvPr>
            <p:ph type="title"/>
          </p:nvPr>
        </p:nvSpPr>
        <p:spPr>
          <a:xfrm>
            <a:off x="285750" y="211650"/>
            <a:ext cx="8643938" cy="12345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itchFamily="-108" charset="0"/>
              </a:rPr>
              <a:t>Comparison of </a:t>
            </a:r>
            <a:r>
              <a:rPr lang="en-US" dirty="0" err="1">
                <a:latin typeface="Verdana" pitchFamily="-108" charset="0"/>
              </a:rPr>
              <a:t>DeLLIS</a:t>
            </a:r>
            <a:r>
              <a:rPr lang="en-US" dirty="0">
                <a:latin typeface="Verdana" pitchFamily="-108" charset="0"/>
              </a:rPr>
              <a:t> and Other Methods</a:t>
            </a:r>
          </a:p>
        </p:txBody>
      </p:sp>
      <p:pic>
        <p:nvPicPr>
          <p:cNvPr id="33795" name="Espace réservé du contenu 7" descr="table-seke.eps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1471613"/>
            <a:ext cx="5643563" cy="505301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0B10-AA36-A744-8322-0996FA8BC221}" type="slidenum">
              <a:rPr lang="en-US"/>
              <a:pPr/>
              <a:t>55</a:t>
            </a:fld>
            <a:endParaRPr lang="en-US"/>
          </a:p>
        </p:txBody>
      </p:sp>
      <p:sp>
        <p:nvSpPr>
          <p:cNvPr id="6" name="Espace réservé du contenu 10"/>
          <p:cNvSpPr txBox="1">
            <a:spLocks/>
          </p:cNvSpPr>
          <p:nvPr/>
        </p:nvSpPr>
        <p:spPr bwMode="auto">
          <a:xfrm>
            <a:off x="71438" y="1857375"/>
            <a:ext cx="35004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latin typeface="Verdana" pitchFamily="34" charset="0"/>
              </a:rPr>
              <a:t>Conjecture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latin typeface="Verdana" pitchFamily="34" charset="0"/>
              </a:rPr>
              <a:t>Strategy of a  human debugger between Best Strategy and Random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endParaRPr lang="en-US" sz="2800" dirty="0"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r>
              <a:rPr lang="en-US" sz="2800" dirty="0" err="1">
                <a:latin typeface="Verdana" pitchFamily="34" charset="0"/>
              </a:rPr>
              <a:t>DeLLIS</a:t>
            </a:r>
            <a:r>
              <a:rPr lang="en-US" sz="2800" dirty="0">
                <a:latin typeface="Verdana" pitchFamily="34" charset="0"/>
              </a:rPr>
              <a:t> as good as the best methods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endParaRPr lang="en-US" sz="2800" dirty="0"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r>
              <a:rPr lang="en-US" sz="2800" dirty="0" err="1">
                <a:latin typeface="Verdana" pitchFamily="34" charset="0"/>
              </a:rPr>
              <a:t>DeLLIS</a:t>
            </a:r>
            <a:r>
              <a:rPr lang="en-US" sz="2800" dirty="0">
                <a:latin typeface="Verdana" pitchFamily="34" charset="0"/>
              </a:rPr>
              <a:t>: more than a set of independent events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C000"/>
              </a:buClr>
              <a:buFontTx/>
              <a:buBlip>
                <a:blip r:embed="rId3"/>
              </a:buBlip>
              <a:defRPr/>
            </a:pPr>
            <a:r>
              <a:rPr lang="en-US" sz="2800" dirty="0">
                <a:latin typeface="Verdana" pitchFamily="34" charset="0"/>
              </a:rPr>
              <a:t>Highlighting of existing relations between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>
          <a:xfrm>
            <a:off x="285750" y="946150"/>
            <a:ext cx="8643938" cy="5000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Verdana" pitchFamily="-108" charset="0"/>
              </a:rPr>
              <a:t>DeLLIS</a:t>
            </a:r>
            <a:r>
              <a:rPr lang="en-US" dirty="0" smtClean="0">
                <a:latin typeface="Verdana" pitchFamily="-108" charset="0"/>
              </a:rPr>
              <a:t> : Conclusion</a:t>
            </a:r>
            <a:endParaRPr lang="en-US" dirty="0">
              <a:latin typeface="Verdana" pitchFamily="-108" charset="0"/>
            </a:endParaRPr>
          </a:p>
        </p:txBody>
      </p:sp>
      <p:sp>
        <p:nvSpPr>
          <p:cNvPr id="29699" name="Espace réservé du contenu 6"/>
          <p:cNvSpPr>
            <a:spLocks noGrp="1"/>
          </p:cNvSpPr>
          <p:nvPr>
            <p:ph idx="1"/>
          </p:nvPr>
        </p:nvSpPr>
        <p:spPr>
          <a:xfrm>
            <a:off x="285750" y="1857375"/>
            <a:ext cx="8643938" cy="44291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 smtClean="0"/>
              <a:t>DeLLIS</a:t>
            </a:r>
            <a:endParaRPr lang="en-US" dirty="0" smtClean="0"/>
          </a:p>
          <a:p>
            <a:pPr lvl="1">
              <a:defRPr/>
            </a:pPr>
            <a:r>
              <a:rPr lang="en-US" dirty="0" smtClean="0">
                <a:ea typeface="+mn-ea"/>
              </a:rPr>
              <a:t>Failure lattice =&gt; partial ordering of the events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Showing dependencies between events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Experiments with the Siemens suite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compares well with other methods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Experiments with the Space program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Scales up for programs of several thousand lines by tuning the lift threshold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26-AEDB-784A-A187-C54EFF654F3F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 travaux en cours</a:t>
            </a:r>
            <a:endParaRPr lang="fr-F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41738" cy="488270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Camelis</a:t>
            </a:r>
            <a:r>
              <a:rPr lang="fr-FR" dirty="0" smtClean="0"/>
              <a:t> 2 : Relations </a:t>
            </a:r>
            <a:r>
              <a:rPr lang="fr-FR" dirty="0"/>
              <a:t>entre objets</a:t>
            </a:r>
          </a:p>
          <a:p>
            <a:pPr lvl="1"/>
            <a:r>
              <a:rPr lang="fr-FR" dirty="0"/>
              <a:t>Généalogie, relations </a:t>
            </a:r>
            <a:r>
              <a:rPr lang="fr-FR" dirty="0" smtClean="0"/>
              <a:t>spatiales</a:t>
            </a:r>
          </a:p>
          <a:p>
            <a:r>
              <a:rPr lang="fr-FR" dirty="0" err="1" smtClean="0"/>
              <a:t>Sewelis</a:t>
            </a:r>
            <a:r>
              <a:rPr lang="fr-FR" dirty="0" smtClean="0"/>
              <a:t> : LIS et « </a:t>
            </a:r>
            <a:r>
              <a:rPr lang="fr-FR" dirty="0" err="1" smtClean="0"/>
              <a:t>semantic</a:t>
            </a:r>
            <a:r>
              <a:rPr lang="fr-FR" dirty="0" smtClean="0"/>
              <a:t> web »</a:t>
            </a:r>
          </a:p>
          <a:p>
            <a:pPr lvl="1"/>
            <a:r>
              <a:rPr lang="fr-FR" dirty="0" smtClean="0"/>
              <a:t>intégration des standards du </a:t>
            </a:r>
            <a:r>
              <a:rPr lang="fr-FR" dirty="0" err="1" smtClean="0"/>
              <a:t>semantic</a:t>
            </a:r>
            <a:r>
              <a:rPr lang="fr-FR" dirty="0" smtClean="0"/>
              <a:t> web dans LIS</a:t>
            </a:r>
          </a:p>
          <a:p>
            <a:pPr lvl="1"/>
            <a:r>
              <a:rPr lang="fr-FR" dirty="0" smtClean="0"/>
              <a:t>intégration navigation et interrogation dans le </a:t>
            </a:r>
            <a:r>
              <a:rPr lang="fr-FR" dirty="0" err="1" smtClean="0"/>
              <a:t>semantic</a:t>
            </a:r>
            <a:r>
              <a:rPr lang="fr-FR" dirty="0" smtClean="0"/>
              <a:t> web</a:t>
            </a:r>
          </a:p>
          <a:p>
            <a:r>
              <a:rPr lang="fr-FR" dirty="0"/>
              <a:t>Représentation de l’espace et du temps</a:t>
            </a:r>
          </a:p>
          <a:p>
            <a:pPr lvl="1"/>
            <a:r>
              <a:rPr lang="fr-FR" dirty="0"/>
              <a:t>Système d’informations </a:t>
            </a:r>
            <a:r>
              <a:rPr lang="fr-FR" dirty="0" smtClean="0"/>
              <a:t>géographiques</a:t>
            </a:r>
          </a:p>
          <a:p>
            <a:r>
              <a:rPr lang="fr-FR" dirty="0" smtClean="0"/>
              <a:t>Intégration de la mise à jour des données </a:t>
            </a:r>
          </a:p>
          <a:p>
            <a:pPr lvl="1"/>
            <a:r>
              <a:rPr lang="fr-FR" dirty="0" smtClean="0"/>
              <a:t>mise à jour dans un même moule que la recherche d’information : intégration navigation </a:t>
            </a:r>
            <a:r>
              <a:rPr lang="fr-FR" smtClean="0"/>
              <a:t>et saisie</a:t>
            </a:r>
          </a:p>
          <a:p>
            <a:r>
              <a:rPr lang="fr-FR" dirty="0" smtClean="0"/>
              <a:t>Fouille de données séquentielles </a:t>
            </a:r>
          </a:p>
          <a:p>
            <a:pPr lvl="1"/>
            <a:r>
              <a:rPr lang="fr-FR" dirty="0" smtClean="0"/>
              <a:t>pour l’aide à la localisation de fautes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Références bibliographiques de l’équipe LIS</a:t>
            </a:r>
            <a:endParaRPr lang="fr-FR" dirty="0" smtClean="0">
              <a:hlinkClick r:id="rId2"/>
            </a:endParaRPr>
          </a:p>
          <a:p>
            <a:pPr lvl="1"/>
            <a:r>
              <a:rPr lang="fr-FR" dirty="0" smtClean="0">
                <a:hlinkClick r:id="rId2"/>
              </a:rPr>
              <a:t>http://www.irisa.fr/LIS/common/biblio/</a:t>
            </a:r>
            <a:endParaRPr lang="fr-FR" dirty="0" smtClean="0"/>
          </a:p>
          <a:p>
            <a:pPr lvl="1"/>
            <a:r>
              <a:rPr lang="fr-FR" b="1" dirty="0" smtClean="0">
                <a:hlinkClick r:id="rId3"/>
              </a:rPr>
              <a:t>http://</a:t>
            </a:r>
            <a:r>
              <a:rPr lang="fr-FR" b="1" dirty="0" err="1" smtClean="0">
                <a:hlinkClick r:id="rId3"/>
              </a:rPr>
              <a:t>ledenez.insa-rennes.fr/biblis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Prototype Camelis avec interface web</a:t>
            </a:r>
            <a:endParaRPr lang="fr-FR" dirty="0" smtClean="0">
              <a:hlinkClick r:id="rId4"/>
            </a:endParaRPr>
          </a:p>
          <a:p>
            <a:pPr lvl="1"/>
            <a:r>
              <a:rPr lang="fr-FR" dirty="0" smtClean="0">
                <a:hlinkClick r:id="rId4"/>
              </a:rPr>
              <a:t>http://ledenez.insa-rennes.fr/abilis/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guest</a:t>
            </a:r>
            <a:r>
              <a:rPr lang="fr-FR" dirty="0" smtClean="0"/>
              <a:t> », sans mot de passe pour pouvoir naviguer dans les contextes existants</a:t>
            </a:r>
          </a:p>
          <a:p>
            <a:r>
              <a:rPr lang="fr-FR" dirty="0" smtClean="0"/>
              <a:t>Prototype </a:t>
            </a:r>
            <a:r>
              <a:rPr lang="fr-FR" dirty="0" err="1" smtClean="0"/>
              <a:t>Camelis</a:t>
            </a:r>
            <a:r>
              <a:rPr lang="fr-FR" dirty="0" smtClean="0"/>
              <a:t> avec interface </a:t>
            </a:r>
            <a:r>
              <a:rPr lang="fr-FR" dirty="0" err="1" smtClean="0"/>
              <a:t>gtk</a:t>
            </a:r>
            <a:endParaRPr lang="fr-FR" dirty="0" smtClean="0"/>
          </a:p>
          <a:p>
            <a:pPr lvl="1"/>
            <a:r>
              <a:rPr lang="fr-FR" dirty="0" smtClean="0">
                <a:hlinkClick r:id="rId5"/>
              </a:rPr>
              <a:t>http://</a:t>
            </a:r>
            <a:r>
              <a:rPr lang="fr-FR" dirty="0" err="1" smtClean="0">
                <a:hlinkClick r:id="rId5"/>
              </a:rPr>
              <a:t>www.irisa.fr/LIS/softwares-fr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FCA : Analyse Formelle de Concepts</a:t>
            </a:r>
            <a:br>
              <a:rPr lang="fr-FR" dirty="0" smtClean="0"/>
            </a:b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Contexte formel</a:t>
            </a:r>
          </a:p>
          <a:p>
            <a:pPr lvl="1"/>
            <a:r>
              <a:rPr lang="fr-FR" dirty="0" smtClean="0"/>
              <a:t>objets + attributs + relation binaire</a:t>
            </a:r>
          </a:p>
        </p:txBody>
      </p:sp>
      <p:graphicFrame>
        <p:nvGraphicFramePr>
          <p:cNvPr id="4" name="Group 401"/>
          <p:cNvGraphicFramePr>
            <a:graphicFrameLocks/>
          </p:cNvGraphicFramePr>
          <p:nvPr/>
        </p:nvGraphicFramePr>
        <p:xfrm>
          <a:off x="304800" y="3365183"/>
          <a:ext cx="8382000" cy="2760980"/>
        </p:xfrm>
        <a:graphic>
          <a:graphicData uri="http://schemas.openxmlformats.org/drawingml/2006/table">
            <a:tbl>
              <a:tblPr/>
              <a:tblGrid>
                <a:gridCol w="1304925"/>
                <a:gridCol w="600075"/>
                <a:gridCol w="914400"/>
                <a:gridCol w="762000"/>
                <a:gridCol w="1371600"/>
                <a:gridCol w="1143000"/>
                <a:gridCol w="1219200"/>
                <a:gridCol w="10668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petite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moyenne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grande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Proche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Loin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Avec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Sans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Mercure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Vénus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Saturne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8" charset="0"/>
                        </a:rPr>
                        <a:t>Pluton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objets aux attributs : intension</a:t>
            </a:r>
            <a:endParaRPr lang="fr-FR" dirty="0"/>
          </a:p>
        </p:txBody>
      </p:sp>
      <p:graphicFrame>
        <p:nvGraphicFramePr>
          <p:cNvPr id="4" name="Group 401"/>
          <p:cNvGraphicFramePr>
            <a:graphicFrameLocks noGrp="1"/>
          </p:cNvGraphicFramePr>
          <p:nvPr>
            <p:ph idx="1"/>
          </p:nvPr>
        </p:nvGraphicFramePr>
        <p:xfrm>
          <a:off x="304800" y="3595370"/>
          <a:ext cx="8382000" cy="2760980"/>
        </p:xfrm>
        <a:graphic>
          <a:graphicData uri="http://schemas.openxmlformats.org/drawingml/2006/table">
            <a:tbl>
              <a:tblPr/>
              <a:tblGrid>
                <a:gridCol w="1304925"/>
                <a:gridCol w="600075"/>
                <a:gridCol w="914400"/>
                <a:gridCol w="762000"/>
                <a:gridCol w="1371600"/>
                <a:gridCol w="1143000"/>
                <a:gridCol w="1219200"/>
                <a:gridCol w="10668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2859A6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petite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moyenne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grande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Proche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Loin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Avec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Sans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Mercure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Vénus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C00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Saturne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Pluton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79624" y="1551227"/>
            <a:ext cx="7885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Intent</a:t>
            </a:r>
            <a:r>
              <a:rPr lang="fr-FR" sz="2800" dirty="0" smtClean="0"/>
              <a:t>: ensemble maximal d’attributs partagés par l’ensemble d’objets O </a:t>
            </a:r>
          </a:p>
          <a:p>
            <a:pPr lvl="1"/>
            <a:r>
              <a:rPr lang="fr-FR" sz="2800" dirty="0" err="1" smtClean="0"/>
              <a:t>intent</a:t>
            </a:r>
            <a:r>
              <a:rPr lang="fr-FR" sz="2800" dirty="0" smtClean="0"/>
              <a:t> (O) = {</a:t>
            </a:r>
            <a:r>
              <a:rPr lang="fr-FR" sz="2800" dirty="0" err="1" smtClean="0"/>
              <a:t>attr</a:t>
            </a:r>
            <a:r>
              <a:rPr lang="fr-FR" sz="2800" dirty="0" smtClean="0"/>
              <a:t> | ∀</a:t>
            </a:r>
            <a:r>
              <a:rPr lang="fr-FR" sz="2800" dirty="0" err="1" smtClean="0"/>
              <a:t>obj</a:t>
            </a:r>
            <a:r>
              <a:rPr lang="fr-FR" sz="2800" dirty="0" smtClean="0"/>
              <a:t> ∈ O : </a:t>
            </a:r>
            <a:r>
              <a:rPr lang="fr-FR" sz="2800" dirty="0" smtClean="0">
                <a:solidFill>
                  <a:srgbClr val="FF0000"/>
                </a:solidFill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</a:rPr>
              <a:t>obj</a:t>
            </a:r>
            <a:r>
              <a:rPr lang="fr-FR" sz="2800" dirty="0" smtClean="0">
                <a:solidFill>
                  <a:srgbClr val="FF0000"/>
                </a:solidFill>
              </a:rPr>
              <a:t> , </a:t>
            </a:r>
            <a:r>
              <a:rPr lang="fr-FR" sz="2800" dirty="0" err="1" smtClean="0">
                <a:solidFill>
                  <a:srgbClr val="FF0000"/>
                </a:solidFill>
              </a:rPr>
              <a:t>attr</a:t>
            </a:r>
            <a:r>
              <a:rPr lang="fr-FR" sz="2800" dirty="0" smtClean="0">
                <a:solidFill>
                  <a:srgbClr val="FF0000"/>
                </a:solidFill>
              </a:rPr>
              <a:t> )</a:t>
            </a:r>
            <a:r>
              <a:rPr lang="fr-FR" sz="2800" dirty="0" smtClean="0"/>
              <a:t> ∈ I } </a:t>
            </a:r>
          </a:p>
          <a:p>
            <a:pPr lvl="1"/>
            <a:r>
              <a:rPr lang="fr-FR" sz="2800" dirty="0" smtClean="0"/>
              <a:t>ex : </a:t>
            </a:r>
            <a:r>
              <a:rPr lang="fr-FR" sz="2800" dirty="0" err="1" smtClean="0"/>
              <a:t>intent</a:t>
            </a:r>
            <a:r>
              <a:rPr lang="fr-FR" sz="2800" dirty="0" smtClean="0"/>
              <a:t> ({Terre, Pluton}) = {petite , avec </a:t>
            </a:r>
            <a:r>
              <a:rPr lang="fr-FR" sz="2800" dirty="0" err="1" smtClean="0"/>
              <a:t>sat</a:t>
            </a:r>
            <a:r>
              <a:rPr lang="fr-FR" sz="2800" dirty="0" smtClean="0"/>
              <a:t>.}</a:t>
            </a:r>
            <a:r>
              <a:rPr lang="fr-FR" sz="28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attributs aux objets : extension</a:t>
            </a:r>
            <a:endParaRPr lang="fr-FR" dirty="0"/>
          </a:p>
        </p:txBody>
      </p:sp>
      <p:graphicFrame>
        <p:nvGraphicFramePr>
          <p:cNvPr id="4" name="Group 401"/>
          <p:cNvGraphicFramePr>
            <a:graphicFrameLocks noGrp="1"/>
          </p:cNvGraphicFramePr>
          <p:nvPr>
            <p:ph idx="1"/>
          </p:nvPr>
        </p:nvGraphicFramePr>
        <p:xfrm>
          <a:off x="304800" y="3595370"/>
          <a:ext cx="8382000" cy="2760980"/>
        </p:xfrm>
        <a:graphic>
          <a:graphicData uri="http://schemas.openxmlformats.org/drawingml/2006/table">
            <a:tbl>
              <a:tblPr/>
              <a:tblGrid>
                <a:gridCol w="1304925"/>
                <a:gridCol w="600075"/>
                <a:gridCol w="914400"/>
                <a:gridCol w="762000"/>
                <a:gridCol w="1371600"/>
                <a:gridCol w="1143000"/>
                <a:gridCol w="1219200"/>
                <a:gridCol w="106680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2859A6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petite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moyenne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grande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Proche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Loin du soleil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Avec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Sans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sat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.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Mercure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Vénus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Jupiter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Saturne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Uranus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Neptune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8" charset="0"/>
                        </a:rPr>
                        <a:t>Pluton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-10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-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79624" y="1610891"/>
            <a:ext cx="7927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Extent</a:t>
            </a:r>
            <a:r>
              <a:rPr lang="fr-FR" sz="2800" dirty="0" smtClean="0"/>
              <a:t>: ensemble maximal d’objets partageant un ensemble d’attributs A</a:t>
            </a:r>
          </a:p>
          <a:p>
            <a:pPr lvl="1"/>
            <a:r>
              <a:rPr lang="fr-FR" sz="2800" dirty="0" err="1" smtClean="0"/>
              <a:t>extent</a:t>
            </a:r>
            <a:r>
              <a:rPr lang="fr-FR" sz="2800" dirty="0" smtClean="0"/>
              <a:t> (A) = {</a:t>
            </a:r>
            <a:r>
              <a:rPr lang="fr-FR" sz="2800" dirty="0" err="1" smtClean="0"/>
              <a:t>obj</a:t>
            </a:r>
            <a:r>
              <a:rPr lang="fr-FR" sz="2800" dirty="0" smtClean="0"/>
              <a:t> | ∀</a:t>
            </a:r>
            <a:r>
              <a:rPr lang="fr-FR" sz="2800" dirty="0" err="1" smtClean="0"/>
              <a:t>attr</a:t>
            </a:r>
            <a:r>
              <a:rPr lang="fr-FR" sz="2800" dirty="0" smtClean="0"/>
              <a:t> ∈ A : </a:t>
            </a:r>
            <a:r>
              <a:rPr lang="fr-FR" sz="2800" dirty="0" smtClean="0">
                <a:solidFill>
                  <a:srgbClr val="FF0000"/>
                </a:solidFill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</a:rPr>
              <a:t>obj</a:t>
            </a:r>
            <a:r>
              <a:rPr lang="fr-FR" sz="2800" dirty="0" smtClean="0">
                <a:solidFill>
                  <a:srgbClr val="FF0000"/>
                </a:solidFill>
              </a:rPr>
              <a:t> , </a:t>
            </a:r>
            <a:r>
              <a:rPr lang="fr-FR" sz="2800" dirty="0" err="1" smtClean="0">
                <a:solidFill>
                  <a:srgbClr val="FF0000"/>
                </a:solidFill>
              </a:rPr>
              <a:t>attr</a:t>
            </a:r>
            <a:r>
              <a:rPr lang="fr-FR" sz="2800" dirty="0" smtClean="0">
                <a:solidFill>
                  <a:srgbClr val="FF0000"/>
                </a:solidFill>
              </a:rPr>
              <a:t> )</a:t>
            </a:r>
            <a:r>
              <a:rPr lang="fr-FR" sz="2800" dirty="0" smtClean="0"/>
              <a:t> ∈ I }</a:t>
            </a:r>
          </a:p>
          <a:p>
            <a:pPr lvl="1"/>
            <a:r>
              <a:rPr lang="fr-FR" sz="2800" dirty="0" smtClean="0"/>
              <a:t>ex : 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({proche , avec </a:t>
            </a:r>
            <a:r>
              <a:rPr lang="fr-FR" sz="2800" dirty="0" err="1" smtClean="0"/>
              <a:t>sat</a:t>
            </a:r>
            <a:r>
              <a:rPr lang="fr-FR" sz="2800" dirty="0" smtClean="0"/>
              <a:t>.}) = {Terre, Mars}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FCA : Analyse Formelle de Concepts</a:t>
            </a:r>
            <a:br>
              <a:rPr lang="fr-FR" dirty="0" smtClean="0"/>
            </a:br>
            <a:r>
              <a:rPr lang="fr-FR" dirty="0" smtClean="0"/>
              <a:t>Concept formel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Concept : paire (O, A) telle que </a:t>
            </a:r>
          </a:p>
          <a:p>
            <a:pPr lvl="1"/>
            <a:r>
              <a:rPr lang="fr-FR" dirty="0" smtClean="0"/>
              <a:t>O = </a:t>
            </a:r>
            <a:r>
              <a:rPr lang="fr-FR" dirty="0" err="1" smtClean="0"/>
              <a:t>extent</a:t>
            </a:r>
            <a:r>
              <a:rPr lang="fr-FR" dirty="0" smtClean="0"/>
              <a:t> (A) </a:t>
            </a:r>
          </a:p>
          <a:p>
            <a:pPr lvl="1"/>
            <a:r>
              <a:rPr lang="fr-FR" dirty="0" smtClean="0"/>
              <a:t>A = </a:t>
            </a:r>
            <a:r>
              <a:rPr lang="fr-FR" dirty="0" err="1" smtClean="0"/>
              <a:t>intent</a:t>
            </a:r>
            <a:r>
              <a:rPr lang="fr-FR" dirty="0" smtClean="0"/>
              <a:t> (O) </a:t>
            </a:r>
          </a:p>
          <a:p>
            <a:endParaRPr lang="fr-FR" dirty="0" smtClean="0"/>
          </a:p>
          <a:p>
            <a:r>
              <a:rPr lang="fr-FR" dirty="0" smtClean="0"/>
              <a:t>correspond à un  </a:t>
            </a:r>
            <a:r>
              <a:rPr lang="fr-FR" b="1" dirty="0" smtClean="0"/>
              <a:t>rectangle</a:t>
            </a:r>
            <a:r>
              <a:rPr lang="fr-FR" dirty="0" smtClean="0"/>
              <a:t> </a:t>
            </a:r>
            <a:r>
              <a:rPr lang="fr-FR" b="1" dirty="0" smtClean="0"/>
              <a:t>maximal </a:t>
            </a:r>
            <a:r>
              <a:rPr lang="fr-FR" dirty="0" smtClean="0"/>
              <a:t>dans la table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9473-5B32-144F-89CB-1447B0B92DD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3557</Words>
  <Application>Microsoft Macintosh PowerPoint</Application>
  <PresentationFormat>Présentation à l'écran (4:3)</PresentationFormat>
  <Paragraphs>973</Paragraphs>
  <Slides>58</Slides>
  <Notes>23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0" baseType="lpstr">
      <vt:lpstr>Thème Office</vt:lpstr>
      <vt:lpstr>Feuille de calcul</vt:lpstr>
      <vt:lpstr>Systèmes d’information logiques et leurs applications</vt:lpstr>
      <vt:lpstr>Introduction</vt:lpstr>
      <vt:lpstr>Les solutions existantes  1/2</vt:lpstr>
      <vt:lpstr>Les solutions existantes  2/2</vt:lpstr>
      <vt:lpstr>LIS : Systèmes d’information logiques</vt:lpstr>
      <vt:lpstr>FCA : Analyse Formelle de Concepts Données</vt:lpstr>
      <vt:lpstr>Des objets aux attributs : intension</vt:lpstr>
      <vt:lpstr>Des attributs aux objets : extension</vt:lpstr>
      <vt:lpstr>FCA : Analyse Formelle de Concepts Concept formel</vt:lpstr>
      <vt:lpstr>Treillis de concepts </vt:lpstr>
      <vt:lpstr>Navigation dans le treillis</vt:lpstr>
      <vt:lpstr>Requête dans le treillis</vt:lpstr>
      <vt:lpstr>Mise à jour :  restructuration automatique 1/2</vt:lpstr>
      <vt:lpstr>Mise à jour :  restructuration automatique 2/2</vt:lpstr>
      <vt:lpstr>LCA : Analyse Logique de Concept [Ferré &amp; Ridoux, 2000]</vt:lpstr>
      <vt:lpstr>Camelis [Ferré, 2007]</vt:lpstr>
      <vt:lpstr>Camelis : Interface graphique</vt:lpstr>
      <vt:lpstr>Naviguer dans le contexte</vt:lpstr>
      <vt:lpstr>Camelis : Conclusion </vt:lpstr>
      <vt:lpstr>Serenelis  [Ducassé, Ferré 2008]</vt:lpstr>
      <vt:lpstr>Motivation</vt:lpstr>
      <vt:lpstr>Approche quantitative</vt:lpstr>
      <vt:lpstr>Notre approche : qualitative</vt:lpstr>
      <vt:lpstr>Etude de cas</vt:lpstr>
      <vt:lpstr>Contexte multivalué</vt:lpstr>
      <vt:lpstr>Le treillis de concepts…</vt:lpstr>
      <vt:lpstr>Utilisation de Camelis</vt:lpstr>
      <vt:lpstr>Analyse du contexte formel</vt:lpstr>
      <vt:lpstr>1. Analyse axée sur les attributs</vt:lpstr>
      <vt:lpstr>Diapositive 30</vt:lpstr>
      <vt:lpstr>2. Analyse axée sur les candidats restants</vt:lpstr>
      <vt:lpstr>Diapositive 32</vt:lpstr>
      <vt:lpstr>3. Classement</vt:lpstr>
      <vt:lpstr>Diapositive 34</vt:lpstr>
      <vt:lpstr>Diapositive 35</vt:lpstr>
      <vt:lpstr>Diapositive 36</vt:lpstr>
      <vt:lpstr>Serenelis : Conclusion</vt:lpstr>
      <vt:lpstr>DeLLIS:  a Data Mining Process  for Fault Localization  </vt:lpstr>
      <vt:lpstr>Fault Localization</vt:lpstr>
      <vt:lpstr>Clues for Fault Localization</vt:lpstr>
      <vt:lpstr>Existing Fault Localization Methods</vt:lpstr>
      <vt:lpstr>Data Mining</vt:lpstr>
      <vt:lpstr>Trace Context</vt:lpstr>
      <vt:lpstr>Association Rules for Fault Localization</vt:lpstr>
      <vt:lpstr>Association Rules for Fault Localization</vt:lpstr>
      <vt:lpstr>Association Rules for Fault Localization</vt:lpstr>
      <vt:lpstr>Property of Association Rules</vt:lpstr>
      <vt:lpstr>Failure Context</vt:lpstr>
      <vt:lpstr>Failure Context</vt:lpstr>
      <vt:lpstr>Failure Lattice: Rules</vt:lpstr>
      <vt:lpstr>Failure Lattice: Events</vt:lpstr>
      <vt:lpstr>Failure Lattice: More Specific Rules</vt:lpstr>
      <vt:lpstr>Failure Lattice: Reading</vt:lpstr>
      <vt:lpstr>Experiment</vt:lpstr>
      <vt:lpstr>Comparison of DeLLIS and Other Methods</vt:lpstr>
      <vt:lpstr>DeLLIS : Conclusion</vt:lpstr>
      <vt:lpstr>Autres travaux en cours</vt:lpstr>
      <vt:lpstr>Diapositive 58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d’information logiques et leurs applications</dc:title>
  <dc:creator>Mireille Ducassé</dc:creator>
  <cp:lastModifiedBy>Alain Mille</cp:lastModifiedBy>
  <cp:revision>32</cp:revision>
  <dcterms:created xsi:type="dcterms:W3CDTF">2010-10-16T12:29:35Z</dcterms:created>
  <dcterms:modified xsi:type="dcterms:W3CDTF">2010-10-16T12:41:30Z</dcterms:modified>
</cp:coreProperties>
</file>