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9" r:id="rId3"/>
    <p:sldId id="260" r:id="rId4"/>
    <p:sldId id="257" r:id="rId5"/>
    <p:sldId id="273" r:id="rId6"/>
    <p:sldId id="258" r:id="rId7"/>
    <p:sldId id="259" r:id="rId8"/>
    <p:sldId id="270" r:id="rId9"/>
    <p:sldId id="271" r:id="rId10"/>
    <p:sldId id="261" r:id="rId11"/>
    <p:sldId id="262" r:id="rId12"/>
    <p:sldId id="263" r:id="rId13"/>
    <p:sldId id="272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595" autoAdjust="0"/>
  </p:normalViewPr>
  <p:slideViewPr>
    <p:cSldViewPr snapToGrid="0" snapToObjects="1">
      <p:cViewPr varScale="1">
        <p:scale>
          <a:sx n="88" d="100"/>
          <a:sy n="88" d="100"/>
        </p:scale>
        <p:origin x="-6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CB041-46D5-9540-8A2C-DE6D99A05179}" type="datetimeFigureOut">
              <a:rPr lang="fr-FR" smtClean="0"/>
              <a:t>05/01/15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A23FA-6D10-8347-9DF1-F66E5646FA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8200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6EE74-8876-5340-B8C9-7BB16E9A5A17}" type="datetimeFigureOut">
              <a:rPr lang="fr-FR" smtClean="0"/>
              <a:t>05/01/15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19193-37EE-C947-AA60-455898D0C6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3913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53D3-BA61-4B49-A9AD-DF4CDF0CC8FB}" type="datetime1">
              <a:rPr lang="fr-FR" smtClean="0"/>
              <a:t>05/01/15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Master Recherche Informatique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1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DF785-00DC-D343-954A-EA62191C61A8}" type="datetime1">
              <a:rPr lang="fr-FR" smtClean="0"/>
              <a:t>05/01/15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88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8567-3E77-1147-B464-0D762CD3685D}" type="datetime1">
              <a:rPr lang="fr-FR" smtClean="0"/>
              <a:t>05/01/15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49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C1B9-01F5-6C41-8D63-2269538B6D65}" type="datetime1">
              <a:rPr lang="fr-FR" smtClean="0"/>
              <a:t>05/01/15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Master Recherche Informatique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85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DF9A-DF9A-9346-9703-CEF8E2E9A6B3}" type="datetime1">
              <a:rPr lang="fr-FR" smtClean="0"/>
              <a:t>05/01/15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Master Recherche Informatique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371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5E6F-3733-BB4D-9A5B-075355956E65}" type="datetime1">
              <a:rPr lang="fr-FR" smtClean="0"/>
              <a:t>05/01/15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Master Recherche Informatique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88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FFBB1-8EDA-4B4D-8ACF-8DD86A3602D0}" type="datetime1">
              <a:rPr lang="fr-FR" smtClean="0"/>
              <a:t>05/01/15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Master Recherche Informatique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820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C1049-6F2D-D748-8CF2-9DBDBFB1A0EB}" type="datetime1">
              <a:rPr lang="fr-FR" smtClean="0"/>
              <a:t>05/01/15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72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9953-18DC-4E4F-9A76-4F518FC3594F}" type="datetime1">
              <a:rPr lang="fr-FR" smtClean="0"/>
              <a:t>05/01/15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966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158C-1F0E-3C49-BAC0-B0632C5321D1}" type="datetime1">
              <a:rPr lang="fr-FR" smtClean="0"/>
              <a:t>05/01/15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33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DF1A-8965-5843-B9D1-3124E0674422}" type="datetime1">
              <a:rPr lang="fr-FR" smtClean="0"/>
              <a:t>05/01/15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38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FEB88-9B25-3E44-A1ED-DC86F92A8036}" type="datetime1">
              <a:rPr lang="fr-FR" smtClean="0"/>
              <a:t>05/01/15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vert="horz" lIns="91440" tIns="45720" rIns="91440" bIns="45720" rtlCol="0" anchor="ctr"/>
          <a:lstStyle>
            <a:lvl1pPr algn="ctr">
              <a:defRPr sz="1200"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3B6C4-FB32-744A-9F83-E87BDB659B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15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r.wikipedia.org/wiki/Habilitation_%C3%A0_diriger_des_recherches" TargetMode="External"/><Relationship Id="rId3" Type="http://schemas.openxmlformats.org/officeDocument/2006/relationships/hyperlink" Target="http://www.cpcnu.fr/cnu.ht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alaxie.enseignementsup-recherche.gouv.fr/ensup/candidats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ria.fr/institut/recrutement-metiers" TargetMode="External"/><Relationship Id="rId3" Type="http://schemas.openxmlformats.org/officeDocument/2006/relationships/hyperlink" Target="http://www.dgdr.cnrs.fr/mpr/pratique/Ressources_humaines/Recrutement_accueil/Fonctionnaires.htm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ance-science.org/La-recherche-federale.html" TargetMode="External"/><Relationship Id="rId4" Type="http://schemas.openxmlformats.org/officeDocument/2006/relationships/hyperlink" Target="http://fr.wikipedia.org/wiki/Recherche_europ%C3%A9enne" TargetMode="External"/><Relationship Id="rId5" Type="http://schemas.openxmlformats.org/officeDocument/2006/relationships/hyperlink" Target="http://www.liberation.fr/sciences/2012/10/04/cherchez-trouvez-vous-etes-vires_850915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cience-allemagne.fr/fr/la-recherche-en-allemagne/organisation-de-la-recherche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eres-evaluation.fr/" TargetMode="External"/><Relationship Id="rId3" Type="http://schemas.openxmlformats.org/officeDocument/2006/relationships/hyperlink" Target="http://www.hceres.fr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ordis.europa.eu/home_fr.html" TargetMode="External"/><Relationship Id="rId4" Type="http://schemas.openxmlformats.org/officeDocument/2006/relationships/hyperlink" Target="http://www.oseo.fr/votre_projet/creation/aides_et_financements/aides2/aide_au_transfert_de_technologies_pour_les_organismes_publics_de_recherche" TargetMode="External"/><Relationship Id="rId5" Type="http://schemas.openxmlformats.org/officeDocument/2006/relationships/hyperlink" Target="http://www.egide.asso.fr/jahia/Jahia/accueil/appel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gence-nationale-recherche.fr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r.wikipedia.org/wiki/Facteur_d'impact" TargetMode="External"/><Relationship Id="rId4" Type="http://schemas.openxmlformats.org/officeDocument/2006/relationships/hyperlink" Target="http://en.wikipedia.org/wiki/H-index" TargetMode="External"/><Relationship Id="rId5" Type="http://schemas.openxmlformats.org/officeDocument/2006/relationships/hyperlink" Target="http://scholar.google.com/citations?user=pfRccJEAAAAJ&amp;hl=en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lato.stanford.edu/entries/epistemology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iris.cnrs.fr/alain.mille/enseignements/MasterCode/rapport_thematique_financement_public_recherche.pdf" TargetMode="External"/><Relationship Id="rId4" Type="http://schemas.openxmlformats.org/officeDocument/2006/relationships/hyperlink" Target="http://publication.enseignementsup-recherche.gouv.fr/eesr/7/index.php" TargetMode="External"/><Relationship Id="rId5" Type="http://schemas.openxmlformats.org/officeDocument/2006/relationships/hyperlink" Target="http://www.societe-informatique-de-france.fr/wp-content/uploads/2014/09/SIF-Presentation-PE-140925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r.wikipedia.org/wiki/Recherche_publique_(France)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r.wikipedia.org/wiki/Recherche_publique_(France)" TargetMode="Externa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nrs.fr/" TargetMode="External"/><Relationship Id="rId3" Type="http://schemas.openxmlformats.org/officeDocument/2006/relationships/hyperlink" Target="http://www.inria.fr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ealys.com/" TargetMode="External"/><Relationship Id="rId4" Type="http://schemas.openxmlformats.org/officeDocument/2006/relationships/hyperlink" Target="http://www.blendconference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att.f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Tout ce que vous avez rêvé de savoir sur la recherche…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interprétation par Alain Mille</a:t>
            </a:r>
          </a:p>
          <a:p>
            <a:r>
              <a:rPr lang="fr-FR" dirty="0" smtClean="0"/>
              <a:t>Année 2014-2015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1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A221-DC57-A746-AAE0-92A462C6127B}" type="datetime1">
              <a:rPr lang="fr-FR" smtClean="0"/>
              <a:t>05/01/15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3604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métiers et comment y accéder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Diplômes</a:t>
            </a:r>
          </a:p>
          <a:p>
            <a:pPr lvl="1"/>
            <a:r>
              <a:rPr lang="fr-FR" dirty="0" smtClean="0"/>
              <a:t>Master avec une spécialisation recherche</a:t>
            </a:r>
          </a:p>
          <a:p>
            <a:pPr lvl="1"/>
            <a:r>
              <a:rPr lang="fr-FR" dirty="0" smtClean="0"/>
              <a:t>Thèse universitaire</a:t>
            </a:r>
          </a:p>
          <a:p>
            <a:pPr lvl="1"/>
            <a:r>
              <a:rPr lang="fr-FR" dirty="0" smtClean="0">
                <a:hlinkClick r:id="rId2"/>
              </a:rPr>
              <a:t>Habilitation à diriger les recherches </a:t>
            </a:r>
            <a:endParaRPr lang="fr-FR" dirty="0" smtClean="0"/>
          </a:p>
          <a:p>
            <a:r>
              <a:rPr lang="fr-FR" dirty="0" smtClean="0"/>
              <a:t>Qualification </a:t>
            </a:r>
          </a:p>
          <a:p>
            <a:pPr lvl="1"/>
            <a:r>
              <a:rPr lang="fr-FR" dirty="0" smtClean="0"/>
              <a:t>CNU : </a:t>
            </a:r>
            <a:r>
              <a:rPr lang="fr-FR" dirty="0" smtClean="0">
                <a:hlinkClick r:id="rId3"/>
              </a:rPr>
              <a:t>http://www.cpcnu.fr/cnu.htm</a:t>
            </a:r>
            <a:r>
              <a:rPr lang="fr-FR" dirty="0" smtClean="0"/>
              <a:t> </a:t>
            </a:r>
          </a:p>
          <a:p>
            <a:pPr lvl="2"/>
            <a:r>
              <a:rPr lang="fr-FR" dirty="0" smtClean="0"/>
              <a:t>Demande de qualification fin de l’année N (décembre)</a:t>
            </a:r>
          </a:p>
          <a:p>
            <a:pPr lvl="2"/>
            <a:r>
              <a:rPr lang="fr-FR" dirty="0" smtClean="0"/>
              <a:t>Avis sur la qualification : début année N+1</a:t>
            </a:r>
          </a:p>
          <a:p>
            <a:pPr lvl="2"/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10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85DC-4C30-3642-AD33-31E29457EE58}" type="datetime1">
              <a:rPr lang="fr-FR" smtClean="0"/>
              <a:t>05/01/15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02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métiers et comment y accéder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Universités, Ecoles d’Ingénieur (</a:t>
            </a:r>
            <a:r>
              <a:rPr lang="fr-FR" dirty="0" smtClean="0">
                <a:hlinkClick r:id="rId2"/>
              </a:rPr>
              <a:t>Galaxie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Concours </a:t>
            </a:r>
          </a:p>
          <a:p>
            <a:pPr lvl="2"/>
            <a:r>
              <a:rPr lang="fr-FR" dirty="0" smtClean="0"/>
              <a:t>Fil de l’eau</a:t>
            </a:r>
          </a:p>
          <a:p>
            <a:pPr lvl="2"/>
            <a:r>
              <a:rPr lang="fr-FR" dirty="0" smtClean="0"/>
              <a:t>Annuel</a:t>
            </a:r>
          </a:p>
          <a:p>
            <a:pPr lvl="1"/>
            <a:r>
              <a:rPr lang="fr-FR" dirty="0" smtClean="0"/>
              <a:t>Comité de Sélection (</a:t>
            </a:r>
            <a:r>
              <a:rPr lang="fr-FR" dirty="0" err="1" smtClean="0"/>
              <a:t>CoSé</a:t>
            </a:r>
            <a:r>
              <a:rPr lang="fr-FR" dirty="0" smtClean="0"/>
              <a:t>)</a:t>
            </a:r>
          </a:p>
          <a:p>
            <a:pPr lvl="2"/>
            <a:r>
              <a:rPr lang="fr-FR" dirty="0" smtClean="0"/>
              <a:t>Parité « internes » / externes</a:t>
            </a:r>
          </a:p>
          <a:p>
            <a:pPr lvl="2"/>
            <a:r>
              <a:rPr lang="fr-FR" dirty="0" smtClean="0"/>
              <a:t>Un </a:t>
            </a:r>
            <a:r>
              <a:rPr lang="fr-FR" dirty="0" err="1" smtClean="0"/>
              <a:t>CoSé</a:t>
            </a:r>
            <a:r>
              <a:rPr lang="fr-FR" dirty="0" smtClean="0"/>
              <a:t> pour chaque poste publié</a:t>
            </a:r>
          </a:p>
          <a:p>
            <a:pPr lvl="2"/>
            <a:r>
              <a:rPr lang="fr-FR" dirty="0" smtClean="0"/>
              <a:t>Profil Enseignement + Recherche</a:t>
            </a:r>
          </a:p>
          <a:p>
            <a:pPr lvl="2"/>
            <a:r>
              <a:rPr lang="fr-FR" dirty="0" smtClean="0"/>
              <a:t>Publication officielle sur </a:t>
            </a:r>
            <a:r>
              <a:rPr lang="fr-FR" dirty="0" smtClean="0">
                <a:hlinkClick r:id="rId2"/>
              </a:rPr>
              <a:t>Galaxie</a:t>
            </a: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11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82E4C-6044-A54D-B0A6-F19FAB10D95A}" type="datetime1">
              <a:rPr lang="fr-FR" smtClean="0"/>
              <a:t>05/01/15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499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métiers et comment y accéder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Les instituts de recherche (</a:t>
            </a:r>
            <a:r>
              <a:rPr lang="fr-FR" dirty="0" smtClean="0">
                <a:hlinkClick r:id="rId2"/>
              </a:rPr>
              <a:t>INRIA</a:t>
            </a:r>
            <a:r>
              <a:rPr lang="fr-FR" dirty="0" smtClean="0"/>
              <a:t>, </a:t>
            </a:r>
            <a:r>
              <a:rPr lang="fr-FR" dirty="0" smtClean="0">
                <a:hlinkClick r:id="rId3"/>
              </a:rPr>
              <a:t>CNRS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Concours national</a:t>
            </a:r>
          </a:p>
          <a:p>
            <a:pPr lvl="1"/>
            <a:r>
              <a:rPr lang="fr-FR" dirty="0" smtClean="0"/>
              <a:t>Commissions disciplinaires (+ quelques interdisciplinaires)</a:t>
            </a:r>
          </a:p>
          <a:p>
            <a:pPr lvl="2"/>
            <a:r>
              <a:rPr lang="fr-FR" dirty="0" smtClean="0"/>
              <a:t>Les laboratoires proposent des postes</a:t>
            </a:r>
          </a:p>
          <a:p>
            <a:pPr lvl="2"/>
            <a:r>
              <a:rPr lang="fr-FR" dirty="0" smtClean="0"/>
              <a:t>Les candidats font des vœux</a:t>
            </a:r>
          </a:p>
          <a:p>
            <a:pPr lvl="2"/>
            <a:r>
              <a:rPr lang="fr-FR" dirty="0" smtClean="0"/>
              <a:t>Les mieux classés choisissent</a:t>
            </a:r>
          </a:p>
          <a:p>
            <a:pPr lvl="1"/>
            <a:r>
              <a:rPr lang="fr-FR" dirty="0" smtClean="0"/>
              <a:t>De plus en plus de CDD, non renouvelables…</a:t>
            </a:r>
          </a:p>
          <a:p>
            <a:pPr lvl="2"/>
            <a:endParaRPr lang="fr-FR" dirty="0"/>
          </a:p>
          <a:p>
            <a:pPr marL="914400" lvl="2" indent="0">
              <a:buNone/>
            </a:pPr>
            <a:r>
              <a:rPr lang="fr-FR" dirty="0" smtClean="0"/>
              <a:t>(Attention, en train de changer…)</a:t>
            </a:r>
          </a:p>
          <a:p>
            <a:pPr marL="914400" lvl="2" indent="0">
              <a:buNone/>
            </a:pP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12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0238-CE0A-3547-BA1C-583A8035C0D3}" type="datetime1">
              <a:rPr lang="fr-FR" smtClean="0"/>
              <a:t>05/01/15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369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Carrière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Thèse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(Post-doc)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Premier emploi</a:t>
            </a:r>
          </a:p>
          <a:p>
            <a:pPr marL="914400" lvl="1" indent="-514350">
              <a:buFont typeface="+mj-lt"/>
              <a:buAutoNum type="arabicPeriod"/>
            </a:pPr>
            <a:r>
              <a:rPr lang="fr-FR" dirty="0" smtClean="0"/>
              <a:t>Enseignement supérieur -&gt; MC, IR</a:t>
            </a:r>
          </a:p>
          <a:p>
            <a:pPr marL="914400" lvl="1" indent="-514350">
              <a:buFont typeface="+mj-lt"/>
              <a:buAutoNum type="arabicPeriod"/>
            </a:pPr>
            <a:r>
              <a:rPr lang="fr-FR" dirty="0" smtClean="0"/>
              <a:t>Instituts de recherche -&gt; CR, IR</a:t>
            </a:r>
          </a:p>
          <a:p>
            <a:pPr marL="914400" lvl="1" indent="-514350">
              <a:buFont typeface="+mj-lt"/>
              <a:buAutoNum type="arabicPeriod"/>
            </a:pPr>
            <a:r>
              <a:rPr lang="fr-FR" dirty="0" smtClean="0"/>
              <a:t>Privé -&gt; selon convention collective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HDR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Evolution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fr-FR" dirty="0" smtClean="0"/>
              <a:t>Enseignement supérieur -&gt; Pr</a:t>
            </a:r>
          </a:p>
          <a:p>
            <a:pPr marL="914400" lvl="1" indent="-514350">
              <a:buFont typeface="+mj-lt"/>
              <a:buAutoNum type="arabicPeriod"/>
            </a:pPr>
            <a:r>
              <a:rPr lang="fr-FR" dirty="0" smtClean="0"/>
              <a:t>Instituts de recherche -&gt; DR</a:t>
            </a:r>
          </a:p>
          <a:p>
            <a:pPr marL="914400" lvl="1" indent="-514350">
              <a:buFont typeface="+mj-lt"/>
              <a:buAutoNum type="arabicPeriod"/>
            </a:pPr>
            <a:r>
              <a:rPr lang="fr-FR" dirty="0" smtClean="0"/>
              <a:t>Privé -&gt; dans l’organigramme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13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D15C2-9840-C343-99EA-9B84D669700C}" type="datetime1">
              <a:rPr lang="fr-FR" smtClean="0"/>
              <a:t>05/01/15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665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l’international ?	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Autant de situations que de pays </a:t>
            </a:r>
            <a:r>
              <a:rPr lang="fr-FR" dirty="0" smtClean="0">
                <a:sym typeface="Wingdings"/>
              </a:rPr>
              <a:t> ou presque</a:t>
            </a:r>
          </a:p>
          <a:p>
            <a:pPr lvl="1"/>
            <a:r>
              <a:rPr lang="fr-FR" dirty="0" smtClean="0">
                <a:sym typeface="Wingdings"/>
                <a:hlinkClick r:id="rId2"/>
              </a:rPr>
              <a:t>La recherche en Allemagne</a:t>
            </a:r>
            <a:endParaRPr lang="fr-FR" dirty="0" smtClean="0">
              <a:sym typeface="Wingdings"/>
            </a:endParaRPr>
          </a:p>
          <a:p>
            <a:pPr lvl="1"/>
            <a:r>
              <a:rPr lang="fr-FR" dirty="0" smtClean="0">
                <a:sym typeface="Wingdings"/>
                <a:hlinkClick r:id="rId3"/>
              </a:rPr>
              <a:t>La recherche aux USA</a:t>
            </a:r>
            <a:endParaRPr lang="fr-FR" dirty="0" smtClean="0">
              <a:sym typeface="Wingdings"/>
            </a:endParaRPr>
          </a:p>
          <a:p>
            <a:pPr lvl="1"/>
            <a:r>
              <a:rPr lang="fr-FR" dirty="0" smtClean="0">
                <a:sym typeface="Wingdings"/>
                <a:hlinkClick r:id="rId4"/>
              </a:rPr>
              <a:t>La recherche Européenne</a:t>
            </a:r>
            <a:endParaRPr lang="fr-FR" dirty="0" smtClean="0">
              <a:sym typeface="Wingdings"/>
            </a:endParaRPr>
          </a:p>
          <a:p>
            <a:r>
              <a:rPr lang="fr-FR" dirty="0" smtClean="0">
                <a:sym typeface="Wingdings"/>
              </a:rPr>
              <a:t>Toutefois</a:t>
            </a:r>
          </a:p>
          <a:p>
            <a:pPr lvl="1"/>
            <a:r>
              <a:rPr lang="fr-FR" dirty="0" smtClean="0">
                <a:sym typeface="Wingdings"/>
              </a:rPr>
              <a:t>La tendance est aux contrats à durée déterminée de « longue » durée (2 à 5 ans typiquement) -&gt; </a:t>
            </a:r>
            <a:r>
              <a:rPr lang="fr-FR" sz="1500" u="sng" dirty="0">
                <a:hlinkClick r:id="rId5"/>
              </a:rPr>
              <a:t>http://www.liberation.fr/sciences/2012/10/04/cherchez-trouvez-vous-etes-vires_850915</a:t>
            </a:r>
            <a:endParaRPr lang="fr-FR" sz="1500" dirty="0" smtClean="0">
              <a:sym typeface="Wingdings"/>
            </a:endParaRPr>
          </a:p>
          <a:p>
            <a:pPr lvl="1"/>
            <a:r>
              <a:rPr lang="fr-FR" dirty="0" smtClean="0">
                <a:sym typeface="Wingdings"/>
              </a:rPr>
              <a:t>La thèse est partout la règle (mais pas uniquement pour l’accès à la recherche)</a:t>
            </a:r>
          </a:p>
          <a:p>
            <a:pPr lvl="1"/>
            <a:r>
              <a:rPr lang="fr-FR" dirty="0" smtClean="0">
                <a:sym typeface="Wingdings"/>
              </a:rPr>
              <a:t>L’HDR a parfois des équivalences mais souvent liées aux établissements</a:t>
            </a:r>
          </a:p>
          <a:p>
            <a:pPr lvl="1"/>
            <a:endParaRPr lang="fr-FR" dirty="0" smtClean="0">
              <a:sym typeface="Wingding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14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E602-DD76-8A44-8EDE-1D8401B63972}" type="datetime1">
              <a:rPr lang="fr-FR" smtClean="0"/>
              <a:t>05/01/15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0191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L’évaluation de la recherche	 et de l’enseignement supérieur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u="sng" strike="sngStrike" dirty="0" smtClean="0">
                <a:hlinkClick r:id="rId2"/>
              </a:rPr>
              <a:t>L’AERES</a:t>
            </a:r>
            <a:r>
              <a:rPr lang="fr-FR" u="sng" strike="sngStrike" dirty="0" smtClean="0"/>
              <a:t>  </a:t>
            </a:r>
            <a:r>
              <a:rPr lang="fr-FR" dirty="0" smtClean="0">
                <a:hlinkClick r:id="rId3"/>
              </a:rPr>
              <a:t>HCERES</a:t>
            </a:r>
            <a:endParaRPr lang="fr-FR" dirty="0" smtClean="0"/>
          </a:p>
          <a:p>
            <a:pPr lvl="1"/>
            <a:r>
              <a:rPr lang="fr-FR" dirty="0" smtClean="0"/>
              <a:t>Notation</a:t>
            </a:r>
          </a:p>
          <a:p>
            <a:pPr lvl="2"/>
            <a:r>
              <a:rPr lang="fr-FR" strike="sngStrike" dirty="0" smtClean="0"/>
              <a:t>A+ : Excellent</a:t>
            </a:r>
          </a:p>
          <a:p>
            <a:pPr lvl="2"/>
            <a:r>
              <a:rPr lang="fr-FR" strike="sngStrike" dirty="0" smtClean="0"/>
              <a:t>A : Très bien</a:t>
            </a:r>
          </a:p>
          <a:p>
            <a:pPr lvl="2"/>
            <a:r>
              <a:rPr lang="fr-FR" strike="sngStrike" dirty="0" smtClean="0"/>
              <a:t>B : On garde, mais il faut faire mieux</a:t>
            </a:r>
          </a:p>
          <a:p>
            <a:pPr lvl="2"/>
            <a:r>
              <a:rPr lang="fr-FR" strike="sngStrike" dirty="0" smtClean="0"/>
              <a:t>C : A réformer -&gt; disparition…</a:t>
            </a:r>
          </a:p>
          <a:p>
            <a:pPr lvl="2"/>
            <a:r>
              <a:rPr lang="fr-FR" dirty="0" smtClean="0"/>
              <a:t>Une évaluation qualitative…</a:t>
            </a:r>
          </a:p>
          <a:p>
            <a:pPr lvl="1"/>
            <a:r>
              <a:rPr lang="fr-FR" dirty="0" smtClean="0"/>
              <a:t>Etablissements, Unités de Recherche, Diplômes</a:t>
            </a:r>
          </a:p>
          <a:p>
            <a:pPr lvl="2"/>
            <a:r>
              <a:rPr lang="fr-FR" dirty="0" smtClean="0"/>
              <a:t>Situations transitoires (Diplômes d’ingénieur, Instituts Nationaux, …)</a:t>
            </a:r>
          </a:p>
          <a:p>
            <a:r>
              <a:rPr lang="fr-FR" strike="sngStrike" dirty="0" smtClean="0"/>
              <a:t>Nouveau ! L’évaluation des enseignants-chercheurs et des enseignants -&gt; CNU (pas l’AERES) -&gt; toujours en discussion… </a:t>
            </a:r>
            <a:r>
              <a:rPr lang="fr-FR" dirty="0" smtClean="0"/>
              <a:t>Evaluation </a:t>
            </a:r>
            <a:r>
              <a:rPr lang="fr-FR" dirty="0" err="1" smtClean="0"/>
              <a:t>quinquénale</a:t>
            </a:r>
            <a:r>
              <a:rPr lang="fr-FR" dirty="0" smtClean="0"/>
              <a:t> (pas de détail publié)</a:t>
            </a:r>
            <a:endParaRPr lang="fr-FR" strike="sngStrike" dirty="0" smtClean="0"/>
          </a:p>
          <a:p>
            <a:pPr lvl="2"/>
            <a:endParaRPr lang="fr-FR" dirty="0"/>
          </a:p>
          <a:p>
            <a:pPr marL="914400" lvl="2" indent="0">
              <a:buNone/>
            </a:pPr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15</a:t>
            </a:fld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3D77-9FE4-A844-86EF-6DE51B28BA81}" type="datetime1">
              <a:rPr lang="fr-FR" smtClean="0"/>
              <a:t>05/01/15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177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financement de la recherche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Financements récurrents (le budget de chaque unité de recherche) : </a:t>
            </a:r>
          </a:p>
          <a:p>
            <a:pPr lvl="1"/>
            <a:r>
              <a:rPr lang="fr-FR" dirty="0" smtClean="0"/>
              <a:t>Salaires des permanents (la moitié du salaire pour les E/C)</a:t>
            </a:r>
          </a:p>
          <a:p>
            <a:pPr lvl="1"/>
            <a:r>
              <a:rPr lang="fr-FR" dirty="0" smtClean="0"/>
              <a:t>Locaux, fluides</a:t>
            </a:r>
          </a:p>
          <a:p>
            <a:pPr lvl="1"/>
            <a:r>
              <a:rPr lang="fr-FR" dirty="0" smtClean="0"/>
              <a:t>20% du budget de fonctionnement (Informatique)</a:t>
            </a:r>
          </a:p>
          <a:p>
            <a:r>
              <a:rPr lang="fr-FR" dirty="0" smtClean="0"/>
              <a:t>Financements contractuels (sur contrat)</a:t>
            </a:r>
          </a:p>
          <a:p>
            <a:pPr lvl="1"/>
            <a:r>
              <a:rPr lang="fr-FR" dirty="0" smtClean="0"/>
              <a:t>ANR </a:t>
            </a:r>
            <a:r>
              <a:rPr lang="fr-FR" dirty="0" smtClean="0">
                <a:hlinkClick r:id="rId2"/>
              </a:rPr>
              <a:t>http://www.agence-nationale-recherche.fr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>
                <a:hlinkClick r:id="rId3"/>
              </a:rPr>
              <a:t>Europe</a:t>
            </a:r>
            <a:endParaRPr lang="fr-FR" dirty="0" smtClean="0"/>
          </a:p>
          <a:p>
            <a:pPr lvl="1"/>
            <a:r>
              <a:rPr lang="fr-FR" dirty="0" smtClean="0">
                <a:hlinkClick r:id="rId4"/>
              </a:rPr>
              <a:t>OSEO</a:t>
            </a:r>
            <a:endParaRPr lang="fr-FR" dirty="0" smtClean="0"/>
          </a:p>
          <a:p>
            <a:pPr lvl="1"/>
            <a:r>
              <a:rPr lang="fr-FR" dirty="0" smtClean="0">
                <a:hlinkClick r:id="rId5"/>
              </a:rPr>
              <a:t>EGIDE </a:t>
            </a:r>
            <a:endParaRPr lang="fr-FR" dirty="0" smtClean="0"/>
          </a:p>
          <a:p>
            <a:pPr lvl="1"/>
            <a:r>
              <a:rPr lang="fr-FR" dirty="0" smtClean="0"/>
              <a:t>Beaucoup d’autres appels de différentes institutions (Ministères, Régions notamment) Par exemple les </a:t>
            </a:r>
            <a:r>
              <a:rPr lang="fr-FR" dirty="0" err="1" smtClean="0"/>
              <a:t>ARCs</a:t>
            </a:r>
            <a:r>
              <a:rPr lang="fr-FR" dirty="0" smtClean="0"/>
              <a:t> (Région Rhône-Alpes)</a:t>
            </a:r>
          </a:p>
          <a:p>
            <a:pPr lvl="1"/>
            <a:r>
              <a:rPr lang="fr-FR" dirty="0" smtClean="0"/>
              <a:t>Contrats directs avec les entreprises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16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9BEB-FF00-4C48-AE8C-E30AA473FB79}" type="datetime1">
              <a:rPr lang="fr-FR" smtClean="0"/>
              <a:t>05/01/15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556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montage d’un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 cas d’une réponse à un appel à projet</a:t>
            </a:r>
          </a:p>
          <a:p>
            <a:pPr lvl="1"/>
            <a:r>
              <a:rPr lang="fr-FR" dirty="0" smtClean="0"/>
              <a:t>Consortium</a:t>
            </a:r>
          </a:p>
          <a:p>
            <a:pPr lvl="1"/>
            <a:r>
              <a:rPr lang="fr-FR" dirty="0" smtClean="0"/>
              <a:t>Dossier de soumission</a:t>
            </a:r>
          </a:p>
          <a:p>
            <a:pPr lvl="1"/>
            <a:r>
              <a:rPr lang="fr-FR" dirty="0" smtClean="0"/>
              <a:t>Négociation des conditions d’exécution</a:t>
            </a:r>
          </a:p>
          <a:p>
            <a:pPr lvl="1"/>
            <a:r>
              <a:rPr lang="fr-FR" dirty="0" smtClean="0"/>
              <a:t>Exécution / contrôle</a:t>
            </a:r>
          </a:p>
          <a:p>
            <a:r>
              <a:rPr lang="fr-FR" dirty="0" smtClean="0"/>
              <a:t>Le cas d’une démarche d’entreprise</a:t>
            </a:r>
          </a:p>
          <a:p>
            <a:pPr lvl="1"/>
            <a:r>
              <a:rPr lang="fr-FR" dirty="0" smtClean="0"/>
              <a:t>Lever l’ambiguïté Bureau d’Etude / Equipe de Recherche</a:t>
            </a:r>
          </a:p>
          <a:p>
            <a:pPr lvl="1"/>
            <a:r>
              <a:rPr lang="fr-FR" dirty="0" smtClean="0"/>
              <a:t>Faire un plan de résultats (livrables) clair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17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2A7A-B912-CB4F-8827-52A90585D888}" type="datetime1">
              <a:rPr lang="fr-FR" smtClean="0"/>
              <a:t>05/01/15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192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Que finance un contrat de recherche?	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D’une manière générale :</a:t>
            </a:r>
          </a:p>
          <a:p>
            <a:pPr lvl="1"/>
            <a:r>
              <a:rPr lang="fr-FR" dirty="0" smtClean="0"/>
              <a:t> L’ensemble des surcoûts liés au projet</a:t>
            </a:r>
          </a:p>
          <a:p>
            <a:pPr lvl="2"/>
            <a:r>
              <a:rPr lang="fr-FR" dirty="0" smtClean="0"/>
              <a:t>Embauches CDD (Thèse, ingénieurs, développeurs…)</a:t>
            </a:r>
          </a:p>
          <a:p>
            <a:pPr lvl="2"/>
            <a:r>
              <a:rPr lang="fr-FR" dirty="0" smtClean="0"/>
              <a:t>Petit matériel (sans amortissement ou très court)</a:t>
            </a:r>
          </a:p>
          <a:p>
            <a:pPr lvl="2"/>
            <a:r>
              <a:rPr lang="fr-FR" dirty="0" smtClean="0"/>
              <a:t>Déplacements liés au projet</a:t>
            </a:r>
          </a:p>
          <a:p>
            <a:pPr lvl="1"/>
            <a:r>
              <a:rPr lang="fr-FR" dirty="0" smtClean="0"/>
              <a:t>Un % des frais fixes (infrastructure)</a:t>
            </a:r>
          </a:p>
          <a:p>
            <a:r>
              <a:rPr lang="fr-FR" dirty="0" smtClean="0"/>
              <a:t>De plus en plus (projets européens et OSEO)</a:t>
            </a:r>
          </a:p>
          <a:p>
            <a:pPr lvl="1"/>
            <a:r>
              <a:rPr lang="fr-FR" dirty="0" smtClean="0"/>
              <a:t>Les coûts complets (salaires de permanents compris, frais d’infrastructure) -&gt; exigences de retour économique…</a:t>
            </a:r>
          </a:p>
          <a:p>
            <a:pPr marL="457200" lvl="1" indent="0">
              <a:buNone/>
            </a:pP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18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FC678-C732-9A4D-B46C-157D042556FE}" type="datetime1">
              <a:rPr lang="fr-FR" smtClean="0"/>
              <a:t>05/01/15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060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 que vous « rêvez » de savoir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Quelles sont les perspectives dans l’entreprise ?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Comment on « devient » enseignant-chercheur (métier)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Quels sont les critères pour être considéré comme un chercheur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Quel est le salaire d’un « ingénieur-chercheur »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Différence entre Prof des Uni. et enseignant-chercheur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Qu’est-ce qui caractérise la recherche sur le web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On peut voyager ?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Lien entre chercheur académique et en entreprise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Est-il nécessaire de faire un post-doc pour la carrière de chercheur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Dans quelle mesure on peut changer de thématique de recherche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Y-a-t-il une vie possible à coté de la recherche ?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Comment savoir si on est « fait » pour la recherche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Quel avenir après le doctorat ?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Quelle part entre activité documentaire et invention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Quel degré de liberté a un chercheur ?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Obligations pour les évaluations des travaux des chercheurs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Quelle est l’utilité d’une thèse si on ne souhaite pas faire un métier de chercheur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Relation entre les métiers de la recherche et de l’enseignement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Stabilité du métier de chercheur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2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B2C9-0EFF-1D46-9D14-8C1C718BE571}" type="datetime1">
              <a:rPr lang="fr-FR" smtClean="0"/>
              <a:t>05/01/15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5660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métier de chercheur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Rappels </a:t>
            </a:r>
            <a:r>
              <a:rPr lang="fr-FR" dirty="0" smtClean="0">
                <a:sym typeface="Wingdings"/>
              </a:rPr>
              <a:t></a:t>
            </a:r>
          </a:p>
          <a:p>
            <a:pPr lvl="1"/>
            <a:r>
              <a:rPr lang="fr-FR" dirty="0" smtClean="0">
                <a:sym typeface="Wingdings"/>
              </a:rPr>
              <a:t>Le chercheur produit des « connaissances » </a:t>
            </a:r>
          </a:p>
          <a:p>
            <a:pPr lvl="1"/>
            <a:r>
              <a:rPr lang="fr-FR" dirty="0" smtClean="0">
                <a:sym typeface="Wingdings"/>
              </a:rPr>
              <a:t>Une connaissance est considérée comme telle si:</a:t>
            </a:r>
          </a:p>
          <a:p>
            <a:pPr lvl="2"/>
            <a:r>
              <a:rPr lang="fr-FR" dirty="0" smtClean="0">
                <a:sym typeface="Wingdings"/>
              </a:rPr>
              <a:t>Elle a été établie selon une méthode validée par les pairs (dépend donc de la spécialité) -&gt; </a:t>
            </a:r>
            <a:r>
              <a:rPr lang="fr-FR" dirty="0" smtClean="0">
                <a:sym typeface="Wingdings"/>
                <a:hlinkClick r:id="rId2"/>
              </a:rPr>
              <a:t>épistémologie</a:t>
            </a:r>
            <a:endParaRPr lang="fr-FR" dirty="0" smtClean="0">
              <a:sym typeface="Wingdings"/>
            </a:endParaRPr>
          </a:p>
          <a:p>
            <a:pPr lvl="2"/>
            <a:r>
              <a:rPr lang="fr-FR" dirty="0" smtClean="0">
                <a:sym typeface="Wingdings"/>
              </a:rPr>
              <a:t>Elle a été vérifiée par les pairs (publication avec revues de « qualité ») -&gt; niveau de publication « A »</a:t>
            </a:r>
          </a:p>
          <a:p>
            <a:pPr lvl="2"/>
            <a:r>
              <a:rPr lang="fr-FR" dirty="0" smtClean="0">
                <a:sym typeface="Wingdings"/>
              </a:rPr>
              <a:t>Elle est accessible aux autres chercheurs (publiée vers un public scientifique)</a:t>
            </a:r>
          </a:p>
          <a:p>
            <a:pPr lvl="2"/>
            <a:r>
              <a:rPr lang="fr-FR" dirty="0" smtClean="0">
                <a:sym typeface="Wingdings"/>
              </a:rPr>
              <a:t>Elle est accessible à la société -&gt; formation, transfert de technologie</a:t>
            </a:r>
          </a:p>
          <a:p>
            <a:pPr lvl="1"/>
            <a:r>
              <a:rPr lang="fr-FR" dirty="0" smtClean="0">
                <a:sym typeface="Wingdings"/>
              </a:rPr>
              <a:t>La qualité d’une publication -&gt; facteur d’impact</a:t>
            </a:r>
          </a:p>
          <a:p>
            <a:pPr lvl="2"/>
            <a:r>
              <a:rPr lang="fr-FR" dirty="0" smtClean="0">
                <a:sym typeface="Wingdings"/>
                <a:hlinkClick r:id="rId3"/>
              </a:rPr>
              <a:t>http://fr.wikipedia.org/wiki/Facteur_d'impact</a:t>
            </a:r>
            <a:endParaRPr lang="fr-FR" dirty="0">
              <a:sym typeface="Wingdings"/>
            </a:endParaRPr>
          </a:p>
          <a:p>
            <a:pPr lvl="2"/>
            <a:r>
              <a:rPr lang="fr-FR" dirty="0" smtClean="0">
                <a:sym typeface="Wingdings"/>
              </a:rPr>
              <a:t>H-index  </a:t>
            </a:r>
            <a:r>
              <a:rPr lang="fr-FR" dirty="0" smtClean="0">
                <a:sym typeface="Wingdings"/>
                <a:hlinkClick r:id="rId4"/>
              </a:rPr>
              <a:t>http://en.wikipedia.org/wiki/H-index</a:t>
            </a:r>
            <a:r>
              <a:rPr lang="fr-FR" dirty="0" smtClean="0">
                <a:sym typeface="Wingdings"/>
              </a:rPr>
              <a:t> </a:t>
            </a:r>
          </a:p>
          <a:p>
            <a:pPr lvl="2"/>
            <a:r>
              <a:rPr lang="fr-FR" dirty="0" smtClean="0">
                <a:sym typeface="Wingdings"/>
              </a:rPr>
              <a:t>À partir des réseaux sociaux ?</a:t>
            </a:r>
          </a:p>
          <a:p>
            <a:pPr lvl="2"/>
            <a:r>
              <a:rPr lang="fr-FR" dirty="0" smtClean="0">
                <a:sym typeface="Wingdings"/>
                <a:hlinkClick r:id="rId5"/>
              </a:rPr>
              <a:t>Un exemple</a:t>
            </a:r>
            <a:endParaRPr lang="fr-FR" dirty="0" smtClean="0">
              <a:sym typeface="Wingding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3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C2FA1-E565-9D40-878C-9447EC37DDE5}" type="datetime1">
              <a:rPr lang="fr-FR" smtClean="0"/>
              <a:t>05/01/15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8624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hlinkClick r:id="rId2"/>
              </a:rPr>
              <a:t>Organisation de la recherche (France)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Les universités, les écoles d’ingénieur</a:t>
            </a:r>
          </a:p>
          <a:p>
            <a:r>
              <a:rPr lang="fr-FR" dirty="0" smtClean="0"/>
              <a:t>Les instituts de recherche public</a:t>
            </a:r>
          </a:p>
          <a:p>
            <a:r>
              <a:rPr lang="fr-FR" dirty="0" smtClean="0"/>
              <a:t>Les instituts mixtes de recherche (privé-public)</a:t>
            </a:r>
          </a:p>
          <a:p>
            <a:r>
              <a:rPr lang="fr-FR" dirty="0" smtClean="0"/>
              <a:t>Les structures de recherche privées</a:t>
            </a:r>
          </a:p>
          <a:p>
            <a:r>
              <a:rPr lang="fr-FR" dirty="0" smtClean="0"/>
              <a:t>Les chercheurs ailleurs</a:t>
            </a:r>
          </a:p>
          <a:p>
            <a:pPr lvl="1"/>
            <a:r>
              <a:rPr lang="fr-FR" dirty="0" smtClean="0">
                <a:hlinkClick r:id="rId3"/>
              </a:rPr>
              <a:t>Le rapport de la cour des comptes / financement de la recherche en France</a:t>
            </a:r>
            <a:endParaRPr lang="fr-FR" dirty="0" smtClean="0"/>
          </a:p>
          <a:p>
            <a:pPr lvl="1"/>
            <a:r>
              <a:rPr lang="fr-FR" dirty="0" smtClean="0">
                <a:hlinkClick r:id="rId4"/>
              </a:rPr>
              <a:t>Etat de l’enseignement supérieur et de la recherche en France</a:t>
            </a:r>
            <a:endParaRPr lang="fr-FR" dirty="0" smtClean="0"/>
          </a:p>
          <a:p>
            <a:pPr lvl="1"/>
            <a:r>
              <a:rPr lang="fr-FR" dirty="0" smtClean="0">
                <a:hlinkClick r:id="rId5"/>
              </a:rPr>
              <a:t>L’innovation et la recherche (Informatique)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4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98C2-EE73-2C41-8651-0C2BAFC74982}" type="datetime1">
              <a:rPr lang="fr-FR" smtClean="0"/>
              <a:t>05/01/15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289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hlinkClick r:id="rId2"/>
              </a:rPr>
              <a:t>Organisation de la recherche (France)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5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98C2-EE73-2C41-8651-0C2BAFC74982}" type="datetime1">
              <a:rPr lang="fr-FR" smtClean="0"/>
              <a:t>05/01/15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500" y="0"/>
            <a:ext cx="848692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516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Universités, Ecoles d’Ingénieur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Départements de Formation -&gt; Enseignement</a:t>
            </a:r>
          </a:p>
          <a:p>
            <a:r>
              <a:rPr lang="fr-FR" dirty="0" smtClean="0"/>
              <a:t>Laboratoires de recherche -&gt; Recherche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Les enseignants-chercheurs (maîtres de conférences et professeurs des universités) concourent à l'accomplissement des missions de service public de l'enseignement supérieur.</a:t>
            </a:r>
          </a:p>
          <a:p>
            <a:pPr lvl="1"/>
            <a:r>
              <a:rPr lang="fr-FR" dirty="0" smtClean="0"/>
              <a:t>Ils participent à l'élaboration et à la transmission des connaissances, assurent la direction, le conseil et l'orientation des étudiants.</a:t>
            </a:r>
          </a:p>
          <a:p>
            <a:pPr lvl="1"/>
            <a:r>
              <a:rPr lang="fr-FR" dirty="0" smtClean="0"/>
              <a:t>Ils contribuent également au développement de la recherche fondamentale, appliquée et à sa valorisation ainsi qu'à la diffusion de la culture et à la coopération internationale.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6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8705-CE32-C547-80B6-57D1071E3674}" type="datetime1">
              <a:rPr lang="fr-FR" smtClean="0"/>
              <a:t>05/01/15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721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Instituts de recherche, mixtes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CNRS : </a:t>
            </a:r>
            <a:r>
              <a:rPr lang="fr-FR" dirty="0" smtClean="0">
                <a:hlinkClick r:id="rId2"/>
              </a:rPr>
              <a:t>http://www.cnrs.fr/</a:t>
            </a:r>
            <a:r>
              <a:rPr lang="fr-FR" dirty="0" smtClean="0"/>
              <a:t> </a:t>
            </a:r>
          </a:p>
          <a:p>
            <a:r>
              <a:rPr lang="fr-FR" dirty="0" smtClean="0"/>
              <a:t>INRIA : </a:t>
            </a:r>
            <a:r>
              <a:rPr lang="fr-FR" dirty="0" smtClean="0">
                <a:hlinkClick r:id="rId3"/>
              </a:rPr>
              <a:t>http://www.inria.fr/</a:t>
            </a:r>
            <a:r>
              <a:rPr lang="fr-FR" dirty="0" smtClean="0"/>
              <a:t> </a:t>
            </a:r>
          </a:p>
          <a:p>
            <a:endParaRPr lang="fr-FR" dirty="0"/>
          </a:p>
          <a:p>
            <a:r>
              <a:rPr lang="fr-FR" dirty="0" smtClean="0"/>
              <a:t>La plupart des laboratoires CNRS sont mixtes (Enseignement-Supérieur/CNRS)</a:t>
            </a:r>
          </a:p>
          <a:p>
            <a:r>
              <a:rPr lang="fr-FR" dirty="0" smtClean="0"/>
              <a:t>Des équipes INRIA peuvent être mixtes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7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6EB2D-482F-C643-8A83-38D287D5EB56}" type="datetime1">
              <a:rPr lang="fr-FR" smtClean="0"/>
              <a:t>05/01/15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9534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Recherche privée (en informatique)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Les grands groupes</a:t>
            </a:r>
          </a:p>
          <a:p>
            <a:pPr lvl="1"/>
            <a:r>
              <a:rPr lang="fr-FR" dirty="0" smtClean="0"/>
              <a:t>Dassault Systèmes</a:t>
            </a:r>
          </a:p>
          <a:p>
            <a:pPr lvl="1"/>
            <a:r>
              <a:rPr lang="fr-FR" dirty="0" smtClean="0"/>
              <a:t>Thales</a:t>
            </a:r>
          </a:p>
          <a:p>
            <a:pPr lvl="1"/>
            <a:r>
              <a:rPr lang="fr-FR" dirty="0" smtClean="0"/>
              <a:t>EADS</a:t>
            </a:r>
          </a:p>
          <a:p>
            <a:pPr lvl="1"/>
            <a:r>
              <a:rPr lang="fr-FR" dirty="0" smtClean="0"/>
              <a:t>Orange / France Telecom</a:t>
            </a:r>
          </a:p>
          <a:p>
            <a:pPr lvl="1"/>
            <a:r>
              <a:rPr lang="fr-FR" dirty="0" smtClean="0"/>
              <a:t>EDF</a:t>
            </a:r>
          </a:p>
          <a:p>
            <a:pPr lvl="1"/>
            <a:r>
              <a:rPr lang="fr-FR" dirty="0" smtClean="0"/>
              <a:t>Michelin</a:t>
            </a:r>
          </a:p>
          <a:p>
            <a:pPr lvl="1"/>
            <a:r>
              <a:rPr lang="fr-FR" dirty="0" smtClean="0"/>
              <a:t>SAP</a:t>
            </a:r>
          </a:p>
          <a:p>
            <a:pPr lvl="1"/>
            <a:r>
              <a:rPr lang="fr-FR" dirty="0" smtClean="0"/>
              <a:t>IBM</a:t>
            </a:r>
          </a:p>
          <a:p>
            <a:pPr lvl="1"/>
            <a:r>
              <a:rPr lang="fr-FR" dirty="0" smtClean="0"/>
              <a:t>Microsoft</a:t>
            </a:r>
          </a:p>
          <a:p>
            <a:pPr lvl="1"/>
            <a:r>
              <a:rPr lang="fr-FR" dirty="0" smtClean="0"/>
              <a:t>Google</a:t>
            </a:r>
          </a:p>
          <a:p>
            <a:pPr lvl="1"/>
            <a:r>
              <a:rPr lang="fr-FR" dirty="0" smtClean="0"/>
              <a:t>Rank Xerox</a:t>
            </a:r>
          </a:p>
          <a:p>
            <a:pPr lvl="1"/>
            <a:r>
              <a:rPr lang="fr-FR" dirty="0" smtClean="0"/>
              <a:t>…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8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D0F3-A471-4243-AA5C-B6810BD776BE}" type="datetime1">
              <a:rPr lang="fr-FR" smtClean="0"/>
              <a:t>05/01/15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5706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petites entreprises innovantes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Start-up</a:t>
            </a:r>
          </a:p>
          <a:p>
            <a:pPr lvl="1"/>
            <a:r>
              <a:rPr lang="fr-FR" dirty="0" smtClean="0"/>
              <a:t>Le dispositif </a:t>
            </a:r>
            <a:r>
              <a:rPr lang="fr-FR" dirty="0" smtClean="0">
                <a:hlinkClick r:id="rId2"/>
              </a:rPr>
              <a:t>SATT </a:t>
            </a:r>
            <a:r>
              <a:rPr lang="fr-FR" dirty="0" smtClean="0"/>
              <a:t>(Accélération des Transferts de Technologie)</a:t>
            </a:r>
          </a:p>
          <a:p>
            <a:pPr lvl="1"/>
            <a:r>
              <a:rPr lang="fr-FR" dirty="0" smtClean="0"/>
              <a:t>Une opportunité intéressante -&gt; </a:t>
            </a:r>
            <a:r>
              <a:rPr lang="fr-FR" dirty="0" smtClean="0">
                <a:hlinkClick r:id="rId3"/>
              </a:rPr>
              <a:t>CREALYS</a:t>
            </a:r>
            <a:endParaRPr lang="fr-FR" dirty="0" smtClean="0"/>
          </a:p>
          <a:p>
            <a:pPr lvl="1"/>
            <a:r>
              <a:rPr lang="fr-FR" dirty="0" smtClean="0"/>
              <a:t>Une relation étroite avec les laboratoires de recherche -&gt; association contractuelle</a:t>
            </a:r>
          </a:p>
          <a:p>
            <a:pPr lvl="1"/>
            <a:r>
              <a:rPr lang="fr-FR" dirty="0" smtClean="0"/>
              <a:t>Une formation accélérée à la recherche et à l’économie de l’innovation</a:t>
            </a:r>
          </a:p>
          <a:p>
            <a:pPr lvl="1"/>
            <a:r>
              <a:rPr lang="fr-FR" dirty="0" smtClean="0"/>
              <a:t>Le secteur du web </a:t>
            </a:r>
            <a:r>
              <a:rPr lang="fr-FR" dirty="0" smtClean="0">
                <a:sym typeface="Wingdings"/>
              </a:rPr>
              <a:t> </a:t>
            </a:r>
            <a:r>
              <a:rPr lang="fr-FR" dirty="0" err="1" smtClean="0">
                <a:sym typeface="Wingdings"/>
                <a:hlinkClick r:id="rId4"/>
              </a:rPr>
              <a:t>Blend</a:t>
            </a:r>
            <a:r>
              <a:rPr lang="fr-FR" dirty="0" smtClean="0">
                <a:sym typeface="Wingdings"/>
                <a:hlinkClick r:id="rId4"/>
              </a:rPr>
              <a:t> Web Mix</a:t>
            </a: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Master Recherche Informatique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B6C4-FB32-744A-9F83-E87BDB659B7E}" type="slidenum">
              <a:rPr lang="fr-FR" smtClean="0"/>
              <a:t>9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297C5-248A-3E42-A9AF-B4C49C3FCABE}" type="datetime1">
              <a:rPr lang="fr-FR" smtClean="0"/>
              <a:t>05/01/15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93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4410</TotalTime>
  <Words>936</Words>
  <Application>Microsoft Macintosh PowerPoint</Application>
  <PresentationFormat>Présentation à l'écran (4:3)</PresentationFormat>
  <Paragraphs>226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Tout ce que vous avez rêvé de savoir sur la recherche…</vt:lpstr>
      <vt:lpstr>Ce que vous « rêvez » de savoir ?</vt:lpstr>
      <vt:lpstr>Le métier de chercheur</vt:lpstr>
      <vt:lpstr>Organisation de la recherche (France)</vt:lpstr>
      <vt:lpstr>Organisation de la recherche (France)</vt:lpstr>
      <vt:lpstr>Universités, Ecoles d’Ingénieur</vt:lpstr>
      <vt:lpstr>Instituts de recherche, mixtes</vt:lpstr>
      <vt:lpstr>Recherche privée (en informatique)</vt:lpstr>
      <vt:lpstr>Les petites entreprises innovantes</vt:lpstr>
      <vt:lpstr>Les métiers et comment y accéder</vt:lpstr>
      <vt:lpstr>Les métiers et comment y accéder</vt:lpstr>
      <vt:lpstr>Les métiers et comment y accéder</vt:lpstr>
      <vt:lpstr>Carrière ?</vt:lpstr>
      <vt:lpstr>A l’international ? </vt:lpstr>
      <vt:lpstr>L’évaluation de la recherche  et de l’enseignement supérieur</vt:lpstr>
      <vt:lpstr>Le financement de la recherche</vt:lpstr>
      <vt:lpstr>Le montage d’un projet</vt:lpstr>
      <vt:lpstr>Que finance un contrat de recherche?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recherche, l’enseignement-supérieur</dc:title>
  <dc:creator>Alain</dc:creator>
  <cp:lastModifiedBy>Alain Mille</cp:lastModifiedBy>
  <cp:revision>31</cp:revision>
  <cp:lastPrinted>2012-01-16T20:09:58Z</cp:lastPrinted>
  <dcterms:created xsi:type="dcterms:W3CDTF">2012-01-15T21:28:34Z</dcterms:created>
  <dcterms:modified xsi:type="dcterms:W3CDTF">2015-01-05T10:40:12Z</dcterms:modified>
</cp:coreProperties>
</file>