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36.xml.rels" ContentType="application/vnd.openxmlformats-package.relationships+xml"/>
  <Override PartName="/ppt/notesSlides/_rels/notesSlide35.xml.rels" ContentType="application/vnd.openxmlformats-package.relationships+xml"/>
  <Override PartName="/ppt/notesSlides/_rels/notesSlide33.xml.rels" ContentType="application/vnd.openxmlformats-package.relationships+xml"/>
  <Override PartName="/ppt/notesSlides/_rels/notesSlide32.xml.rels" ContentType="application/vnd.openxmlformats-package.relationships+xml"/>
  <Override PartName="/ppt/notesSlides/_rels/notesSlide30.xml.rels" ContentType="application/vnd.openxmlformats-package.relationships+xml"/>
  <Override PartName="/ppt/notesSlides/_rels/notesSlide29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27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31.xml.rels" ContentType="application/vnd.openxmlformats-package.relationships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34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22.xml.rels" ContentType="application/vnd.openxmlformats-package.relationships+xml"/>
  <Override PartName="/ppt/notesSlides/notesSlide3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slides/_rels/slide36.xml.rels" ContentType="application/vnd.openxmlformats-package.relationships+xml"/>
  <Override PartName="/ppt/slides/_rels/slide35.xml.rels" ContentType="application/vnd.openxmlformats-package.relationships+xml"/>
  <Override PartName="/ppt/slides/_rels/slide34.xml.rels" ContentType="application/vnd.openxmlformats-package.relationships+xml"/>
  <Override PartName="/ppt/slides/_rels/slide33.xml.rels" ContentType="application/vnd.openxmlformats-package.relationships+xml"/>
  <Override PartName="/ppt/slides/_rels/slide30.xml.rels" ContentType="application/vnd.openxmlformats-package.relationships+xml"/>
  <Override PartName="/ppt/slides/_rels/slide26.xml.rels" ContentType="application/vnd.openxmlformats-package.relationships+xml"/>
  <Override PartName="/ppt/slides/_rels/slide10.xml.rels" ContentType="application/vnd.openxmlformats-package.relationships+xml"/>
  <Override PartName="/ppt/slides/_rels/slide17.xml.rels" ContentType="application/vnd.openxmlformats-package.relationships+xml"/>
  <Override PartName="/ppt/slides/_rels/slide9.xml.rels" ContentType="application/vnd.openxmlformats-package.relationships+xml"/>
  <Override PartName="/ppt/slides/_rels/slide24.xml.rels" ContentType="application/vnd.openxmlformats-package.relationships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23.xml.rels" ContentType="application/vnd.openxmlformats-package.relationships+xml"/>
  <Override PartName="/ppt/slides/_rels/slide1.xml.rels" ContentType="application/vnd.openxmlformats-package.relationships+xml"/>
  <Override PartName="/ppt/slides/_rels/slide29.xml.rels" ContentType="application/vnd.openxmlformats-package.relationships+xml"/>
  <Override PartName="/ppt/slides/_rels/slide7.xml.rels" ContentType="application/vnd.openxmlformats-package.relationships+xml"/>
  <Override PartName="/ppt/slides/_rels/slide28.xml.rels" ContentType="application/vnd.openxmlformats-package.relationships+xml"/>
  <Override PartName="/ppt/slides/_rels/slide6.xml.rels" ContentType="application/vnd.openxmlformats-package.relationships+xml"/>
  <Override PartName="/ppt/slides/_rels/slide25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18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22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31.xml.rels" ContentType="application/vnd.openxmlformats-package.relationships+xml"/>
  <Override PartName="/ppt/slides/_rels/slide20.xml.rels" ContentType="application/vnd.openxmlformats-package.relationships+xml"/>
  <Override PartName="/ppt/slides/_rels/slide32.xml.rels" ContentType="application/vnd.openxmlformats-package.relationships+xml"/>
  <Override PartName="/ppt/slides/_rels/slide21.xml.rels" ContentType="application/vnd.openxmlformats-package.relationships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2.xml" ContentType="application/vnd.openxmlformats-officedocument.presentationml.slide+xml"/>
  <Override PartName="/ppt/slides/slide29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28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27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23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s/slide2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26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embeddings/spreadsheet14.xlsx" ContentType="application/vnd.openxmlformats-officedocument.spreadsheetml.sheet"/>
  <Override PartName="/ppt/embeddings/spreadsheet13.xlsx" ContentType="application/vnd.openxmlformats-officedocument.spreadsheetml.sheet"/>
  <Override PartName="/ppt/embeddings/spreadsheet12.xlsx" ContentType="application/vnd.openxmlformats-officedocument.spreadsheetml.sheet"/>
  <Override PartName="/ppt/embeddings/spreadsheet8.xlsx" ContentType="application/vnd.openxmlformats-officedocument.spreadsheetml.sheet"/>
  <Override PartName="/ppt/embeddings/spreadsheet11.xlsx" ContentType="application/vnd.openxmlformats-officedocument.spreadsheetml.sheet"/>
  <Override PartName="/ppt/embeddings/spreadsheet9.xlsx" ContentType="application/vnd.openxmlformats-officedocument.spreadsheetml.sheet"/>
  <Override PartName="/ppt/embeddings/spreadsheet10.xlsx" ContentType="application/vnd.openxmlformats-officedocument.spreadsheetml.sheet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29.bmp" ContentType="image/bmp"/>
  <Override PartName="/ppt/media/image28.wmf" ContentType="image/x-wmf"/>
  <Override PartName="/ppt/media/image27.bmp" ContentType="image/bmp"/>
  <Override PartName="/ppt/media/image26.wmf" ContentType="image/x-wmf"/>
  <Override PartName="/ppt/media/image25.png" ContentType="image/png"/>
  <Override PartName="/ppt/media/image24.png" ContentType="image/png"/>
  <Override PartName="/ppt/media/image9.png" ContentType="image/png"/>
  <Override PartName="/ppt/media/image10.png" ContentType="image/png"/>
  <Override PartName="/ppt/media/image23.png" ContentType="image/png"/>
  <Override PartName="/ppt/media/image8.png" ContentType="image/png"/>
  <Override PartName="/ppt/media/image1.png" ContentType="image/png"/>
  <Override PartName="/ppt/media/image6.png" ContentType="image/png"/>
  <Override PartName="/ppt/media/image21.png" ContentType="image/png"/>
  <Override PartName="/ppt/media/image2.png" ContentType="image/png"/>
  <Override PartName="/ppt/media/image7.png" ContentType="image/png"/>
  <Override PartName="/ppt/media/image22.png" ContentType="image/png"/>
  <Override PartName="/ppt/media/image3.png" ContentType="image/png"/>
  <Override PartName="/ppt/media/image4.png" ContentType="image/png"/>
  <Override PartName="/ppt/media/image11.png" ContentType="image/png"/>
  <Override PartName="/ppt/media/image12.png" ContentType="image/png"/>
  <Override PartName="/ppt/media/image30.bmp" ContentType="image/bmp"/>
  <Override PartName="/ppt/media/image13.png" ContentType="image/png"/>
  <Override PartName="/ppt/media/image31.bmp" ContentType="image/bmp"/>
  <Override PartName="/ppt/media/image14.png" ContentType="image/png"/>
  <Override PartName="/ppt/media/image32.bmp" ContentType="image/bmp"/>
  <Override PartName="/ppt/media/image15.png" ContentType="image/png"/>
  <Override PartName="/ppt/media/image33.bmp" ContentType="image/bmp"/>
  <Override PartName="/ppt/media/image16.png" ContentType="image/png"/>
  <Override PartName="/ppt/media/image34.bmp" ContentType="image/bmp"/>
  <Override PartName="/ppt/media/image17.png" ContentType="image/png"/>
  <Override PartName="/ppt/media/image18.png" ContentType="image/png"/>
  <Override PartName="/ppt/media/image19.png" ContentType="image/png"/>
  <Override PartName="/ppt/media/image5.png" ContentType="image/png"/>
  <Override PartName="/ppt/media/image20.png" ContentType="image/png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</p:sldIdLst>
  <p:sldSz cx="9144000" cy="6858000"/>
  <p:notesSz cx="6858000" cy="97663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1"/>
          <p:cNvSpPr/>
          <p:nvPr/>
        </p:nvSpPr>
        <p:spPr>
          <a:xfrm>
            <a:off x="0" y="0"/>
            <a:ext cx="6858000" cy="97668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914400" y="4641840"/>
            <a:ext cx="5029200" cy="4114800"/>
          </a:xfrm>
          <a:prstGeom prst="rect">
            <a:avLst/>
          </a:prstGeom>
        </p:spPr>
        <p:txBody>
          <a:bodyPr lIns="0" rIns="0" tIns="0" bIns="0"/>
          <a:p>
            <a:r>
              <a:rPr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Cliquez pour modifier le format des notes</a:t>
            </a:r>
            <a:endParaRPr lang="fr-FR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
</Relationships>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
</Relationships>
</file>

<file path=ppt/notesSlides/_rels/notesSlide32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
</Relationships>
</file>

<file path=ppt/notesSlides/_rels/notesSlide33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
</Relationships>
</file>

<file path=ppt/notesSlides/_rels/notesSlide34.xml.rels><?xml version="1.0" encoding="UTF-8"?>
<Relationships xmlns="http://schemas.openxmlformats.org/package/2006/relationships"><Relationship Id="rId1" Type="http://schemas.openxmlformats.org/officeDocument/2006/relationships/slide" Target="../slides/slide34.xml"/><Relationship Id="rId2" Type="http://schemas.openxmlformats.org/officeDocument/2006/relationships/notesMaster" Target="../notesMasters/notesMaster1.xml"/>
</Relationships>
</file>

<file path=ppt/notesSlides/_rels/notesSlide35.xml.rels><?xml version="1.0" encoding="UTF-8"?>
<Relationships xmlns="http://schemas.openxmlformats.org/package/2006/relationships"><Relationship Id="rId1" Type="http://schemas.openxmlformats.org/officeDocument/2006/relationships/slide" Target="../slides/slide35.xml"/><Relationship Id="rId2" Type="http://schemas.openxmlformats.org/officeDocument/2006/relationships/notesMaster" Target="../notesMasters/notesMaster1.xml"/>
</Relationships>
</file>

<file path=ppt/notesSlides/_rels/notesSlide36.xml.rels><?xml version="1.0" encoding="UTF-8"?>
<Relationships xmlns="http://schemas.openxmlformats.org/package/2006/relationships"><Relationship Id="rId1" Type="http://schemas.openxmlformats.org/officeDocument/2006/relationships/slide" Target="../slides/slide36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TextShape 1"/>
          <p:cNvSpPr txBox="1"/>
          <p:nvPr/>
        </p:nvSpPr>
        <p:spPr>
          <a:xfrm>
            <a:off x="914400" y="4641840"/>
            <a:ext cx="5029200" cy="411480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817884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6840" y="4064760"/>
            <a:ext cx="817884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47600" y="188568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47600" y="406476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6840" y="406476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8178840" cy="417204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6840" y="1885680"/>
            <a:ext cx="8178840" cy="417204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pic>
        <p:nvPicPr>
          <p:cNvPr id="38" name="" descr=""/>
          <p:cNvPicPr/>
          <p:nvPr/>
        </p:nvPicPr>
        <p:blipFill>
          <a:blip r:embed="rId2"/>
          <a:stretch/>
        </p:blipFill>
        <p:spPr>
          <a:xfrm>
            <a:off x="1931400" y="1885320"/>
            <a:ext cx="5229000" cy="4172040"/>
          </a:xfrm>
          <a:prstGeom prst="rect">
            <a:avLst/>
          </a:prstGeom>
          <a:ln>
            <a:noFill/>
          </a:ln>
        </p:spPr>
      </p:pic>
      <p:pic>
        <p:nvPicPr>
          <p:cNvPr id="39" name="" descr=""/>
          <p:cNvPicPr/>
          <p:nvPr/>
        </p:nvPicPr>
        <p:blipFill>
          <a:blip r:embed="rId3"/>
          <a:stretch/>
        </p:blipFill>
        <p:spPr>
          <a:xfrm>
            <a:off x="1931400" y="1885320"/>
            <a:ext cx="5229000" cy="4172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6840" y="1885680"/>
            <a:ext cx="8178840" cy="4172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8178840" cy="417204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3990960" cy="417204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47600" y="1885680"/>
            <a:ext cx="3990960" cy="417204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06440" y="228240"/>
            <a:ext cx="7772400" cy="5299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6840" y="406476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47600" y="1885680"/>
            <a:ext cx="3990960" cy="417204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6840" y="1885680"/>
            <a:ext cx="8178840" cy="4172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3990960" cy="417204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47600" y="188568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47600" y="406476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47600" y="188568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6840" y="4064760"/>
            <a:ext cx="817884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817884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6840" y="4064760"/>
            <a:ext cx="817884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47600" y="188568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47600" y="406476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6840" y="406476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8178840" cy="417204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6840" y="1885680"/>
            <a:ext cx="8178840" cy="417204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pic>
        <p:nvPicPr>
          <p:cNvPr id="78" name="" descr=""/>
          <p:cNvPicPr/>
          <p:nvPr/>
        </p:nvPicPr>
        <p:blipFill>
          <a:blip r:embed="rId2"/>
          <a:stretch/>
        </p:blipFill>
        <p:spPr>
          <a:xfrm>
            <a:off x="1931400" y="1885320"/>
            <a:ext cx="5229000" cy="4172040"/>
          </a:xfrm>
          <a:prstGeom prst="rect">
            <a:avLst/>
          </a:prstGeom>
          <a:ln>
            <a:noFill/>
          </a:ln>
        </p:spPr>
      </p:pic>
      <p:pic>
        <p:nvPicPr>
          <p:cNvPr id="79" name="" descr=""/>
          <p:cNvPicPr/>
          <p:nvPr/>
        </p:nvPicPr>
        <p:blipFill>
          <a:blip r:embed="rId3"/>
          <a:stretch/>
        </p:blipFill>
        <p:spPr>
          <a:xfrm>
            <a:off x="1931400" y="1885320"/>
            <a:ext cx="5229000" cy="4172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8178840" cy="417204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3990960" cy="417204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47600" y="1885680"/>
            <a:ext cx="3990960" cy="417204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06440" y="228240"/>
            <a:ext cx="7772400" cy="5299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6840" y="406476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47600" y="1885680"/>
            <a:ext cx="3990960" cy="417204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3990960" cy="417204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47600" y="188568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47600" y="406476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06440" y="58320"/>
            <a:ext cx="7772400" cy="131292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47600" y="1885680"/>
            <a:ext cx="399096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6840" y="4064760"/>
            <a:ext cx="8178840" cy="1989720"/>
          </a:xfrm>
          <a:prstGeom prst="rect">
            <a:avLst/>
          </a:prstGeom>
        </p:spPr>
        <p:txBody>
          <a:bodyPr lIns="90000" rIns="90000" tIns="46800" bIns="46800"/>
          <a:p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06440" y="228240"/>
            <a:ext cx="7772400" cy="1143000"/>
          </a:xfrm>
          <a:prstGeom prst="rect">
            <a:avLst/>
          </a:prstGeom>
        </p:spPr>
        <p:txBody>
          <a:bodyPr lIns="90000" rIns="90000" tIns="46800" bIns="46800" anchor="b"/>
          <a:p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Cliquez pour éditer le format du texte-titre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8178840" cy="4172040"/>
          </a:xfrm>
          <a:prstGeom prst="rect">
            <a:avLst/>
          </a:prstGeom>
        </p:spPr>
        <p:txBody>
          <a:bodyPr lIns="90000" rIns="90000" tIns="46800" bIns="4680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Cliquez pour éditer le format du plan de texte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Second niveau de plan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2" marL="1143000" indent="-228600">
              <a:buClr>
                <a:srgbClr val="ffcc00"/>
              </a:buClr>
              <a:buFont typeface="Monotype Sorts" charset="2"/>
              <a:buChar char="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Troisième niveau de plan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3" marL="1600200" indent="-228600">
              <a:buClr>
                <a:srgbClr val="ffcc00"/>
              </a:buClr>
              <a:buFont typeface="Tahoma"/>
              <a:buChar char="•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Quatrième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4" marL="2057400" indent="-228600">
              <a:buClr>
                <a:srgbClr val="ffcc00"/>
              </a:buClr>
              <a:buFont typeface="Tahoma"/>
              <a:buChar char="–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Cinquième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5" marL="2057400" indent="-228600">
              <a:buClr>
                <a:srgbClr val="ffcc00"/>
              </a:buClr>
              <a:buFont typeface="Tahoma"/>
              <a:buChar char="–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Sixième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6" marL="2057400" indent="-228600">
              <a:buClr>
                <a:srgbClr val="ffcc00"/>
              </a:buClr>
              <a:buFont typeface="Tahoma"/>
              <a:buChar char="–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Septième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31640" y="6229440"/>
            <a:ext cx="1905120" cy="457200"/>
          </a:xfrm>
          <a:prstGeom prst="rect">
            <a:avLst/>
          </a:prstGeom>
        </p:spPr>
        <p:txBody>
          <a:bodyPr lIns="90000" rIns="90000" tIns="46800" bIns="46800" anchor="b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29440"/>
            <a:ext cx="2895840" cy="45720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730920" y="6229440"/>
            <a:ext cx="1905120" cy="457200"/>
          </a:xfrm>
          <a:prstGeom prst="rect">
            <a:avLst/>
          </a:prstGeom>
        </p:spPr>
        <p:txBody>
          <a:bodyPr lIns="90000" rIns="90000" tIns="46800" bIns="46800" anchor="b"/>
          <a:p>
            <a:pPr/>
            <a:fld id="{3CB9B2A4-6C77-46B3-AE5E-D9A39A1FE956}" type="slidenum"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5" name="Picture 7" descr="A:\paint.GIF"/>
          <p:cNvPicPr/>
          <p:nvPr/>
        </p:nvPicPr>
        <p:blipFill>
          <a:blip r:embed="rId2"/>
          <a:stretch/>
        </p:blipFill>
        <p:spPr>
          <a:xfrm>
            <a:off x="914400" y="1314360"/>
            <a:ext cx="8229600" cy="38412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7" descr="A:\paint.GIF"/>
          <p:cNvPicPr/>
          <p:nvPr/>
        </p:nvPicPr>
        <p:blipFill>
          <a:blip r:embed="rId2"/>
          <a:stretch/>
        </p:blipFill>
        <p:spPr>
          <a:xfrm>
            <a:off x="914400" y="1828800"/>
            <a:ext cx="8229600" cy="384120"/>
          </a:xfrm>
          <a:prstGeom prst="rect">
            <a:avLst/>
          </a:prstGeom>
          <a:ln>
            <a:noFill/>
          </a:ln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06440" y="228240"/>
            <a:ext cx="7772400" cy="1143000"/>
          </a:xfrm>
          <a:prstGeom prst="rect">
            <a:avLst/>
          </a:prstGeom>
        </p:spPr>
        <p:txBody>
          <a:bodyPr lIns="90000" rIns="90000" tIns="46800" bIns="46800" anchor="b"/>
          <a:p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Cliquez pour éditer le format du texte-titre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6840" y="1885680"/>
            <a:ext cx="8178840" cy="4172040"/>
          </a:xfrm>
          <a:prstGeom prst="rect">
            <a:avLst/>
          </a:prstGeom>
        </p:spPr>
        <p:txBody>
          <a:bodyPr lIns="90000" rIns="90000" tIns="46800" bIns="4680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Cliquez pour éditer le format du plan de texte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Second niveau de plan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2" marL="1143000" indent="-228600">
              <a:buClr>
                <a:srgbClr val="ffcc00"/>
              </a:buClr>
              <a:buFont typeface="Monotype Sorts" charset="2"/>
              <a:buChar char="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Troisième niveau de plan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3" marL="1600200" indent="-228600">
              <a:buClr>
                <a:srgbClr val="ffcc00"/>
              </a:buClr>
              <a:buFont typeface="Tahoma"/>
              <a:buChar char="•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Quatrième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4" marL="2057400" indent="-228600">
              <a:buClr>
                <a:srgbClr val="ffcc00"/>
              </a:buClr>
              <a:buFont typeface="Tahoma"/>
              <a:buChar char="–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Cinquième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5" marL="2057400" indent="-228600">
              <a:buClr>
                <a:srgbClr val="ffcc00"/>
              </a:buClr>
              <a:buFont typeface="Tahoma"/>
              <a:buChar char="–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Sixième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6" marL="2057400" indent="-228600">
              <a:buClr>
                <a:srgbClr val="ffcc00"/>
              </a:buClr>
              <a:buFont typeface="Tahoma"/>
              <a:buChar char="–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Septième niveau de plan</a:t>
            </a:r>
            <a:endParaRPr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711360" y="6229080"/>
            <a:ext cx="1930320" cy="514440"/>
          </a:xfrm>
          <a:prstGeom prst="rect">
            <a:avLst/>
          </a:prstGeom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49640" y="6229080"/>
            <a:ext cx="2844720" cy="514440"/>
          </a:xfrm>
          <a:prstGeom prst="rect">
            <a:avLst/>
          </a:prstGeom>
        </p:spPr>
        <p:txBody>
          <a:bodyPr lIns="90000" rIns="90000" tIns="46800" bIns="46800" anchor="b"/>
          <a:p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603840" y="6229080"/>
            <a:ext cx="1828800" cy="514440"/>
          </a:xfrm>
          <a:prstGeom prst="rect">
            <a:avLst/>
          </a:prstGeom>
        </p:spPr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84CF75DC-F780-4DE2-B8EE-9F6A56F5E5B4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package" Target="../embeddings/spreadsheet8.xlsx"/><Relationship Id="rId2" Type="http://schemas.openxmlformats.org/officeDocument/2006/relationships/image" Target="../media/image27.bmp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28.wmf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package" Target="../embeddings/spreadsheet9.xlsx"/><Relationship Id="rId2" Type="http://schemas.openxmlformats.org/officeDocument/2006/relationships/image" Target="../media/image29.bmp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package" Target="../embeddings/spreadsheet10.xlsx"/><Relationship Id="rId2" Type="http://schemas.openxmlformats.org/officeDocument/2006/relationships/image" Target="../media/image30.bmp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2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package" Target="../embeddings/spreadsheet11.xlsx"/><Relationship Id="rId2" Type="http://schemas.openxmlformats.org/officeDocument/2006/relationships/image" Target="../media/image31.bmp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package" Target="../embeddings/spreadsheet12.xlsx"/><Relationship Id="rId2" Type="http://schemas.openxmlformats.org/officeDocument/2006/relationships/image" Target="../media/image32.bmp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4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package" Target="../embeddings/spreadsheet13.xlsx"/><Relationship Id="rId2" Type="http://schemas.openxmlformats.org/officeDocument/2006/relationships/image" Target="../media/image33.bmp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5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package" Target="../embeddings/spreadsheet14.xlsx"/><Relationship Id="rId2" Type="http://schemas.openxmlformats.org/officeDocument/2006/relationships/image" Target="../media/image34.bmp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914040" y="304560"/>
            <a:ext cx="7721640" cy="152388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ctr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Gestion de projet en Architecture de l'Information 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2133720" y="3885840"/>
            <a:ext cx="6400800" cy="177156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lnSpc>
                <a:spcPct val="100000"/>
              </a:lnSpc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A Mille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663B1BD5-BCA6-4477-9D8B-5EBC160E75AA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3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Déroulement général d'un projet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144" name="CustomShape 4"/>
          <p:cNvSpPr/>
          <p:nvPr/>
        </p:nvSpPr>
        <p:spPr>
          <a:xfrm>
            <a:off x="1149480" y="1682640"/>
            <a:ext cx="143496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5" name="CustomShape 5"/>
          <p:cNvSpPr/>
          <p:nvPr/>
        </p:nvSpPr>
        <p:spPr>
          <a:xfrm>
            <a:off x="1225440" y="236844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6" name="CustomShape 6"/>
          <p:cNvSpPr/>
          <p:nvPr/>
        </p:nvSpPr>
        <p:spPr>
          <a:xfrm>
            <a:off x="387360" y="2978280"/>
            <a:ext cx="1434960" cy="44424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7" name="CustomShape 7"/>
          <p:cNvSpPr/>
          <p:nvPr/>
        </p:nvSpPr>
        <p:spPr>
          <a:xfrm>
            <a:off x="387360" y="3587760"/>
            <a:ext cx="143496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8" name="CustomShape 8"/>
          <p:cNvSpPr/>
          <p:nvPr/>
        </p:nvSpPr>
        <p:spPr>
          <a:xfrm>
            <a:off x="463680" y="4197240"/>
            <a:ext cx="1282680" cy="368280"/>
          </a:xfrm>
          <a:prstGeom prst="ellipse">
            <a:avLst/>
          </a:prstGeom>
          <a:solidFill>
            <a:srgbClr val="996633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9" name="CustomShape 9"/>
          <p:cNvSpPr/>
          <p:nvPr/>
        </p:nvSpPr>
        <p:spPr>
          <a:xfrm>
            <a:off x="1911240" y="4730760"/>
            <a:ext cx="1435320" cy="444600"/>
          </a:xfrm>
          <a:prstGeom prst="rect">
            <a:avLst/>
          </a:prstGeom>
          <a:solidFill>
            <a:srgbClr val="996633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0" name="CustomShape 10"/>
          <p:cNvSpPr/>
          <p:nvPr/>
        </p:nvSpPr>
        <p:spPr>
          <a:xfrm>
            <a:off x="1828800" y="21337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51" name="CustomShape 11"/>
          <p:cNvSpPr/>
          <p:nvPr/>
        </p:nvSpPr>
        <p:spPr>
          <a:xfrm>
            <a:off x="1143000" y="2514600"/>
            <a:ext cx="77760" cy="458640"/>
          </a:xfrm>
          <a:custGeom>
            <a:avLst/>
            <a:gdLst/>
            <a:ahLst/>
            <a:rect l="l" t="t" r="r" b="b"/>
            <a:pathLst>
              <a:path w="48" h="288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52" name="CustomShape 12"/>
          <p:cNvSpPr/>
          <p:nvPr/>
        </p:nvSpPr>
        <p:spPr>
          <a:xfrm>
            <a:off x="1104840" y="3505320"/>
            <a:ext cx="1800" cy="77760"/>
          </a:xfrm>
          <a:custGeom>
            <a:avLst/>
            <a:gdLst/>
            <a:ahLst/>
            <a:rect l="l" t="t" r="r" b="b"/>
            <a:pathLst>
              <a:path w="0" h="48">
                <a:moveTo>
                  <a:pt x="0" y="0"/>
                </a:moveTo>
                <a:lnTo>
                  <a:pt x="0" y="4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53" name="CustomShape 13"/>
          <p:cNvSpPr/>
          <p:nvPr/>
        </p:nvSpPr>
        <p:spPr>
          <a:xfrm>
            <a:off x="1104840" y="4038480"/>
            <a:ext cx="1800" cy="154080"/>
          </a:xfrm>
          <a:custGeom>
            <a:avLst/>
            <a:gdLst/>
            <a:ahLst/>
            <a:rect l="l" t="t" r="r" b="b"/>
            <a:pathLst>
              <a:path w="0" h="96">
                <a:moveTo>
                  <a:pt x="0" y="0"/>
                </a:moveTo>
                <a:lnTo>
                  <a:pt x="0" y="96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54" name="CustomShape 14"/>
          <p:cNvSpPr/>
          <p:nvPr/>
        </p:nvSpPr>
        <p:spPr>
          <a:xfrm>
            <a:off x="2514600" y="2514600"/>
            <a:ext cx="306360" cy="154080"/>
          </a:xfrm>
          <a:custGeom>
            <a:avLst/>
            <a:gdLst/>
            <a:ahLst/>
            <a:rect l="l" t="t" r="r" b="b"/>
            <a:pathLst>
              <a:path w="192" h="96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5" name="CustomShape 15"/>
          <p:cNvSpPr/>
          <p:nvPr/>
        </p:nvSpPr>
        <p:spPr>
          <a:xfrm>
            <a:off x="2590920" y="26668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1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6" name="CustomShape 16"/>
          <p:cNvSpPr/>
          <p:nvPr/>
        </p:nvSpPr>
        <p:spPr>
          <a:xfrm>
            <a:off x="152280" y="47242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2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CustomShape 17"/>
          <p:cNvSpPr/>
          <p:nvPr/>
        </p:nvSpPr>
        <p:spPr>
          <a:xfrm>
            <a:off x="457200" y="4343400"/>
            <a:ext cx="1440" cy="382680"/>
          </a:xfrm>
          <a:custGeom>
            <a:avLst/>
            <a:gdLst/>
            <a:ahLst/>
            <a:rect l="l" t="t" r="r" b="b"/>
            <a:pathLst>
              <a:path w="0" h="240">
                <a:moveTo>
                  <a:pt x="0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58" name="CustomShape 18"/>
          <p:cNvSpPr/>
          <p:nvPr/>
        </p:nvSpPr>
        <p:spPr>
          <a:xfrm>
            <a:off x="1752480" y="4419720"/>
            <a:ext cx="916200" cy="306360"/>
          </a:xfrm>
          <a:custGeom>
            <a:avLst/>
            <a:gdLst/>
            <a:ahLst/>
            <a:rect l="l" t="t" r="r" b="b"/>
            <a:pathLst>
              <a:path w="576" h="192">
                <a:moveTo>
                  <a:pt x="0" y="0"/>
                </a:moveTo>
                <a:lnTo>
                  <a:pt x="576" y="0"/>
                </a:lnTo>
                <a:lnTo>
                  <a:pt x="576" y="192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19"/>
          <p:cNvSpPr/>
          <p:nvPr/>
        </p:nvSpPr>
        <p:spPr>
          <a:xfrm>
            <a:off x="2666880" y="5181480"/>
            <a:ext cx="1800" cy="306360"/>
          </a:xfrm>
          <a:custGeom>
            <a:avLst/>
            <a:gdLst/>
            <a:ahLst/>
            <a:rect l="l" t="t" r="r" b="b"/>
            <a:pathLst>
              <a:path w="0" h="192">
                <a:moveTo>
                  <a:pt x="0" y="0"/>
                </a:moveTo>
                <a:lnTo>
                  <a:pt x="0" y="192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CustomShape 20"/>
          <p:cNvSpPr/>
          <p:nvPr/>
        </p:nvSpPr>
        <p:spPr>
          <a:xfrm>
            <a:off x="1551240" y="1701720"/>
            <a:ext cx="6202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Idée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1" name="CustomShape 21"/>
          <p:cNvSpPr/>
          <p:nvPr/>
        </p:nvSpPr>
        <p:spPr>
          <a:xfrm>
            <a:off x="1375920" y="2311560"/>
            <a:ext cx="9021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suivie?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2" name="CustomShape 22"/>
          <p:cNvSpPr/>
          <p:nvPr/>
        </p:nvSpPr>
        <p:spPr>
          <a:xfrm>
            <a:off x="883800" y="223524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3" name="CustomShape 23"/>
          <p:cNvSpPr/>
          <p:nvPr/>
        </p:nvSpPr>
        <p:spPr>
          <a:xfrm>
            <a:off x="2407680" y="215892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4" name="CustomShape 24"/>
          <p:cNvSpPr/>
          <p:nvPr/>
        </p:nvSpPr>
        <p:spPr>
          <a:xfrm>
            <a:off x="408960" y="2997360"/>
            <a:ext cx="13168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Etat Actuel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5" name="CustomShape 25"/>
          <p:cNvSpPr/>
          <p:nvPr/>
        </p:nvSpPr>
        <p:spPr>
          <a:xfrm>
            <a:off x="559800" y="3606840"/>
            <a:ext cx="101520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Critique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6" name="CustomShape 26"/>
          <p:cNvSpPr/>
          <p:nvPr/>
        </p:nvSpPr>
        <p:spPr>
          <a:xfrm>
            <a:off x="681840" y="4140360"/>
            <a:ext cx="7696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info 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7" name="CustomShape 27"/>
          <p:cNvSpPr/>
          <p:nvPr/>
        </p:nvSpPr>
        <p:spPr>
          <a:xfrm>
            <a:off x="121680" y="414036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8" name="CustomShape 28"/>
          <p:cNvSpPr/>
          <p:nvPr/>
        </p:nvSpPr>
        <p:spPr>
          <a:xfrm>
            <a:off x="1721880" y="406404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9" name="CustomShape 29"/>
          <p:cNvSpPr/>
          <p:nvPr/>
        </p:nvSpPr>
        <p:spPr>
          <a:xfrm>
            <a:off x="1851480" y="4673520"/>
            <a:ext cx="14799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Avant-Projet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ransition>
    <p:zoom dir="out"/>
  </p:transition>
  <p:timing>
    <p:tnLst>
      <p:par>
        <p:cTn id="122" dur="indefinite" restart="never" nodeType="tmRoot">
          <p:childTnLst>
            <p:seq>
              <p:cTn id="123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D022A4AA-004F-4154-8C0C-5BE9CBBCF1E7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2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L'avant-projet, c'est ...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173" name="TextShape 4"/>
          <p:cNvSpPr txBox="1"/>
          <p:nvPr/>
        </p:nvSpPr>
        <p:spPr>
          <a:xfrm>
            <a:off x="685800" y="1828800"/>
            <a:ext cx="7772400" cy="464832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La description de comment ça marchera après la mise en oeuvre du projet,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L'estimation "justifiée" des coûts prévisionnels :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investissements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frais de développements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frais de mise en oeuvre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2" marL="1143000" indent="-228600">
              <a:buClr>
                <a:srgbClr val="ffcc00"/>
              </a:buClr>
              <a:buFont typeface="Monotype Sorts" charset="2"/>
              <a:buChar char=""/>
            </a:pP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formation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2" marL="1143000" indent="-228600">
              <a:buClr>
                <a:srgbClr val="ffcc00"/>
              </a:buClr>
              <a:buFont typeface="Monotype Sorts" charset="2"/>
              <a:buChar char=""/>
            </a:pP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pertes de production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frais de maintenance sur 5 ans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L'estimation "justifiée" des bénéfices attendus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productivité -&gt; plus faibles coûts fixes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qualité -&gt; meilleures ventes (sur 5 ans)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out"/>
  </p:transition>
  <p:timing>
    <p:tnLst>
      <p:par>
        <p:cTn id="124" dur="indefinite" restart="never" nodeType="tmRoot">
          <p:childTnLst>
            <p:seq>
              <p:cTn id="125" dur="indefinite" nodeType="mainSeq">
                <p:childTnLst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30" dur="500"/>
                                        <p:tgtEl>
                                          <p:spTgt spid="173">
                                            <p:txEl>
                                              <p:pRg st="0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73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35" dur="500"/>
                                        <p:tgtEl>
                                          <p:spTgt spid="173">
                                            <p:txEl>
                                              <p:pRg st="73" end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24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38" dur="500"/>
                                        <p:tgtEl>
                                          <p:spTgt spid="173">
                                            <p:txEl>
                                              <p:pRg st="124" end="1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40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41" dur="500"/>
                                        <p:tgtEl>
                                          <p:spTgt spid="173">
                                            <p:txEl>
                                              <p:pRg st="140" end="1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64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44" dur="500"/>
                                        <p:tgtEl>
                                          <p:spTgt spid="173">
                                            <p:txEl>
                                              <p:pRg st="164" end="1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88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47" dur="500"/>
                                        <p:tgtEl>
                                          <p:spTgt spid="173">
                                            <p:txEl>
                                              <p:pRg st="188" end="1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98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50" dur="500"/>
                                        <p:tgtEl>
                                          <p:spTgt spid="173">
                                            <p:txEl>
                                              <p:pRg st="198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219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53" dur="500"/>
                                        <p:tgtEl>
                                          <p:spTgt spid="173">
                                            <p:txEl>
                                              <p:pRg st="219" end="2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250" end="2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58" dur="500"/>
                                        <p:tgtEl>
                                          <p:spTgt spid="173">
                                            <p:txEl>
                                              <p:pRg st="250" end="2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298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61" dur="500"/>
                                        <p:tgtEl>
                                          <p:spTgt spid="173">
                                            <p:txEl>
                                              <p:pRg st="298" end="3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339" end="3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64" dur="500"/>
                                        <p:tgtEl>
                                          <p:spTgt spid="173">
                                            <p:txEl>
                                              <p:pRg st="339" end="3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774A58D4-1D9A-493F-8808-DBDA3E248D3E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6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Déroulement général d'un projet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1149480" y="1682640"/>
            <a:ext cx="143496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CustomShape 5"/>
          <p:cNvSpPr/>
          <p:nvPr/>
        </p:nvSpPr>
        <p:spPr>
          <a:xfrm>
            <a:off x="1225440" y="236844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79" name="CustomShape 6"/>
          <p:cNvSpPr/>
          <p:nvPr/>
        </p:nvSpPr>
        <p:spPr>
          <a:xfrm>
            <a:off x="387360" y="2978280"/>
            <a:ext cx="1434960" cy="44424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80" name="CustomShape 7"/>
          <p:cNvSpPr/>
          <p:nvPr/>
        </p:nvSpPr>
        <p:spPr>
          <a:xfrm>
            <a:off x="387360" y="3587760"/>
            <a:ext cx="143496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81" name="CustomShape 8"/>
          <p:cNvSpPr/>
          <p:nvPr/>
        </p:nvSpPr>
        <p:spPr>
          <a:xfrm>
            <a:off x="463680" y="419724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82" name="CustomShape 9"/>
          <p:cNvSpPr/>
          <p:nvPr/>
        </p:nvSpPr>
        <p:spPr>
          <a:xfrm>
            <a:off x="1911240" y="4730760"/>
            <a:ext cx="143532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CustomShape 10"/>
          <p:cNvSpPr/>
          <p:nvPr/>
        </p:nvSpPr>
        <p:spPr>
          <a:xfrm>
            <a:off x="1987560" y="5492880"/>
            <a:ext cx="1282680" cy="368280"/>
          </a:xfrm>
          <a:prstGeom prst="ellipse">
            <a:avLst/>
          </a:prstGeom>
          <a:solidFill>
            <a:srgbClr val="996633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84" name="CustomShape 11"/>
          <p:cNvSpPr/>
          <p:nvPr/>
        </p:nvSpPr>
        <p:spPr>
          <a:xfrm>
            <a:off x="3886200" y="3352680"/>
            <a:ext cx="1440" cy="1800"/>
          </a:xfrm>
          <a:custGeom>
            <a:avLst/>
            <a:gdLst/>
            <a:ah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5" name="CustomShape 12"/>
          <p:cNvSpPr/>
          <p:nvPr/>
        </p:nvSpPr>
        <p:spPr>
          <a:xfrm>
            <a:off x="1828800" y="21337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CustomShape 13"/>
          <p:cNvSpPr/>
          <p:nvPr/>
        </p:nvSpPr>
        <p:spPr>
          <a:xfrm>
            <a:off x="1143000" y="2514600"/>
            <a:ext cx="77760" cy="458640"/>
          </a:xfrm>
          <a:custGeom>
            <a:avLst/>
            <a:gdLst/>
            <a:ahLst/>
            <a:rect l="l" t="t" r="r" b="b"/>
            <a:pathLst>
              <a:path w="48" h="288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CustomShape 14"/>
          <p:cNvSpPr/>
          <p:nvPr/>
        </p:nvSpPr>
        <p:spPr>
          <a:xfrm>
            <a:off x="1104840" y="3505320"/>
            <a:ext cx="1800" cy="77760"/>
          </a:xfrm>
          <a:custGeom>
            <a:avLst/>
            <a:gdLst/>
            <a:ahLst/>
            <a:rect l="l" t="t" r="r" b="b"/>
            <a:pathLst>
              <a:path w="0" h="48">
                <a:moveTo>
                  <a:pt x="0" y="0"/>
                </a:moveTo>
                <a:lnTo>
                  <a:pt x="0" y="4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88" name="CustomShape 15"/>
          <p:cNvSpPr/>
          <p:nvPr/>
        </p:nvSpPr>
        <p:spPr>
          <a:xfrm>
            <a:off x="1104840" y="4038480"/>
            <a:ext cx="1800" cy="154080"/>
          </a:xfrm>
          <a:custGeom>
            <a:avLst/>
            <a:gdLst/>
            <a:ahLst/>
            <a:rect l="l" t="t" r="r" b="b"/>
            <a:pathLst>
              <a:path w="0" h="96">
                <a:moveTo>
                  <a:pt x="0" y="0"/>
                </a:moveTo>
                <a:lnTo>
                  <a:pt x="0" y="96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89" name="CustomShape 16"/>
          <p:cNvSpPr/>
          <p:nvPr/>
        </p:nvSpPr>
        <p:spPr>
          <a:xfrm>
            <a:off x="2514600" y="2514600"/>
            <a:ext cx="306360" cy="154080"/>
          </a:xfrm>
          <a:custGeom>
            <a:avLst/>
            <a:gdLst/>
            <a:ahLst/>
            <a:rect l="l" t="t" r="r" b="b"/>
            <a:pathLst>
              <a:path w="192" h="96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0" name="CustomShape 17"/>
          <p:cNvSpPr/>
          <p:nvPr/>
        </p:nvSpPr>
        <p:spPr>
          <a:xfrm>
            <a:off x="2590920" y="26668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1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1" name="CustomShape 18"/>
          <p:cNvSpPr/>
          <p:nvPr/>
        </p:nvSpPr>
        <p:spPr>
          <a:xfrm>
            <a:off x="152280" y="47242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2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2" name="CustomShape 19"/>
          <p:cNvSpPr/>
          <p:nvPr/>
        </p:nvSpPr>
        <p:spPr>
          <a:xfrm>
            <a:off x="457200" y="4343400"/>
            <a:ext cx="1440" cy="382680"/>
          </a:xfrm>
          <a:custGeom>
            <a:avLst/>
            <a:gdLst/>
            <a:ahLst/>
            <a:rect l="l" t="t" r="r" b="b"/>
            <a:pathLst>
              <a:path w="0" h="240">
                <a:moveTo>
                  <a:pt x="0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93" name="CustomShape 20"/>
          <p:cNvSpPr/>
          <p:nvPr/>
        </p:nvSpPr>
        <p:spPr>
          <a:xfrm>
            <a:off x="1752480" y="4419720"/>
            <a:ext cx="916200" cy="306360"/>
          </a:xfrm>
          <a:custGeom>
            <a:avLst/>
            <a:gdLst/>
            <a:ahLst/>
            <a:rect l="l" t="t" r="r" b="b"/>
            <a:pathLst>
              <a:path w="576" h="192">
                <a:moveTo>
                  <a:pt x="0" y="0"/>
                </a:moveTo>
                <a:lnTo>
                  <a:pt x="576" y="0"/>
                </a:lnTo>
                <a:lnTo>
                  <a:pt x="576" y="192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94" name="CustomShape 21"/>
          <p:cNvSpPr/>
          <p:nvPr/>
        </p:nvSpPr>
        <p:spPr>
          <a:xfrm>
            <a:off x="2666880" y="5181480"/>
            <a:ext cx="1800" cy="306360"/>
          </a:xfrm>
          <a:custGeom>
            <a:avLst/>
            <a:gdLst/>
            <a:ahLst/>
            <a:rect l="l" t="t" r="r" b="b"/>
            <a:pathLst>
              <a:path w="0" h="192">
                <a:moveTo>
                  <a:pt x="0" y="0"/>
                </a:moveTo>
                <a:lnTo>
                  <a:pt x="0" y="192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95" name="CustomShape 22"/>
          <p:cNvSpPr/>
          <p:nvPr/>
        </p:nvSpPr>
        <p:spPr>
          <a:xfrm>
            <a:off x="1295280" y="60958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3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6" name="CustomShape 23"/>
          <p:cNvSpPr/>
          <p:nvPr/>
        </p:nvSpPr>
        <p:spPr>
          <a:xfrm>
            <a:off x="1600200" y="5638680"/>
            <a:ext cx="382680" cy="459000"/>
          </a:xfrm>
          <a:custGeom>
            <a:avLst/>
            <a:gdLst/>
            <a:ahLst/>
            <a:rect l="l" t="t" r="r" b="b"/>
            <a:pathLst>
              <a:path w="240" h="288">
                <a:moveTo>
                  <a:pt x="240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97" name="CustomShape 24"/>
          <p:cNvSpPr/>
          <p:nvPr/>
        </p:nvSpPr>
        <p:spPr>
          <a:xfrm>
            <a:off x="1551240" y="1701720"/>
            <a:ext cx="6202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Idée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8" name="CustomShape 25"/>
          <p:cNvSpPr/>
          <p:nvPr/>
        </p:nvSpPr>
        <p:spPr>
          <a:xfrm>
            <a:off x="1375920" y="2311560"/>
            <a:ext cx="9021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suivie?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9" name="CustomShape 26"/>
          <p:cNvSpPr/>
          <p:nvPr/>
        </p:nvSpPr>
        <p:spPr>
          <a:xfrm>
            <a:off x="883800" y="223524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0" name="CustomShape 27"/>
          <p:cNvSpPr/>
          <p:nvPr/>
        </p:nvSpPr>
        <p:spPr>
          <a:xfrm>
            <a:off x="2407680" y="215892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1" name="CustomShape 28"/>
          <p:cNvSpPr/>
          <p:nvPr/>
        </p:nvSpPr>
        <p:spPr>
          <a:xfrm>
            <a:off x="408960" y="2997360"/>
            <a:ext cx="13168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Etat Actuel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2" name="CustomShape 29"/>
          <p:cNvSpPr/>
          <p:nvPr/>
        </p:nvSpPr>
        <p:spPr>
          <a:xfrm>
            <a:off x="559800" y="3606840"/>
            <a:ext cx="101520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Critique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3" name="CustomShape 30"/>
          <p:cNvSpPr/>
          <p:nvPr/>
        </p:nvSpPr>
        <p:spPr>
          <a:xfrm>
            <a:off x="681840" y="4140360"/>
            <a:ext cx="7696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info 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4" name="CustomShape 31"/>
          <p:cNvSpPr/>
          <p:nvPr/>
        </p:nvSpPr>
        <p:spPr>
          <a:xfrm>
            <a:off x="121680" y="414036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5" name="CustomShape 32"/>
          <p:cNvSpPr/>
          <p:nvPr/>
        </p:nvSpPr>
        <p:spPr>
          <a:xfrm>
            <a:off x="1721880" y="406404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6" name="CustomShape 33"/>
          <p:cNvSpPr/>
          <p:nvPr/>
        </p:nvSpPr>
        <p:spPr>
          <a:xfrm>
            <a:off x="1851480" y="4673520"/>
            <a:ext cx="14799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Avant-Projet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7" name="CustomShape 34"/>
          <p:cNvSpPr/>
          <p:nvPr/>
        </p:nvSpPr>
        <p:spPr>
          <a:xfrm>
            <a:off x="2284200" y="5435640"/>
            <a:ext cx="6141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ok 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8" name="CustomShape 35"/>
          <p:cNvSpPr/>
          <p:nvPr/>
        </p:nvSpPr>
        <p:spPr>
          <a:xfrm>
            <a:off x="1569600" y="535932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9" name="CustomShape 36"/>
          <p:cNvSpPr/>
          <p:nvPr/>
        </p:nvSpPr>
        <p:spPr>
          <a:xfrm>
            <a:off x="3322080" y="528336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0" name="CustomShape 37"/>
          <p:cNvSpPr/>
          <p:nvPr/>
        </p:nvSpPr>
        <p:spPr>
          <a:xfrm>
            <a:off x="3276720" y="3886200"/>
            <a:ext cx="610920" cy="1830240"/>
          </a:xfrm>
          <a:custGeom>
            <a:avLst/>
            <a:gdLst/>
            <a:ahLst/>
            <a:rect l="l" t="t" r="r" b="b"/>
            <a:pathLst>
              <a:path w="384" h="1152">
                <a:moveTo>
                  <a:pt x="0" y="1152"/>
                </a:moveTo>
                <a:lnTo>
                  <a:pt x="384" y="1152"/>
                </a:lnTo>
                <a:lnTo>
                  <a:pt x="384" y="0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11" name="CustomShape 38"/>
          <p:cNvSpPr/>
          <p:nvPr/>
        </p:nvSpPr>
        <p:spPr>
          <a:xfrm>
            <a:off x="2673360" y="3435480"/>
            <a:ext cx="2425680" cy="444240"/>
          </a:xfrm>
          <a:prstGeom prst="rect">
            <a:avLst/>
          </a:prstGeom>
          <a:solidFill>
            <a:srgbClr val="a3f25f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12" name="CustomShape 39"/>
          <p:cNvSpPr/>
          <p:nvPr/>
        </p:nvSpPr>
        <p:spPr>
          <a:xfrm>
            <a:off x="2646360" y="3408480"/>
            <a:ext cx="2481120" cy="45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Cahier des charges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ransition>
    <p:zoom dir="out"/>
  </p:transition>
  <p:timing>
    <p:tnLst>
      <p:par>
        <p:cTn id="165" dur="indefinite" restart="never" nodeType="tmRoot">
          <p:childTnLst>
            <p:seq>
              <p:cTn id="16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4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6C02E218-1F4E-46EB-BB67-641CD488B2D1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5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Cahier des charges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216" name="TextShape 4"/>
          <p:cNvSpPr txBox="1"/>
          <p:nvPr/>
        </p:nvSpPr>
        <p:spPr>
          <a:xfrm>
            <a:off x="456840" y="1885680"/>
            <a:ext cx="817884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L'avant-projet résumé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Les contraintes techniques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Les contraintes réglementaires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Les contraintes financières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Les contraintes de calendrier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La manière de répondre au cahier des charges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out"/>
  </p:transition>
  <p:timing>
    <p:tnLst>
      <p:par>
        <p:cTn id="167" dur="indefinite" restart="never" nodeType="tmRoot">
          <p:childTnLst>
            <p:seq>
              <p:cTn id="168" dur="indefinite" nodeType="mainSeq">
                <p:childTnLst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73" dur="500"/>
                                        <p:tgtEl>
                                          <p:spTgt spid="216">
                                            <p:txEl>
                                              <p:pRg st="0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22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78" dur="500"/>
                                        <p:tgtEl>
                                          <p:spTgt spid="216">
                                            <p:txEl>
                                              <p:pRg st="22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49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83" dur="500"/>
                                        <p:tgtEl>
                                          <p:spTgt spid="216">
                                            <p:txEl>
                                              <p:pRg st="49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8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88" dur="500"/>
                                        <p:tgtEl>
                                          <p:spTgt spid="216">
                                            <p:txEl>
                                              <p:pRg st="80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108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93" dur="500"/>
                                        <p:tgtEl>
                                          <p:spTgt spid="216">
                                            <p:txEl>
                                              <p:pRg st="108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138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98" dur="500"/>
                                        <p:tgtEl>
                                          <p:spTgt spid="216">
                                            <p:txEl>
                                              <p:pRg st="138" end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8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746F98A3-B80E-4619-B3C3-9A80039C246E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9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Déroulement général d'un projet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220" name="CustomShape 4"/>
          <p:cNvSpPr/>
          <p:nvPr/>
        </p:nvSpPr>
        <p:spPr>
          <a:xfrm>
            <a:off x="1149480" y="1682640"/>
            <a:ext cx="143496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21" name="CustomShape 5"/>
          <p:cNvSpPr/>
          <p:nvPr/>
        </p:nvSpPr>
        <p:spPr>
          <a:xfrm>
            <a:off x="1225440" y="236844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22" name="CustomShape 6"/>
          <p:cNvSpPr/>
          <p:nvPr/>
        </p:nvSpPr>
        <p:spPr>
          <a:xfrm>
            <a:off x="387360" y="2978280"/>
            <a:ext cx="1434960" cy="44424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23" name="CustomShape 7"/>
          <p:cNvSpPr/>
          <p:nvPr/>
        </p:nvSpPr>
        <p:spPr>
          <a:xfrm>
            <a:off x="387360" y="3587760"/>
            <a:ext cx="143496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24" name="CustomShape 8"/>
          <p:cNvSpPr/>
          <p:nvPr/>
        </p:nvSpPr>
        <p:spPr>
          <a:xfrm>
            <a:off x="463680" y="419724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25" name="CustomShape 9"/>
          <p:cNvSpPr/>
          <p:nvPr/>
        </p:nvSpPr>
        <p:spPr>
          <a:xfrm>
            <a:off x="1911240" y="4730760"/>
            <a:ext cx="143532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26" name="CustomShape 10"/>
          <p:cNvSpPr/>
          <p:nvPr/>
        </p:nvSpPr>
        <p:spPr>
          <a:xfrm>
            <a:off x="1987560" y="549288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27" name="CustomShape 11"/>
          <p:cNvSpPr/>
          <p:nvPr/>
        </p:nvSpPr>
        <p:spPr>
          <a:xfrm>
            <a:off x="4425840" y="2216160"/>
            <a:ext cx="1587600" cy="596880"/>
          </a:xfrm>
          <a:prstGeom prst="rect">
            <a:avLst/>
          </a:prstGeom>
          <a:solidFill>
            <a:srgbClr val="fafd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28" name="CustomShape 12"/>
          <p:cNvSpPr/>
          <p:nvPr/>
        </p:nvSpPr>
        <p:spPr>
          <a:xfrm>
            <a:off x="3886200" y="3352680"/>
            <a:ext cx="1440" cy="1800"/>
          </a:xfrm>
          <a:custGeom>
            <a:avLst/>
            <a:gdLst/>
            <a:ah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29" name="CustomShape 13"/>
          <p:cNvSpPr/>
          <p:nvPr/>
        </p:nvSpPr>
        <p:spPr>
          <a:xfrm>
            <a:off x="1828800" y="21337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0" name="CustomShape 14"/>
          <p:cNvSpPr/>
          <p:nvPr/>
        </p:nvSpPr>
        <p:spPr>
          <a:xfrm>
            <a:off x="6711840" y="2216160"/>
            <a:ext cx="1435320" cy="520560"/>
          </a:xfrm>
          <a:prstGeom prst="rect">
            <a:avLst/>
          </a:prstGeom>
          <a:solidFill>
            <a:srgbClr val="fafd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31" name="CustomShape 15"/>
          <p:cNvSpPr/>
          <p:nvPr/>
        </p:nvSpPr>
        <p:spPr>
          <a:xfrm>
            <a:off x="1143000" y="2514600"/>
            <a:ext cx="77760" cy="458640"/>
          </a:xfrm>
          <a:custGeom>
            <a:avLst/>
            <a:gdLst/>
            <a:ahLst/>
            <a:rect l="l" t="t" r="r" b="b"/>
            <a:pathLst>
              <a:path w="48" h="288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2" name="CustomShape 16"/>
          <p:cNvSpPr/>
          <p:nvPr/>
        </p:nvSpPr>
        <p:spPr>
          <a:xfrm>
            <a:off x="1104840" y="3505320"/>
            <a:ext cx="1800" cy="77760"/>
          </a:xfrm>
          <a:custGeom>
            <a:avLst/>
            <a:gdLst/>
            <a:ahLst/>
            <a:rect l="l" t="t" r="r" b="b"/>
            <a:pathLst>
              <a:path w="0" h="48">
                <a:moveTo>
                  <a:pt x="0" y="0"/>
                </a:moveTo>
                <a:lnTo>
                  <a:pt x="0" y="4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3" name="CustomShape 17"/>
          <p:cNvSpPr/>
          <p:nvPr/>
        </p:nvSpPr>
        <p:spPr>
          <a:xfrm>
            <a:off x="1104840" y="4038480"/>
            <a:ext cx="1800" cy="154080"/>
          </a:xfrm>
          <a:custGeom>
            <a:avLst/>
            <a:gdLst/>
            <a:ahLst/>
            <a:rect l="l" t="t" r="r" b="b"/>
            <a:pathLst>
              <a:path w="0" h="96">
                <a:moveTo>
                  <a:pt x="0" y="0"/>
                </a:moveTo>
                <a:lnTo>
                  <a:pt x="0" y="96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4" name="CustomShape 18"/>
          <p:cNvSpPr/>
          <p:nvPr/>
        </p:nvSpPr>
        <p:spPr>
          <a:xfrm>
            <a:off x="2514600" y="2514600"/>
            <a:ext cx="306360" cy="154080"/>
          </a:xfrm>
          <a:custGeom>
            <a:avLst/>
            <a:gdLst/>
            <a:ahLst/>
            <a:rect l="l" t="t" r="r" b="b"/>
            <a:pathLst>
              <a:path w="192" h="96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5" name="CustomShape 19"/>
          <p:cNvSpPr/>
          <p:nvPr/>
        </p:nvSpPr>
        <p:spPr>
          <a:xfrm>
            <a:off x="2590920" y="26668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1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6" name="CustomShape 20"/>
          <p:cNvSpPr/>
          <p:nvPr/>
        </p:nvSpPr>
        <p:spPr>
          <a:xfrm>
            <a:off x="152280" y="47242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2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7" name="CustomShape 21"/>
          <p:cNvSpPr/>
          <p:nvPr/>
        </p:nvSpPr>
        <p:spPr>
          <a:xfrm>
            <a:off x="457200" y="4343400"/>
            <a:ext cx="1440" cy="382680"/>
          </a:xfrm>
          <a:custGeom>
            <a:avLst/>
            <a:gdLst/>
            <a:ahLst/>
            <a:rect l="l" t="t" r="r" b="b"/>
            <a:pathLst>
              <a:path w="0" h="240">
                <a:moveTo>
                  <a:pt x="0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8" name="CustomShape 22"/>
          <p:cNvSpPr/>
          <p:nvPr/>
        </p:nvSpPr>
        <p:spPr>
          <a:xfrm>
            <a:off x="1752480" y="4419720"/>
            <a:ext cx="916200" cy="306360"/>
          </a:xfrm>
          <a:custGeom>
            <a:avLst/>
            <a:gdLst/>
            <a:ahLst/>
            <a:rect l="l" t="t" r="r" b="b"/>
            <a:pathLst>
              <a:path w="576" h="192">
                <a:moveTo>
                  <a:pt x="0" y="0"/>
                </a:moveTo>
                <a:lnTo>
                  <a:pt x="576" y="0"/>
                </a:lnTo>
                <a:lnTo>
                  <a:pt x="576" y="192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9" name="CustomShape 23"/>
          <p:cNvSpPr/>
          <p:nvPr/>
        </p:nvSpPr>
        <p:spPr>
          <a:xfrm>
            <a:off x="2666880" y="5181480"/>
            <a:ext cx="1800" cy="306360"/>
          </a:xfrm>
          <a:custGeom>
            <a:avLst/>
            <a:gdLst/>
            <a:ahLst/>
            <a:rect l="l" t="t" r="r" b="b"/>
            <a:pathLst>
              <a:path w="0" h="192">
                <a:moveTo>
                  <a:pt x="0" y="0"/>
                </a:moveTo>
                <a:lnTo>
                  <a:pt x="0" y="192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40" name="CustomShape 24"/>
          <p:cNvSpPr/>
          <p:nvPr/>
        </p:nvSpPr>
        <p:spPr>
          <a:xfrm>
            <a:off x="1295280" y="60958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3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1" name="CustomShape 25"/>
          <p:cNvSpPr/>
          <p:nvPr/>
        </p:nvSpPr>
        <p:spPr>
          <a:xfrm>
            <a:off x="1600200" y="5638680"/>
            <a:ext cx="382680" cy="459000"/>
          </a:xfrm>
          <a:custGeom>
            <a:avLst/>
            <a:gdLst/>
            <a:ahLst/>
            <a:rect l="l" t="t" r="r" b="b"/>
            <a:pathLst>
              <a:path w="240" h="288">
                <a:moveTo>
                  <a:pt x="240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2" name="CustomShape 26"/>
          <p:cNvSpPr/>
          <p:nvPr/>
        </p:nvSpPr>
        <p:spPr>
          <a:xfrm>
            <a:off x="3276720" y="1752480"/>
            <a:ext cx="3049560" cy="3963960"/>
          </a:xfrm>
          <a:custGeom>
            <a:avLst/>
            <a:gdLst/>
            <a:ahLst/>
            <a:rect l="l" t="t" r="r" b="b"/>
            <a:pathLst>
              <a:path w="1920" h="2496">
                <a:moveTo>
                  <a:pt x="0" y="2496"/>
                </a:moveTo>
                <a:lnTo>
                  <a:pt x="432" y="2496"/>
                </a:lnTo>
                <a:lnTo>
                  <a:pt x="432" y="0"/>
                </a:lnTo>
                <a:lnTo>
                  <a:pt x="1920" y="0"/>
                </a:lnTo>
                <a:lnTo>
                  <a:pt x="1920" y="144"/>
                </a:lnTo>
                <a:lnTo>
                  <a:pt x="1200" y="144"/>
                </a:lnTo>
                <a:lnTo>
                  <a:pt x="1200" y="336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43" name="CustomShape 27"/>
          <p:cNvSpPr/>
          <p:nvPr/>
        </p:nvSpPr>
        <p:spPr>
          <a:xfrm>
            <a:off x="6324480" y="1981080"/>
            <a:ext cx="1144800" cy="230400"/>
          </a:xfrm>
          <a:custGeom>
            <a:avLst/>
            <a:gdLst/>
            <a:ahLst/>
            <a:rect l="l" t="t" r="r" b="b"/>
            <a:pathLst>
              <a:path w="720" h="144">
                <a:moveTo>
                  <a:pt x="0" y="0"/>
                </a:moveTo>
                <a:lnTo>
                  <a:pt x="720" y="0"/>
                </a:lnTo>
                <a:lnTo>
                  <a:pt x="72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44" name="CustomShape 28"/>
          <p:cNvSpPr/>
          <p:nvPr/>
        </p:nvSpPr>
        <p:spPr>
          <a:xfrm>
            <a:off x="1551240" y="1701720"/>
            <a:ext cx="6202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Idée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5" name="CustomShape 29"/>
          <p:cNvSpPr/>
          <p:nvPr/>
        </p:nvSpPr>
        <p:spPr>
          <a:xfrm>
            <a:off x="1375920" y="2311560"/>
            <a:ext cx="9021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suivie?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6" name="CustomShape 30"/>
          <p:cNvSpPr/>
          <p:nvPr/>
        </p:nvSpPr>
        <p:spPr>
          <a:xfrm>
            <a:off x="883800" y="223524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7" name="CustomShape 31"/>
          <p:cNvSpPr/>
          <p:nvPr/>
        </p:nvSpPr>
        <p:spPr>
          <a:xfrm>
            <a:off x="2407680" y="215892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8" name="CustomShape 32"/>
          <p:cNvSpPr/>
          <p:nvPr/>
        </p:nvSpPr>
        <p:spPr>
          <a:xfrm>
            <a:off x="408960" y="2997360"/>
            <a:ext cx="13168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Etat Actuel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9" name="CustomShape 33"/>
          <p:cNvSpPr/>
          <p:nvPr/>
        </p:nvSpPr>
        <p:spPr>
          <a:xfrm>
            <a:off x="559800" y="3606840"/>
            <a:ext cx="101520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Critique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0" name="CustomShape 34"/>
          <p:cNvSpPr/>
          <p:nvPr/>
        </p:nvSpPr>
        <p:spPr>
          <a:xfrm>
            <a:off x="681840" y="4140360"/>
            <a:ext cx="7696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info 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1" name="CustomShape 35"/>
          <p:cNvSpPr/>
          <p:nvPr/>
        </p:nvSpPr>
        <p:spPr>
          <a:xfrm>
            <a:off x="121680" y="414036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2" name="CustomShape 36"/>
          <p:cNvSpPr/>
          <p:nvPr/>
        </p:nvSpPr>
        <p:spPr>
          <a:xfrm>
            <a:off x="1721880" y="406404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3" name="CustomShape 37"/>
          <p:cNvSpPr/>
          <p:nvPr/>
        </p:nvSpPr>
        <p:spPr>
          <a:xfrm>
            <a:off x="1851480" y="4673520"/>
            <a:ext cx="14799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Avant-Projet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4" name="CustomShape 38"/>
          <p:cNvSpPr/>
          <p:nvPr/>
        </p:nvSpPr>
        <p:spPr>
          <a:xfrm>
            <a:off x="2284200" y="5435640"/>
            <a:ext cx="6141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ok 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5" name="CustomShape 39"/>
          <p:cNvSpPr/>
          <p:nvPr/>
        </p:nvSpPr>
        <p:spPr>
          <a:xfrm>
            <a:off x="1569600" y="535932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6" name="CustomShape 40"/>
          <p:cNvSpPr/>
          <p:nvPr/>
        </p:nvSpPr>
        <p:spPr>
          <a:xfrm>
            <a:off x="3322080" y="528336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7" name="CustomShape 41"/>
          <p:cNvSpPr/>
          <p:nvPr/>
        </p:nvSpPr>
        <p:spPr>
          <a:xfrm>
            <a:off x="4325760" y="2158920"/>
            <a:ext cx="171144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Choix 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environnement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8" name="CustomShape 42"/>
          <p:cNvSpPr/>
          <p:nvPr/>
        </p:nvSpPr>
        <p:spPr>
          <a:xfrm>
            <a:off x="6628320" y="2158920"/>
            <a:ext cx="152568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Analyse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fonctionnelle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9" name="CustomShape 43"/>
          <p:cNvSpPr/>
          <p:nvPr/>
        </p:nvSpPr>
        <p:spPr>
          <a:xfrm>
            <a:off x="3962520" y="3505320"/>
            <a:ext cx="1440" cy="1440"/>
          </a:xfrm>
          <a:custGeom>
            <a:avLst/>
            <a:gdLst/>
            <a:ah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60" name="CustomShape 44"/>
          <p:cNvSpPr/>
          <p:nvPr/>
        </p:nvSpPr>
        <p:spPr>
          <a:xfrm>
            <a:off x="2749680" y="3587760"/>
            <a:ext cx="2425680" cy="444600"/>
          </a:xfrm>
          <a:prstGeom prst="rect">
            <a:avLst/>
          </a:prstGeom>
          <a:solidFill>
            <a:srgbClr val="a3f25f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61" name="CustomShape 45"/>
          <p:cNvSpPr/>
          <p:nvPr/>
        </p:nvSpPr>
        <p:spPr>
          <a:xfrm>
            <a:off x="2722680" y="3560760"/>
            <a:ext cx="2481120" cy="45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Cahier des charges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ransition>
    <p:zoom dir="out"/>
  </p:transition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63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A46CBAF2-0397-4F22-AB67-DBBFF2869BE7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64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Répondre au cahier des charges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265" name="TextShape 4"/>
          <p:cNvSpPr txBox="1"/>
          <p:nvPr/>
        </p:nvSpPr>
        <p:spPr>
          <a:xfrm>
            <a:off x="456840" y="1885680"/>
            <a:ext cx="400860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Choisir un environnement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matériel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logiciels de base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2" marL="1143000" indent="-228600">
              <a:buClr>
                <a:srgbClr val="ffcc00"/>
              </a:buClr>
              <a:buFont typeface="Monotype Sorts" charset="2"/>
              <a:buChar char="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SGBD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2" marL="1143000" indent="-228600">
              <a:buClr>
                <a:srgbClr val="ffcc00"/>
              </a:buClr>
              <a:buFont typeface="Monotype Sorts" charset="2"/>
              <a:buChar char="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Environnements de développement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266" name="TextShape 5"/>
          <p:cNvSpPr txBox="1"/>
          <p:nvPr/>
        </p:nvSpPr>
        <p:spPr>
          <a:xfrm>
            <a:off x="4627080" y="1885680"/>
            <a:ext cx="400860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Mener l'analyse fonctionnelle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lister les fonctions principales à réaliser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présenter la nouvelle organisation du système d'information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out"/>
  </p:transition>
  <p:timing>
    <p:tnLst>
      <p:par>
        <p:cTn id="199" dur="indefinite" restart="never" nodeType="tmRoot">
          <p:childTnLst>
            <p:seq>
              <p:cTn id="200" dur="indefinite" nodeType="mainSeq">
                <p:childTnLst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05" dur="500"/>
                                        <p:tgtEl>
                                          <p:spTgt spid="265">
                                            <p:txEl>
                                              <p:pRg st="0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25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08" dur="500"/>
                                        <p:tgtEl>
                                          <p:spTgt spid="265">
                                            <p:txEl>
                                              <p:pRg st="25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34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11" dur="500"/>
                                        <p:tgtEl>
                                          <p:spTgt spid="265">
                                            <p:txEl>
                                              <p:pRg st="34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52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14" dur="500"/>
                                        <p:tgtEl>
                                          <p:spTgt spid="265">
                                            <p:txEl>
                                              <p:pRg st="52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57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17" dur="500"/>
                                        <p:tgtEl>
                                          <p:spTgt spid="265">
                                            <p:txEl>
                                              <p:pRg st="57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68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7CB8262A-665B-4DFC-89B2-6867CF747C15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69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Déroulement général d'un projet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270" name="CustomShape 4"/>
          <p:cNvSpPr/>
          <p:nvPr/>
        </p:nvSpPr>
        <p:spPr>
          <a:xfrm>
            <a:off x="5530680" y="4197240"/>
            <a:ext cx="1435320" cy="444600"/>
          </a:xfrm>
          <a:prstGeom prst="rect">
            <a:avLst/>
          </a:prstGeom>
          <a:solidFill>
            <a:srgbClr val="fafd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71" name="CustomShape 5"/>
          <p:cNvSpPr/>
          <p:nvPr/>
        </p:nvSpPr>
        <p:spPr>
          <a:xfrm>
            <a:off x="5530680" y="3511440"/>
            <a:ext cx="1435320" cy="520920"/>
          </a:xfrm>
          <a:prstGeom prst="rect">
            <a:avLst/>
          </a:prstGeom>
          <a:solidFill>
            <a:srgbClr val="fafd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72" name="CustomShape 6"/>
          <p:cNvSpPr/>
          <p:nvPr/>
        </p:nvSpPr>
        <p:spPr>
          <a:xfrm>
            <a:off x="6248520" y="39625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73" name="CustomShape 7"/>
          <p:cNvSpPr/>
          <p:nvPr/>
        </p:nvSpPr>
        <p:spPr>
          <a:xfrm>
            <a:off x="6248520" y="46483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74" name="CustomShape 8"/>
          <p:cNvSpPr/>
          <p:nvPr/>
        </p:nvSpPr>
        <p:spPr>
          <a:xfrm>
            <a:off x="5565600" y="3424320"/>
            <a:ext cx="136548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Conception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Générale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5" name="CustomShape 9"/>
          <p:cNvSpPr/>
          <p:nvPr/>
        </p:nvSpPr>
        <p:spPr>
          <a:xfrm>
            <a:off x="5586120" y="4140360"/>
            <a:ext cx="132444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Réalisation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6" name="CustomShape 10"/>
          <p:cNvSpPr/>
          <p:nvPr/>
        </p:nvSpPr>
        <p:spPr>
          <a:xfrm>
            <a:off x="1149480" y="1682640"/>
            <a:ext cx="143496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7" name="CustomShape 11"/>
          <p:cNvSpPr/>
          <p:nvPr/>
        </p:nvSpPr>
        <p:spPr>
          <a:xfrm>
            <a:off x="1225440" y="236844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8" name="CustomShape 12"/>
          <p:cNvSpPr/>
          <p:nvPr/>
        </p:nvSpPr>
        <p:spPr>
          <a:xfrm>
            <a:off x="387360" y="2978280"/>
            <a:ext cx="1434960" cy="44424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9" name="CustomShape 13"/>
          <p:cNvSpPr/>
          <p:nvPr/>
        </p:nvSpPr>
        <p:spPr>
          <a:xfrm>
            <a:off x="387360" y="3587760"/>
            <a:ext cx="143496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80" name="CustomShape 14"/>
          <p:cNvSpPr/>
          <p:nvPr/>
        </p:nvSpPr>
        <p:spPr>
          <a:xfrm>
            <a:off x="463680" y="419724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81" name="CustomShape 15"/>
          <p:cNvSpPr/>
          <p:nvPr/>
        </p:nvSpPr>
        <p:spPr>
          <a:xfrm>
            <a:off x="1911240" y="4730760"/>
            <a:ext cx="143532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82" name="CustomShape 16"/>
          <p:cNvSpPr/>
          <p:nvPr/>
        </p:nvSpPr>
        <p:spPr>
          <a:xfrm>
            <a:off x="1987560" y="549288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83" name="CustomShape 17"/>
          <p:cNvSpPr/>
          <p:nvPr/>
        </p:nvSpPr>
        <p:spPr>
          <a:xfrm>
            <a:off x="4425840" y="2216160"/>
            <a:ext cx="1587600" cy="59688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84" name="CustomShape 18"/>
          <p:cNvSpPr/>
          <p:nvPr/>
        </p:nvSpPr>
        <p:spPr>
          <a:xfrm>
            <a:off x="3886200" y="3352680"/>
            <a:ext cx="1440" cy="1800"/>
          </a:xfrm>
          <a:custGeom>
            <a:avLst/>
            <a:gdLst/>
            <a:ah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85" name="CustomShape 19"/>
          <p:cNvSpPr/>
          <p:nvPr/>
        </p:nvSpPr>
        <p:spPr>
          <a:xfrm>
            <a:off x="1828800" y="21337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86" name="CustomShape 20"/>
          <p:cNvSpPr/>
          <p:nvPr/>
        </p:nvSpPr>
        <p:spPr>
          <a:xfrm>
            <a:off x="6711840" y="2216160"/>
            <a:ext cx="1435320" cy="52056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87" name="CustomShape 21"/>
          <p:cNvSpPr/>
          <p:nvPr/>
        </p:nvSpPr>
        <p:spPr>
          <a:xfrm>
            <a:off x="1143000" y="2514600"/>
            <a:ext cx="77760" cy="458640"/>
          </a:xfrm>
          <a:custGeom>
            <a:avLst/>
            <a:gdLst/>
            <a:ahLst/>
            <a:rect l="l" t="t" r="r" b="b"/>
            <a:pathLst>
              <a:path w="48" h="288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88" name="CustomShape 22"/>
          <p:cNvSpPr/>
          <p:nvPr/>
        </p:nvSpPr>
        <p:spPr>
          <a:xfrm>
            <a:off x="1104840" y="3505320"/>
            <a:ext cx="1800" cy="77760"/>
          </a:xfrm>
          <a:custGeom>
            <a:avLst/>
            <a:gdLst/>
            <a:ahLst/>
            <a:rect l="l" t="t" r="r" b="b"/>
            <a:pathLst>
              <a:path w="0" h="48">
                <a:moveTo>
                  <a:pt x="0" y="0"/>
                </a:moveTo>
                <a:lnTo>
                  <a:pt x="0" y="4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89" name="CustomShape 23"/>
          <p:cNvSpPr/>
          <p:nvPr/>
        </p:nvSpPr>
        <p:spPr>
          <a:xfrm>
            <a:off x="1104840" y="4038480"/>
            <a:ext cx="1800" cy="154080"/>
          </a:xfrm>
          <a:custGeom>
            <a:avLst/>
            <a:gdLst/>
            <a:ahLst/>
            <a:rect l="l" t="t" r="r" b="b"/>
            <a:pathLst>
              <a:path w="0" h="96">
                <a:moveTo>
                  <a:pt x="0" y="0"/>
                </a:moveTo>
                <a:lnTo>
                  <a:pt x="0" y="96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90" name="CustomShape 24"/>
          <p:cNvSpPr/>
          <p:nvPr/>
        </p:nvSpPr>
        <p:spPr>
          <a:xfrm>
            <a:off x="2514600" y="2514600"/>
            <a:ext cx="306360" cy="154080"/>
          </a:xfrm>
          <a:custGeom>
            <a:avLst/>
            <a:gdLst/>
            <a:ahLst/>
            <a:rect l="l" t="t" r="r" b="b"/>
            <a:pathLst>
              <a:path w="192" h="96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91" name="CustomShape 25"/>
          <p:cNvSpPr/>
          <p:nvPr/>
        </p:nvSpPr>
        <p:spPr>
          <a:xfrm>
            <a:off x="2590920" y="26668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1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92" name="CustomShape 26"/>
          <p:cNvSpPr/>
          <p:nvPr/>
        </p:nvSpPr>
        <p:spPr>
          <a:xfrm>
            <a:off x="152280" y="47242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2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93" name="CustomShape 27"/>
          <p:cNvSpPr/>
          <p:nvPr/>
        </p:nvSpPr>
        <p:spPr>
          <a:xfrm>
            <a:off x="457200" y="4343400"/>
            <a:ext cx="1440" cy="382680"/>
          </a:xfrm>
          <a:custGeom>
            <a:avLst/>
            <a:gdLst/>
            <a:ahLst/>
            <a:rect l="l" t="t" r="r" b="b"/>
            <a:pathLst>
              <a:path w="0" h="240">
                <a:moveTo>
                  <a:pt x="0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94" name="CustomShape 28"/>
          <p:cNvSpPr/>
          <p:nvPr/>
        </p:nvSpPr>
        <p:spPr>
          <a:xfrm>
            <a:off x="1752480" y="4419720"/>
            <a:ext cx="916200" cy="306360"/>
          </a:xfrm>
          <a:custGeom>
            <a:avLst/>
            <a:gdLst/>
            <a:ahLst/>
            <a:rect l="l" t="t" r="r" b="b"/>
            <a:pathLst>
              <a:path w="576" h="192">
                <a:moveTo>
                  <a:pt x="0" y="0"/>
                </a:moveTo>
                <a:lnTo>
                  <a:pt x="576" y="0"/>
                </a:lnTo>
                <a:lnTo>
                  <a:pt x="576" y="192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95" name="CustomShape 29"/>
          <p:cNvSpPr/>
          <p:nvPr/>
        </p:nvSpPr>
        <p:spPr>
          <a:xfrm>
            <a:off x="2666880" y="5181480"/>
            <a:ext cx="1800" cy="306360"/>
          </a:xfrm>
          <a:custGeom>
            <a:avLst/>
            <a:gdLst/>
            <a:ahLst/>
            <a:rect l="l" t="t" r="r" b="b"/>
            <a:pathLst>
              <a:path w="0" h="192">
                <a:moveTo>
                  <a:pt x="0" y="0"/>
                </a:moveTo>
                <a:lnTo>
                  <a:pt x="0" y="192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96" name="CustomShape 30"/>
          <p:cNvSpPr/>
          <p:nvPr/>
        </p:nvSpPr>
        <p:spPr>
          <a:xfrm>
            <a:off x="1295280" y="60958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3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97" name="CustomShape 31"/>
          <p:cNvSpPr/>
          <p:nvPr/>
        </p:nvSpPr>
        <p:spPr>
          <a:xfrm>
            <a:off x="1600200" y="5638680"/>
            <a:ext cx="382680" cy="459000"/>
          </a:xfrm>
          <a:custGeom>
            <a:avLst/>
            <a:gdLst/>
            <a:ahLst/>
            <a:rect l="l" t="t" r="r" b="b"/>
            <a:pathLst>
              <a:path w="240" h="288">
                <a:moveTo>
                  <a:pt x="240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98" name="CustomShape 32"/>
          <p:cNvSpPr/>
          <p:nvPr/>
        </p:nvSpPr>
        <p:spPr>
          <a:xfrm>
            <a:off x="3276720" y="1752480"/>
            <a:ext cx="3049560" cy="3963960"/>
          </a:xfrm>
          <a:custGeom>
            <a:avLst/>
            <a:gdLst/>
            <a:ahLst/>
            <a:rect l="l" t="t" r="r" b="b"/>
            <a:pathLst>
              <a:path w="1920" h="2496">
                <a:moveTo>
                  <a:pt x="0" y="2496"/>
                </a:moveTo>
                <a:lnTo>
                  <a:pt x="432" y="2496"/>
                </a:lnTo>
                <a:lnTo>
                  <a:pt x="432" y="0"/>
                </a:lnTo>
                <a:lnTo>
                  <a:pt x="1920" y="0"/>
                </a:lnTo>
                <a:lnTo>
                  <a:pt x="1920" y="144"/>
                </a:lnTo>
                <a:lnTo>
                  <a:pt x="1200" y="144"/>
                </a:lnTo>
                <a:lnTo>
                  <a:pt x="1200" y="336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99" name="CustomShape 33"/>
          <p:cNvSpPr/>
          <p:nvPr/>
        </p:nvSpPr>
        <p:spPr>
          <a:xfrm>
            <a:off x="6324480" y="1981080"/>
            <a:ext cx="1144800" cy="230400"/>
          </a:xfrm>
          <a:custGeom>
            <a:avLst/>
            <a:gdLst/>
            <a:ahLst/>
            <a:rect l="l" t="t" r="r" b="b"/>
            <a:pathLst>
              <a:path w="720" h="144">
                <a:moveTo>
                  <a:pt x="0" y="0"/>
                </a:moveTo>
                <a:lnTo>
                  <a:pt x="720" y="0"/>
                </a:lnTo>
                <a:lnTo>
                  <a:pt x="72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00" name="CustomShape 34"/>
          <p:cNvSpPr/>
          <p:nvPr/>
        </p:nvSpPr>
        <p:spPr>
          <a:xfrm>
            <a:off x="1551240" y="1701720"/>
            <a:ext cx="6202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Idée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1" name="CustomShape 35"/>
          <p:cNvSpPr/>
          <p:nvPr/>
        </p:nvSpPr>
        <p:spPr>
          <a:xfrm>
            <a:off x="1375920" y="2311560"/>
            <a:ext cx="9021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suivie?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2" name="CustomShape 36"/>
          <p:cNvSpPr/>
          <p:nvPr/>
        </p:nvSpPr>
        <p:spPr>
          <a:xfrm>
            <a:off x="883800" y="223524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3" name="CustomShape 37"/>
          <p:cNvSpPr/>
          <p:nvPr/>
        </p:nvSpPr>
        <p:spPr>
          <a:xfrm>
            <a:off x="2407680" y="215892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4" name="CustomShape 38"/>
          <p:cNvSpPr/>
          <p:nvPr/>
        </p:nvSpPr>
        <p:spPr>
          <a:xfrm>
            <a:off x="408960" y="2997360"/>
            <a:ext cx="13168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Etat Actuel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5" name="CustomShape 39"/>
          <p:cNvSpPr/>
          <p:nvPr/>
        </p:nvSpPr>
        <p:spPr>
          <a:xfrm>
            <a:off x="559800" y="3606840"/>
            <a:ext cx="101520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Critique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6" name="CustomShape 40"/>
          <p:cNvSpPr/>
          <p:nvPr/>
        </p:nvSpPr>
        <p:spPr>
          <a:xfrm>
            <a:off x="681840" y="4140360"/>
            <a:ext cx="7696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info 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7" name="CustomShape 41"/>
          <p:cNvSpPr/>
          <p:nvPr/>
        </p:nvSpPr>
        <p:spPr>
          <a:xfrm>
            <a:off x="121680" y="414036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8" name="CustomShape 42"/>
          <p:cNvSpPr/>
          <p:nvPr/>
        </p:nvSpPr>
        <p:spPr>
          <a:xfrm>
            <a:off x="1721880" y="406404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9" name="CustomShape 43"/>
          <p:cNvSpPr/>
          <p:nvPr/>
        </p:nvSpPr>
        <p:spPr>
          <a:xfrm>
            <a:off x="1851480" y="4673520"/>
            <a:ext cx="14799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Avant-Projet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0" name="CustomShape 44"/>
          <p:cNvSpPr/>
          <p:nvPr/>
        </p:nvSpPr>
        <p:spPr>
          <a:xfrm>
            <a:off x="2284200" y="5435640"/>
            <a:ext cx="6141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ok 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1" name="CustomShape 45"/>
          <p:cNvSpPr/>
          <p:nvPr/>
        </p:nvSpPr>
        <p:spPr>
          <a:xfrm>
            <a:off x="1569600" y="535932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2" name="CustomShape 46"/>
          <p:cNvSpPr/>
          <p:nvPr/>
        </p:nvSpPr>
        <p:spPr>
          <a:xfrm>
            <a:off x="3322080" y="528336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3" name="CustomShape 47"/>
          <p:cNvSpPr/>
          <p:nvPr/>
        </p:nvSpPr>
        <p:spPr>
          <a:xfrm>
            <a:off x="4325760" y="2158920"/>
            <a:ext cx="171144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Choix 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environnement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4" name="CustomShape 48"/>
          <p:cNvSpPr/>
          <p:nvPr/>
        </p:nvSpPr>
        <p:spPr>
          <a:xfrm>
            <a:off x="6628320" y="2158920"/>
            <a:ext cx="152568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Analyse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fonctionnelle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5" name="CustomShape 49"/>
          <p:cNvSpPr/>
          <p:nvPr/>
        </p:nvSpPr>
        <p:spPr>
          <a:xfrm>
            <a:off x="3962520" y="3505320"/>
            <a:ext cx="1440" cy="1440"/>
          </a:xfrm>
          <a:custGeom>
            <a:avLst/>
            <a:gdLst/>
            <a:ah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6" name="CustomShape 50"/>
          <p:cNvSpPr/>
          <p:nvPr/>
        </p:nvSpPr>
        <p:spPr>
          <a:xfrm>
            <a:off x="2749680" y="3587760"/>
            <a:ext cx="2425680" cy="444600"/>
          </a:xfrm>
          <a:prstGeom prst="rect">
            <a:avLst/>
          </a:prstGeom>
          <a:solidFill>
            <a:srgbClr val="a3f25f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17" name="CustomShape 51"/>
          <p:cNvSpPr/>
          <p:nvPr/>
        </p:nvSpPr>
        <p:spPr>
          <a:xfrm>
            <a:off x="2722680" y="3560760"/>
            <a:ext cx="2481120" cy="45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Cahier des charges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8" name="CustomShape 52"/>
          <p:cNvSpPr/>
          <p:nvPr/>
        </p:nvSpPr>
        <p:spPr>
          <a:xfrm>
            <a:off x="5181480" y="2819520"/>
            <a:ext cx="1068480" cy="687240"/>
          </a:xfrm>
          <a:custGeom>
            <a:avLst/>
            <a:gdLst/>
            <a:ahLst/>
            <a:rect l="l" t="t" r="r" b="b"/>
            <a:pathLst>
              <a:path w="672" h="432">
                <a:moveTo>
                  <a:pt x="0" y="0"/>
                </a:moveTo>
                <a:lnTo>
                  <a:pt x="0" y="288"/>
                </a:lnTo>
                <a:lnTo>
                  <a:pt x="672" y="288"/>
                </a:lnTo>
                <a:lnTo>
                  <a:pt x="672" y="432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19" name="CustomShape 53"/>
          <p:cNvSpPr/>
          <p:nvPr/>
        </p:nvSpPr>
        <p:spPr>
          <a:xfrm>
            <a:off x="6324480" y="2743200"/>
            <a:ext cx="1144800" cy="763560"/>
          </a:xfrm>
          <a:custGeom>
            <a:avLst/>
            <a:gdLst/>
            <a:ahLst/>
            <a:rect l="l" t="t" r="r" b="b"/>
            <a:pathLst>
              <a:path w="720" h="480">
                <a:moveTo>
                  <a:pt x="720" y="0"/>
                </a:moveTo>
                <a:lnTo>
                  <a:pt x="720" y="240"/>
                </a:lnTo>
                <a:lnTo>
                  <a:pt x="0" y="240"/>
                </a:lnTo>
                <a:lnTo>
                  <a:pt x="0" y="480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ransition>
    <p:zoom dir="out"/>
  </p:transition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1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DB79E255-3E3D-46C8-8BFF-7EC60E42CDD0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2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Le projet tel qu'il est habituellement perçu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323" name="TextShape 4"/>
          <p:cNvSpPr txBox="1"/>
          <p:nvPr/>
        </p:nvSpPr>
        <p:spPr>
          <a:xfrm>
            <a:off x="456840" y="1885680"/>
            <a:ext cx="400860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La réalisation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découpage en tâches de réalisation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répartition dans une équipe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les revues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l'avancement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la gestion des imprévus..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24" name="TextShape 5"/>
          <p:cNvSpPr txBox="1"/>
          <p:nvPr/>
        </p:nvSpPr>
        <p:spPr>
          <a:xfrm>
            <a:off x="4627080" y="1885680"/>
            <a:ext cx="400860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La conception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mise en oeuvre d'une démarche méthodologique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validation par prototypes ou maquettes ou simulations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out"/>
  </p:transition>
  <p:timing>
    <p:tnLst>
      <p:par>
        <p:cTn id="218" dur="indefinite" restart="never" nodeType="tmRoot">
          <p:childTnLst>
            <p:seq>
              <p:cTn id="219" dur="indefinite" nodeType="mainSeq">
                <p:childTnLst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24" dur="500"/>
                                        <p:tgtEl>
                                          <p:spTgt spid="323">
                                            <p:txEl>
                                              <p:p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15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27" dur="500"/>
                                        <p:tgtEl>
                                          <p:spTgt spid="323">
                                            <p:txEl>
                                              <p:pRg st="15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50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30" dur="500"/>
                                        <p:tgtEl>
                                          <p:spTgt spid="323">
                                            <p:txEl>
                                              <p:pRg st="50" end="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78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33" dur="500"/>
                                        <p:tgtEl>
                                          <p:spTgt spid="323">
                                            <p:txEl>
                                              <p:pRg st="78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89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36" dur="500"/>
                                        <p:tgtEl>
                                          <p:spTgt spid="323">
                                            <p:txEl>
                                              <p:pRg st="89" end="1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st="102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39" dur="500"/>
                                        <p:tgtEl>
                                          <p:spTgt spid="323">
                                            <p:txEl>
                                              <p:pRg st="102" end="1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6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AF305FED-8AEF-491E-95D5-AC315857D695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7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Déroulement général d'un projet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328" name="CustomShape 4"/>
          <p:cNvSpPr/>
          <p:nvPr/>
        </p:nvSpPr>
        <p:spPr>
          <a:xfrm>
            <a:off x="5530680" y="5568840"/>
            <a:ext cx="1435320" cy="444600"/>
          </a:xfrm>
          <a:prstGeom prst="rect">
            <a:avLst/>
          </a:prstGeom>
          <a:solidFill>
            <a:srgbClr val="fafd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29" name="CustomShape 5"/>
          <p:cNvSpPr/>
          <p:nvPr/>
        </p:nvSpPr>
        <p:spPr>
          <a:xfrm>
            <a:off x="5530680" y="4883040"/>
            <a:ext cx="1435320" cy="444600"/>
          </a:xfrm>
          <a:prstGeom prst="rect">
            <a:avLst/>
          </a:prstGeom>
          <a:solidFill>
            <a:srgbClr val="fafd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30" name="CustomShape 6"/>
          <p:cNvSpPr/>
          <p:nvPr/>
        </p:nvSpPr>
        <p:spPr>
          <a:xfrm>
            <a:off x="6248520" y="46483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31" name="CustomShape 7"/>
          <p:cNvSpPr/>
          <p:nvPr/>
        </p:nvSpPr>
        <p:spPr>
          <a:xfrm>
            <a:off x="6246720" y="5334120"/>
            <a:ext cx="6480" cy="230040"/>
          </a:xfrm>
          <a:custGeom>
            <a:avLst/>
            <a:gdLst/>
            <a:ahLst/>
            <a:rect l="l" t="t" r="r" b="b"/>
            <a:pathLst>
              <a:path w="3" h="144">
                <a:moveTo>
                  <a:pt x="0" y="0"/>
                </a:moveTo>
                <a:lnTo>
                  <a:pt x="3" y="33"/>
                </a:lnTo>
                <a:lnTo>
                  <a:pt x="3" y="69"/>
                </a:lnTo>
                <a:lnTo>
                  <a:pt x="3" y="96"/>
                </a:lnTo>
                <a:lnTo>
                  <a:pt x="3" y="123"/>
                </a:ln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2" name="CustomShape 8"/>
          <p:cNvSpPr/>
          <p:nvPr/>
        </p:nvSpPr>
        <p:spPr>
          <a:xfrm>
            <a:off x="5592240" y="4826160"/>
            <a:ext cx="131220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Lancement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3" name="CustomShape 9"/>
          <p:cNvSpPr/>
          <p:nvPr/>
        </p:nvSpPr>
        <p:spPr>
          <a:xfrm>
            <a:off x="5867280" y="5587920"/>
            <a:ext cx="76212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Audit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4" name="CustomShape 10"/>
          <p:cNvSpPr/>
          <p:nvPr/>
        </p:nvSpPr>
        <p:spPr>
          <a:xfrm>
            <a:off x="5530680" y="4197240"/>
            <a:ext cx="143532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35" name="CustomShape 11"/>
          <p:cNvSpPr/>
          <p:nvPr/>
        </p:nvSpPr>
        <p:spPr>
          <a:xfrm>
            <a:off x="5530680" y="3511440"/>
            <a:ext cx="1435320" cy="52092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36" name="CustomShape 12"/>
          <p:cNvSpPr/>
          <p:nvPr/>
        </p:nvSpPr>
        <p:spPr>
          <a:xfrm>
            <a:off x="6248520" y="39625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7" name="CustomShape 13"/>
          <p:cNvSpPr/>
          <p:nvPr/>
        </p:nvSpPr>
        <p:spPr>
          <a:xfrm>
            <a:off x="6248520" y="46483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8" name="CustomShape 14"/>
          <p:cNvSpPr/>
          <p:nvPr/>
        </p:nvSpPr>
        <p:spPr>
          <a:xfrm>
            <a:off x="5565600" y="3424320"/>
            <a:ext cx="136548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Conception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Générale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9" name="CustomShape 15"/>
          <p:cNvSpPr/>
          <p:nvPr/>
        </p:nvSpPr>
        <p:spPr>
          <a:xfrm>
            <a:off x="5586120" y="4140360"/>
            <a:ext cx="132444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Réalisation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40" name="CustomShape 16"/>
          <p:cNvSpPr/>
          <p:nvPr/>
        </p:nvSpPr>
        <p:spPr>
          <a:xfrm>
            <a:off x="1149480" y="1682640"/>
            <a:ext cx="143496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41" name="CustomShape 17"/>
          <p:cNvSpPr/>
          <p:nvPr/>
        </p:nvSpPr>
        <p:spPr>
          <a:xfrm>
            <a:off x="1225440" y="236844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42" name="CustomShape 18"/>
          <p:cNvSpPr/>
          <p:nvPr/>
        </p:nvSpPr>
        <p:spPr>
          <a:xfrm>
            <a:off x="387360" y="2978280"/>
            <a:ext cx="1434960" cy="44424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43" name="CustomShape 19"/>
          <p:cNvSpPr/>
          <p:nvPr/>
        </p:nvSpPr>
        <p:spPr>
          <a:xfrm>
            <a:off x="387360" y="3587760"/>
            <a:ext cx="143496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44" name="CustomShape 20"/>
          <p:cNvSpPr/>
          <p:nvPr/>
        </p:nvSpPr>
        <p:spPr>
          <a:xfrm>
            <a:off x="463680" y="419724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45" name="CustomShape 21"/>
          <p:cNvSpPr/>
          <p:nvPr/>
        </p:nvSpPr>
        <p:spPr>
          <a:xfrm>
            <a:off x="1911240" y="4730760"/>
            <a:ext cx="143532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46" name="CustomShape 22"/>
          <p:cNvSpPr/>
          <p:nvPr/>
        </p:nvSpPr>
        <p:spPr>
          <a:xfrm>
            <a:off x="1987560" y="549288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47" name="CustomShape 23"/>
          <p:cNvSpPr/>
          <p:nvPr/>
        </p:nvSpPr>
        <p:spPr>
          <a:xfrm>
            <a:off x="4425840" y="2216160"/>
            <a:ext cx="1587600" cy="59688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48" name="CustomShape 24"/>
          <p:cNvSpPr/>
          <p:nvPr/>
        </p:nvSpPr>
        <p:spPr>
          <a:xfrm>
            <a:off x="3886200" y="3352680"/>
            <a:ext cx="1440" cy="1800"/>
          </a:xfrm>
          <a:custGeom>
            <a:avLst/>
            <a:gdLst/>
            <a:ah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49" name="CustomShape 25"/>
          <p:cNvSpPr/>
          <p:nvPr/>
        </p:nvSpPr>
        <p:spPr>
          <a:xfrm>
            <a:off x="1828800" y="21337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0" name="CustomShape 26"/>
          <p:cNvSpPr/>
          <p:nvPr/>
        </p:nvSpPr>
        <p:spPr>
          <a:xfrm>
            <a:off x="6711840" y="2216160"/>
            <a:ext cx="1435320" cy="52056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51" name="CustomShape 27"/>
          <p:cNvSpPr/>
          <p:nvPr/>
        </p:nvSpPr>
        <p:spPr>
          <a:xfrm>
            <a:off x="1143000" y="2514600"/>
            <a:ext cx="77760" cy="458640"/>
          </a:xfrm>
          <a:custGeom>
            <a:avLst/>
            <a:gdLst/>
            <a:ahLst/>
            <a:rect l="l" t="t" r="r" b="b"/>
            <a:pathLst>
              <a:path w="48" h="288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2" name="CustomShape 28"/>
          <p:cNvSpPr/>
          <p:nvPr/>
        </p:nvSpPr>
        <p:spPr>
          <a:xfrm>
            <a:off x="1104840" y="3505320"/>
            <a:ext cx="1800" cy="77760"/>
          </a:xfrm>
          <a:custGeom>
            <a:avLst/>
            <a:gdLst/>
            <a:ahLst/>
            <a:rect l="l" t="t" r="r" b="b"/>
            <a:pathLst>
              <a:path w="0" h="48">
                <a:moveTo>
                  <a:pt x="0" y="0"/>
                </a:moveTo>
                <a:lnTo>
                  <a:pt x="0" y="4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3" name="CustomShape 29"/>
          <p:cNvSpPr/>
          <p:nvPr/>
        </p:nvSpPr>
        <p:spPr>
          <a:xfrm>
            <a:off x="1104840" y="4038480"/>
            <a:ext cx="1800" cy="154080"/>
          </a:xfrm>
          <a:custGeom>
            <a:avLst/>
            <a:gdLst/>
            <a:ahLst/>
            <a:rect l="l" t="t" r="r" b="b"/>
            <a:pathLst>
              <a:path w="0" h="96">
                <a:moveTo>
                  <a:pt x="0" y="0"/>
                </a:moveTo>
                <a:lnTo>
                  <a:pt x="0" y="96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4" name="CustomShape 30"/>
          <p:cNvSpPr/>
          <p:nvPr/>
        </p:nvSpPr>
        <p:spPr>
          <a:xfrm>
            <a:off x="2514600" y="2514600"/>
            <a:ext cx="306360" cy="154080"/>
          </a:xfrm>
          <a:custGeom>
            <a:avLst/>
            <a:gdLst/>
            <a:ahLst/>
            <a:rect l="l" t="t" r="r" b="b"/>
            <a:pathLst>
              <a:path w="192" h="96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55" name="CustomShape 31"/>
          <p:cNvSpPr/>
          <p:nvPr/>
        </p:nvSpPr>
        <p:spPr>
          <a:xfrm>
            <a:off x="2590920" y="26668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1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56" name="CustomShape 32"/>
          <p:cNvSpPr/>
          <p:nvPr/>
        </p:nvSpPr>
        <p:spPr>
          <a:xfrm>
            <a:off x="152280" y="47242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2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57" name="CustomShape 33"/>
          <p:cNvSpPr/>
          <p:nvPr/>
        </p:nvSpPr>
        <p:spPr>
          <a:xfrm>
            <a:off x="457200" y="4343400"/>
            <a:ext cx="1440" cy="382680"/>
          </a:xfrm>
          <a:custGeom>
            <a:avLst/>
            <a:gdLst/>
            <a:ahLst/>
            <a:rect l="l" t="t" r="r" b="b"/>
            <a:pathLst>
              <a:path w="0" h="240">
                <a:moveTo>
                  <a:pt x="0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8" name="CustomShape 34"/>
          <p:cNvSpPr/>
          <p:nvPr/>
        </p:nvSpPr>
        <p:spPr>
          <a:xfrm>
            <a:off x="1752480" y="4419720"/>
            <a:ext cx="916200" cy="306360"/>
          </a:xfrm>
          <a:custGeom>
            <a:avLst/>
            <a:gdLst/>
            <a:ahLst/>
            <a:rect l="l" t="t" r="r" b="b"/>
            <a:pathLst>
              <a:path w="576" h="192">
                <a:moveTo>
                  <a:pt x="0" y="0"/>
                </a:moveTo>
                <a:lnTo>
                  <a:pt x="576" y="0"/>
                </a:lnTo>
                <a:lnTo>
                  <a:pt x="576" y="192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9" name="CustomShape 35"/>
          <p:cNvSpPr/>
          <p:nvPr/>
        </p:nvSpPr>
        <p:spPr>
          <a:xfrm>
            <a:off x="2666880" y="5181480"/>
            <a:ext cx="1800" cy="306360"/>
          </a:xfrm>
          <a:custGeom>
            <a:avLst/>
            <a:gdLst/>
            <a:ahLst/>
            <a:rect l="l" t="t" r="r" b="b"/>
            <a:pathLst>
              <a:path w="0" h="192">
                <a:moveTo>
                  <a:pt x="0" y="0"/>
                </a:moveTo>
                <a:lnTo>
                  <a:pt x="0" y="192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0" name="CustomShape 36"/>
          <p:cNvSpPr/>
          <p:nvPr/>
        </p:nvSpPr>
        <p:spPr>
          <a:xfrm>
            <a:off x="1295280" y="60958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3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61" name="CustomShape 37"/>
          <p:cNvSpPr/>
          <p:nvPr/>
        </p:nvSpPr>
        <p:spPr>
          <a:xfrm>
            <a:off x="1600200" y="5638680"/>
            <a:ext cx="382680" cy="459000"/>
          </a:xfrm>
          <a:custGeom>
            <a:avLst/>
            <a:gdLst/>
            <a:ahLst/>
            <a:rect l="l" t="t" r="r" b="b"/>
            <a:pathLst>
              <a:path w="240" h="288">
                <a:moveTo>
                  <a:pt x="240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2" name="CustomShape 38"/>
          <p:cNvSpPr/>
          <p:nvPr/>
        </p:nvSpPr>
        <p:spPr>
          <a:xfrm>
            <a:off x="3276720" y="1752480"/>
            <a:ext cx="3049560" cy="3963960"/>
          </a:xfrm>
          <a:custGeom>
            <a:avLst/>
            <a:gdLst/>
            <a:ahLst/>
            <a:rect l="l" t="t" r="r" b="b"/>
            <a:pathLst>
              <a:path w="1920" h="2496">
                <a:moveTo>
                  <a:pt x="0" y="2496"/>
                </a:moveTo>
                <a:lnTo>
                  <a:pt x="432" y="2496"/>
                </a:lnTo>
                <a:lnTo>
                  <a:pt x="432" y="0"/>
                </a:lnTo>
                <a:lnTo>
                  <a:pt x="1920" y="0"/>
                </a:lnTo>
                <a:lnTo>
                  <a:pt x="1920" y="144"/>
                </a:lnTo>
                <a:lnTo>
                  <a:pt x="1200" y="144"/>
                </a:lnTo>
                <a:lnTo>
                  <a:pt x="1200" y="336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3" name="CustomShape 39"/>
          <p:cNvSpPr/>
          <p:nvPr/>
        </p:nvSpPr>
        <p:spPr>
          <a:xfrm>
            <a:off x="6324480" y="1981080"/>
            <a:ext cx="1144800" cy="230400"/>
          </a:xfrm>
          <a:custGeom>
            <a:avLst/>
            <a:gdLst/>
            <a:ahLst/>
            <a:rect l="l" t="t" r="r" b="b"/>
            <a:pathLst>
              <a:path w="720" h="144">
                <a:moveTo>
                  <a:pt x="0" y="0"/>
                </a:moveTo>
                <a:lnTo>
                  <a:pt x="720" y="0"/>
                </a:lnTo>
                <a:lnTo>
                  <a:pt x="72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4" name="CustomShape 40"/>
          <p:cNvSpPr/>
          <p:nvPr/>
        </p:nvSpPr>
        <p:spPr>
          <a:xfrm>
            <a:off x="1551240" y="1701720"/>
            <a:ext cx="6202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Idée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65" name="CustomShape 41"/>
          <p:cNvSpPr/>
          <p:nvPr/>
        </p:nvSpPr>
        <p:spPr>
          <a:xfrm>
            <a:off x="1375920" y="2311560"/>
            <a:ext cx="9021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suivie?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66" name="CustomShape 42"/>
          <p:cNvSpPr/>
          <p:nvPr/>
        </p:nvSpPr>
        <p:spPr>
          <a:xfrm>
            <a:off x="883800" y="223524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67" name="CustomShape 43"/>
          <p:cNvSpPr/>
          <p:nvPr/>
        </p:nvSpPr>
        <p:spPr>
          <a:xfrm>
            <a:off x="2407680" y="215892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68" name="CustomShape 44"/>
          <p:cNvSpPr/>
          <p:nvPr/>
        </p:nvSpPr>
        <p:spPr>
          <a:xfrm>
            <a:off x="408960" y="2997360"/>
            <a:ext cx="13168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Etat Actuel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69" name="CustomShape 45"/>
          <p:cNvSpPr/>
          <p:nvPr/>
        </p:nvSpPr>
        <p:spPr>
          <a:xfrm>
            <a:off x="559800" y="3606840"/>
            <a:ext cx="101520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Critique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70" name="CustomShape 46"/>
          <p:cNvSpPr/>
          <p:nvPr/>
        </p:nvSpPr>
        <p:spPr>
          <a:xfrm>
            <a:off x="681840" y="4140360"/>
            <a:ext cx="7696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info 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71" name="CustomShape 47"/>
          <p:cNvSpPr/>
          <p:nvPr/>
        </p:nvSpPr>
        <p:spPr>
          <a:xfrm>
            <a:off x="121680" y="414036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72" name="CustomShape 48"/>
          <p:cNvSpPr/>
          <p:nvPr/>
        </p:nvSpPr>
        <p:spPr>
          <a:xfrm>
            <a:off x="1721880" y="406404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73" name="CustomShape 49"/>
          <p:cNvSpPr/>
          <p:nvPr/>
        </p:nvSpPr>
        <p:spPr>
          <a:xfrm>
            <a:off x="1851480" y="4673520"/>
            <a:ext cx="14799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Avant-Projet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74" name="CustomShape 50"/>
          <p:cNvSpPr/>
          <p:nvPr/>
        </p:nvSpPr>
        <p:spPr>
          <a:xfrm>
            <a:off x="2284200" y="5435640"/>
            <a:ext cx="6141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ok 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75" name="CustomShape 51"/>
          <p:cNvSpPr/>
          <p:nvPr/>
        </p:nvSpPr>
        <p:spPr>
          <a:xfrm>
            <a:off x="1569600" y="535932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76" name="CustomShape 52"/>
          <p:cNvSpPr/>
          <p:nvPr/>
        </p:nvSpPr>
        <p:spPr>
          <a:xfrm>
            <a:off x="3322080" y="528336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77" name="CustomShape 53"/>
          <p:cNvSpPr/>
          <p:nvPr/>
        </p:nvSpPr>
        <p:spPr>
          <a:xfrm>
            <a:off x="4325760" y="2158920"/>
            <a:ext cx="171144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Choix 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environnement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78" name="CustomShape 54"/>
          <p:cNvSpPr/>
          <p:nvPr/>
        </p:nvSpPr>
        <p:spPr>
          <a:xfrm>
            <a:off x="6628320" y="2158920"/>
            <a:ext cx="152568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Analyse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fonctionnelle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79" name="CustomShape 55"/>
          <p:cNvSpPr/>
          <p:nvPr/>
        </p:nvSpPr>
        <p:spPr>
          <a:xfrm>
            <a:off x="3962520" y="3505320"/>
            <a:ext cx="1440" cy="1440"/>
          </a:xfrm>
          <a:custGeom>
            <a:avLst/>
            <a:gdLst/>
            <a:ah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80" name="CustomShape 56"/>
          <p:cNvSpPr/>
          <p:nvPr/>
        </p:nvSpPr>
        <p:spPr>
          <a:xfrm>
            <a:off x="2749680" y="3587760"/>
            <a:ext cx="2425680" cy="444600"/>
          </a:xfrm>
          <a:prstGeom prst="rect">
            <a:avLst/>
          </a:prstGeom>
          <a:solidFill>
            <a:srgbClr val="a3f25f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81" name="CustomShape 57"/>
          <p:cNvSpPr/>
          <p:nvPr/>
        </p:nvSpPr>
        <p:spPr>
          <a:xfrm>
            <a:off x="2722680" y="3560760"/>
            <a:ext cx="2481120" cy="45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Cahier des charges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82" name="CustomShape 58"/>
          <p:cNvSpPr/>
          <p:nvPr/>
        </p:nvSpPr>
        <p:spPr>
          <a:xfrm>
            <a:off x="5181480" y="2819520"/>
            <a:ext cx="1068480" cy="687240"/>
          </a:xfrm>
          <a:custGeom>
            <a:avLst/>
            <a:gdLst/>
            <a:ahLst/>
            <a:rect l="l" t="t" r="r" b="b"/>
            <a:pathLst>
              <a:path w="672" h="432">
                <a:moveTo>
                  <a:pt x="0" y="0"/>
                </a:moveTo>
                <a:lnTo>
                  <a:pt x="0" y="288"/>
                </a:lnTo>
                <a:lnTo>
                  <a:pt x="672" y="288"/>
                </a:lnTo>
                <a:lnTo>
                  <a:pt x="672" y="432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83" name="CustomShape 59"/>
          <p:cNvSpPr/>
          <p:nvPr/>
        </p:nvSpPr>
        <p:spPr>
          <a:xfrm>
            <a:off x="6324480" y="2743200"/>
            <a:ext cx="1144800" cy="763560"/>
          </a:xfrm>
          <a:custGeom>
            <a:avLst/>
            <a:gdLst/>
            <a:ahLst/>
            <a:rect l="l" t="t" r="r" b="b"/>
            <a:pathLst>
              <a:path w="720" h="480">
                <a:moveTo>
                  <a:pt x="720" y="0"/>
                </a:moveTo>
                <a:lnTo>
                  <a:pt x="720" y="240"/>
                </a:lnTo>
                <a:lnTo>
                  <a:pt x="0" y="240"/>
                </a:lnTo>
                <a:lnTo>
                  <a:pt x="0" y="480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ransition>
    <p:zoom dir="out"/>
  </p:transition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85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D6ED3127-BFCA-46FD-9DCB-3E63E242899E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86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Livrer le projet...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387" name="TextShape 4"/>
          <p:cNvSpPr txBox="1"/>
          <p:nvPr/>
        </p:nvSpPr>
        <p:spPr>
          <a:xfrm>
            <a:off x="456840" y="1885680"/>
            <a:ext cx="400860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Audit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sur les délais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sur les coûts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sur les bénéfices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sur la qualité du projet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sur la productivité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sur les choix techniques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388" name="TextShape 5"/>
          <p:cNvSpPr txBox="1"/>
          <p:nvPr/>
        </p:nvSpPr>
        <p:spPr>
          <a:xfrm>
            <a:off x="4627080" y="1885680"/>
            <a:ext cx="400860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Lancement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sur le site de développement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2" marL="1143000" indent="-228600">
              <a:buClr>
                <a:srgbClr val="ffcc00"/>
              </a:buClr>
              <a:buFont typeface="Monotype Sorts" charset="2"/>
              <a:buChar char="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simulations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2" marL="1143000" indent="-228600">
              <a:buClr>
                <a:srgbClr val="ffcc00"/>
              </a:buClr>
              <a:buFont typeface="Monotype Sorts" charset="2"/>
              <a:buChar char="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benchmarking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sur le site d'utilisation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2" marL="1143000" indent="-228600">
              <a:buClr>
                <a:srgbClr val="ffcc00"/>
              </a:buClr>
              <a:buFont typeface="Monotype Sorts" charset="2"/>
              <a:buChar char="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intégration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2" marL="1143000" indent="-228600">
              <a:buClr>
                <a:srgbClr val="ffcc00"/>
              </a:buClr>
              <a:buFont typeface="Monotype Sorts" charset="2"/>
              <a:buChar char="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formation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2" marL="1143000" indent="-228600">
              <a:buClr>
                <a:srgbClr val="ffcc00"/>
              </a:buClr>
              <a:buFont typeface="Monotype Sorts" charset="2"/>
              <a:buChar char="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validation et recette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out"/>
  </p:transition>
  <p:timing>
    <p:tnLst>
      <p:par>
        <p:cTn id="240" dur="indefinite" restart="never" nodeType="tmRoot">
          <p:childTnLst>
            <p:seq>
              <p:cTn id="241" dur="indefinite" nodeType="mainSeq">
                <p:childTnLst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46" dur="500"/>
                                        <p:tgtEl>
                                          <p:spTgt spid="387">
                                            <p:txEl>
                                              <p:p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st="6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49" dur="500"/>
                                        <p:tgtEl>
                                          <p:spTgt spid="387">
                                            <p:txEl>
                                              <p:pRg st="6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st="21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52" dur="500"/>
                                        <p:tgtEl>
                                          <p:spTgt spid="387">
                                            <p:txEl>
                                              <p:pRg st="21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st="35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55" dur="500"/>
                                        <p:tgtEl>
                                          <p:spTgt spid="387">
                                            <p:txEl>
                                              <p:pRg st="35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st="53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58" dur="500"/>
                                        <p:tgtEl>
                                          <p:spTgt spid="387">
                                            <p:txEl>
                                              <p:pRg st="53" end="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st="78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61" dur="500"/>
                                        <p:tgtEl>
                                          <p:spTgt spid="387">
                                            <p:txEl>
                                              <p:pRg st="78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st="98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64" dur="500"/>
                                        <p:tgtEl>
                                          <p:spTgt spid="387">
                                            <p:txEl>
                                              <p:pRg st="98" end="1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A58CA094-833D-403E-9D03-B55073617E32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6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OBJECTIFS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87" name="TextShape 4"/>
          <p:cNvSpPr txBox="1"/>
          <p:nvPr/>
        </p:nvSpPr>
        <p:spPr>
          <a:xfrm>
            <a:off x="456840" y="1885680"/>
            <a:ext cx="817884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Définir les limites d'un projet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Chiffrer les moyens à mettre en oeuvre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Organiser le développement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Suivre l'avancement et corriger les anomalies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Améliorer les estimations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out"/>
  </p:transition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9" dur="500"/>
                                        <p:tgtEl>
                                          <p:spTgt spid="87">
                                            <p:txEl>
                                              <p:pRg st="0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32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4" dur="500"/>
                                        <p:tgtEl>
                                          <p:spTgt spid="87">
                                            <p:txEl>
                                              <p:pRg st="32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71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9" dur="500"/>
                                        <p:tgtEl>
                                          <p:spTgt spid="87">
                                            <p:txEl>
                                              <p:pRg st="71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98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4" dur="500"/>
                                        <p:tgtEl>
                                          <p:spTgt spid="87">
                                            <p:txEl>
                                              <p:pRg st="98" end="1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44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9" dur="500"/>
                                        <p:tgtEl>
                                          <p:spTgt spid="87">
                                            <p:txEl>
                                              <p:pRg st="144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0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7B0A080A-78DC-4753-B4E9-2884AD029981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1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Déroulement général d'un projet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392" name="CustomShape 4"/>
          <p:cNvSpPr/>
          <p:nvPr/>
        </p:nvSpPr>
        <p:spPr>
          <a:xfrm>
            <a:off x="5568840" y="6178680"/>
            <a:ext cx="1435320" cy="444240"/>
          </a:xfrm>
          <a:prstGeom prst="rect">
            <a:avLst/>
          </a:prstGeom>
          <a:solidFill>
            <a:srgbClr val="ff66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93" name="CustomShape 5"/>
          <p:cNvSpPr/>
          <p:nvPr/>
        </p:nvSpPr>
        <p:spPr>
          <a:xfrm>
            <a:off x="5501520" y="6197760"/>
            <a:ext cx="14950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Maintenance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4" name="CustomShape 6"/>
          <p:cNvSpPr/>
          <p:nvPr/>
        </p:nvSpPr>
        <p:spPr>
          <a:xfrm>
            <a:off x="5530680" y="5568840"/>
            <a:ext cx="1435320" cy="444600"/>
          </a:xfrm>
          <a:prstGeom prst="rect">
            <a:avLst/>
          </a:prstGeom>
          <a:solidFill>
            <a:srgbClr val="fafd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95" name="CustomShape 7"/>
          <p:cNvSpPr/>
          <p:nvPr/>
        </p:nvSpPr>
        <p:spPr>
          <a:xfrm>
            <a:off x="5530680" y="4883040"/>
            <a:ext cx="1435320" cy="444600"/>
          </a:xfrm>
          <a:prstGeom prst="rect">
            <a:avLst/>
          </a:prstGeom>
          <a:solidFill>
            <a:srgbClr val="fafd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96" name="CustomShape 8"/>
          <p:cNvSpPr/>
          <p:nvPr/>
        </p:nvSpPr>
        <p:spPr>
          <a:xfrm>
            <a:off x="6248520" y="46483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7" name="CustomShape 9"/>
          <p:cNvSpPr/>
          <p:nvPr/>
        </p:nvSpPr>
        <p:spPr>
          <a:xfrm>
            <a:off x="6246720" y="5334120"/>
            <a:ext cx="6480" cy="230040"/>
          </a:xfrm>
          <a:custGeom>
            <a:avLst/>
            <a:gdLst/>
            <a:ahLst/>
            <a:rect l="l" t="t" r="r" b="b"/>
            <a:pathLst>
              <a:path w="3" h="144">
                <a:moveTo>
                  <a:pt x="0" y="0"/>
                </a:moveTo>
                <a:lnTo>
                  <a:pt x="3" y="33"/>
                </a:lnTo>
                <a:lnTo>
                  <a:pt x="3" y="69"/>
                </a:lnTo>
                <a:lnTo>
                  <a:pt x="3" y="96"/>
                </a:lnTo>
                <a:lnTo>
                  <a:pt x="3" y="123"/>
                </a:ln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98" name="CustomShape 10"/>
          <p:cNvSpPr/>
          <p:nvPr/>
        </p:nvSpPr>
        <p:spPr>
          <a:xfrm>
            <a:off x="5592240" y="4826160"/>
            <a:ext cx="131220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Lancement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9" name="CustomShape 11"/>
          <p:cNvSpPr/>
          <p:nvPr/>
        </p:nvSpPr>
        <p:spPr>
          <a:xfrm>
            <a:off x="5867280" y="5587920"/>
            <a:ext cx="76212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Audit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0" name="CustomShape 12"/>
          <p:cNvSpPr/>
          <p:nvPr/>
        </p:nvSpPr>
        <p:spPr>
          <a:xfrm>
            <a:off x="5530680" y="4197240"/>
            <a:ext cx="143532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01" name="CustomShape 13"/>
          <p:cNvSpPr/>
          <p:nvPr/>
        </p:nvSpPr>
        <p:spPr>
          <a:xfrm>
            <a:off x="5530680" y="3511440"/>
            <a:ext cx="1435320" cy="52092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02" name="CustomShape 14"/>
          <p:cNvSpPr/>
          <p:nvPr/>
        </p:nvSpPr>
        <p:spPr>
          <a:xfrm>
            <a:off x="6248520" y="39625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03" name="CustomShape 15"/>
          <p:cNvSpPr/>
          <p:nvPr/>
        </p:nvSpPr>
        <p:spPr>
          <a:xfrm>
            <a:off x="6248520" y="46483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04" name="CustomShape 16"/>
          <p:cNvSpPr/>
          <p:nvPr/>
        </p:nvSpPr>
        <p:spPr>
          <a:xfrm>
            <a:off x="5565600" y="3424320"/>
            <a:ext cx="136548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Conception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Générale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5" name="CustomShape 17"/>
          <p:cNvSpPr/>
          <p:nvPr/>
        </p:nvSpPr>
        <p:spPr>
          <a:xfrm>
            <a:off x="5586120" y="4140360"/>
            <a:ext cx="132444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Réalisation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6" name="CustomShape 18"/>
          <p:cNvSpPr/>
          <p:nvPr/>
        </p:nvSpPr>
        <p:spPr>
          <a:xfrm>
            <a:off x="1149480" y="1682640"/>
            <a:ext cx="143496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07" name="CustomShape 19"/>
          <p:cNvSpPr/>
          <p:nvPr/>
        </p:nvSpPr>
        <p:spPr>
          <a:xfrm>
            <a:off x="1225440" y="236844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08" name="CustomShape 20"/>
          <p:cNvSpPr/>
          <p:nvPr/>
        </p:nvSpPr>
        <p:spPr>
          <a:xfrm>
            <a:off x="387360" y="2978280"/>
            <a:ext cx="1434960" cy="44424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09" name="CustomShape 21"/>
          <p:cNvSpPr/>
          <p:nvPr/>
        </p:nvSpPr>
        <p:spPr>
          <a:xfrm>
            <a:off x="387360" y="3587760"/>
            <a:ext cx="143496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10" name="CustomShape 22"/>
          <p:cNvSpPr/>
          <p:nvPr/>
        </p:nvSpPr>
        <p:spPr>
          <a:xfrm>
            <a:off x="463680" y="419724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11" name="CustomShape 23"/>
          <p:cNvSpPr/>
          <p:nvPr/>
        </p:nvSpPr>
        <p:spPr>
          <a:xfrm>
            <a:off x="1911240" y="4730760"/>
            <a:ext cx="143532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12" name="CustomShape 24"/>
          <p:cNvSpPr/>
          <p:nvPr/>
        </p:nvSpPr>
        <p:spPr>
          <a:xfrm>
            <a:off x="1987560" y="549288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13" name="CustomShape 25"/>
          <p:cNvSpPr/>
          <p:nvPr/>
        </p:nvSpPr>
        <p:spPr>
          <a:xfrm>
            <a:off x="4425840" y="2216160"/>
            <a:ext cx="1587600" cy="59688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14" name="CustomShape 26"/>
          <p:cNvSpPr/>
          <p:nvPr/>
        </p:nvSpPr>
        <p:spPr>
          <a:xfrm>
            <a:off x="3886200" y="3352680"/>
            <a:ext cx="1440" cy="1800"/>
          </a:xfrm>
          <a:custGeom>
            <a:avLst/>
            <a:gdLst/>
            <a:ah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15" name="CustomShape 27"/>
          <p:cNvSpPr/>
          <p:nvPr/>
        </p:nvSpPr>
        <p:spPr>
          <a:xfrm>
            <a:off x="1828800" y="21337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16" name="CustomShape 28"/>
          <p:cNvSpPr/>
          <p:nvPr/>
        </p:nvSpPr>
        <p:spPr>
          <a:xfrm>
            <a:off x="6711840" y="2216160"/>
            <a:ext cx="1435320" cy="52056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  <a:effectLst>
            <a:outerShdw dist="107932" dir="2700000">
              <a:srgbClr val="5e574e">
                <a:alpha val="7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17" name="CustomShape 29"/>
          <p:cNvSpPr/>
          <p:nvPr/>
        </p:nvSpPr>
        <p:spPr>
          <a:xfrm>
            <a:off x="1143000" y="2514600"/>
            <a:ext cx="77760" cy="458640"/>
          </a:xfrm>
          <a:custGeom>
            <a:avLst/>
            <a:gdLst/>
            <a:ahLst/>
            <a:rect l="l" t="t" r="r" b="b"/>
            <a:pathLst>
              <a:path w="48" h="288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18" name="CustomShape 30"/>
          <p:cNvSpPr/>
          <p:nvPr/>
        </p:nvSpPr>
        <p:spPr>
          <a:xfrm>
            <a:off x="1104840" y="3505320"/>
            <a:ext cx="1800" cy="77760"/>
          </a:xfrm>
          <a:custGeom>
            <a:avLst/>
            <a:gdLst/>
            <a:ahLst/>
            <a:rect l="l" t="t" r="r" b="b"/>
            <a:pathLst>
              <a:path w="0" h="48">
                <a:moveTo>
                  <a:pt x="0" y="0"/>
                </a:moveTo>
                <a:lnTo>
                  <a:pt x="0" y="4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19" name="CustomShape 31"/>
          <p:cNvSpPr/>
          <p:nvPr/>
        </p:nvSpPr>
        <p:spPr>
          <a:xfrm>
            <a:off x="1104840" y="4038480"/>
            <a:ext cx="1800" cy="154080"/>
          </a:xfrm>
          <a:custGeom>
            <a:avLst/>
            <a:gdLst/>
            <a:ahLst/>
            <a:rect l="l" t="t" r="r" b="b"/>
            <a:pathLst>
              <a:path w="0" h="96">
                <a:moveTo>
                  <a:pt x="0" y="0"/>
                </a:moveTo>
                <a:lnTo>
                  <a:pt x="0" y="96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20" name="CustomShape 32"/>
          <p:cNvSpPr/>
          <p:nvPr/>
        </p:nvSpPr>
        <p:spPr>
          <a:xfrm>
            <a:off x="2514600" y="2514600"/>
            <a:ext cx="306360" cy="154080"/>
          </a:xfrm>
          <a:custGeom>
            <a:avLst/>
            <a:gdLst/>
            <a:ahLst/>
            <a:rect l="l" t="t" r="r" b="b"/>
            <a:pathLst>
              <a:path w="192" h="96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21" name="CustomShape 33"/>
          <p:cNvSpPr/>
          <p:nvPr/>
        </p:nvSpPr>
        <p:spPr>
          <a:xfrm>
            <a:off x="2590920" y="26668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1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22" name="CustomShape 34"/>
          <p:cNvSpPr/>
          <p:nvPr/>
        </p:nvSpPr>
        <p:spPr>
          <a:xfrm>
            <a:off x="152280" y="47242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2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23" name="CustomShape 35"/>
          <p:cNvSpPr/>
          <p:nvPr/>
        </p:nvSpPr>
        <p:spPr>
          <a:xfrm>
            <a:off x="457200" y="4343400"/>
            <a:ext cx="1440" cy="382680"/>
          </a:xfrm>
          <a:custGeom>
            <a:avLst/>
            <a:gdLst/>
            <a:ahLst/>
            <a:rect l="l" t="t" r="r" b="b"/>
            <a:pathLst>
              <a:path w="0" h="240">
                <a:moveTo>
                  <a:pt x="0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24" name="CustomShape 36"/>
          <p:cNvSpPr/>
          <p:nvPr/>
        </p:nvSpPr>
        <p:spPr>
          <a:xfrm>
            <a:off x="1752480" y="4419720"/>
            <a:ext cx="916200" cy="306360"/>
          </a:xfrm>
          <a:custGeom>
            <a:avLst/>
            <a:gdLst/>
            <a:ahLst/>
            <a:rect l="l" t="t" r="r" b="b"/>
            <a:pathLst>
              <a:path w="576" h="192">
                <a:moveTo>
                  <a:pt x="0" y="0"/>
                </a:moveTo>
                <a:lnTo>
                  <a:pt x="576" y="0"/>
                </a:lnTo>
                <a:lnTo>
                  <a:pt x="576" y="192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25" name="CustomShape 37"/>
          <p:cNvSpPr/>
          <p:nvPr/>
        </p:nvSpPr>
        <p:spPr>
          <a:xfrm>
            <a:off x="2666880" y="5181480"/>
            <a:ext cx="1800" cy="306360"/>
          </a:xfrm>
          <a:custGeom>
            <a:avLst/>
            <a:gdLst/>
            <a:ahLst/>
            <a:rect l="l" t="t" r="r" b="b"/>
            <a:pathLst>
              <a:path w="0" h="192">
                <a:moveTo>
                  <a:pt x="0" y="0"/>
                </a:moveTo>
                <a:lnTo>
                  <a:pt x="0" y="192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26" name="CustomShape 38"/>
          <p:cNvSpPr/>
          <p:nvPr/>
        </p:nvSpPr>
        <p:spPr>
          <a:xfrm>
            <a:off x="1295280" y="60958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3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27" name="CustomShape 39"/>
          <p:cNvSpPr/>
          <p:nvPr/>
        </p:nvSpPr>
        <p:spPr>
          <a:xfrm>
            <a:off x="1600200" y="5638680"/>
            <a:ext cx="382680" cy="459000"/>
          </a:xfrm>
          <a:custGeom>
            <a:avLst/>
            <a:gdLst/>
            <a:ahLst/>
            <a:rect l="l" t="t" r="r" b="b"/>
            <a:pathLst>
              <a:path w="240" h="288">
                <a:moveTo>
                  <a:pt x="240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28" name="CustomShape 40"/>
          <p:cNvSpPr/>
          <p:nvPr/>
        </p:nvSpPr>
        <p:spPr>
          <a:xfrm>
            <a:off x="3276720" y="1752480"/>
            <a:ext cx="3049560" cy="3963960"/>
          </a:xfrm>
          <a:custGeom>
            <a:avLst/>
            <a:gdLst/>
            <a:ahLst/>
            <a:rect l="l" t="t" r="r" b="b"/>
            <a:pathLst>
              <a:path w="1920" h="2496">
                <a:moveTo>
                  <a:pt x="0" y="2496"/>
                </a:moveTo>
                <a:lnTo>
                  <a:pt x="432" y="2496"/>
                </a:lnTo>
                <a:lnTo>
                  <a:pt x="432" y="0"/>
                </a:lnTo>
                <a:lnTo>
                  <a:pt x="1920" y="0"/>
                </a:lnTo>
                <a:lnTo>
                  <a:pt x="1920" y="144"/>
                </a:lnTo>
                <a:lnTo>
                  <a:pt x="1200" y="144"/>
                </a:lnTo>
                <a:lnTo>
                  <a:pt x="1200" y="336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29" name="CustomShape 41"/>
          <p:cNvSpPr/>
          <p:nvPr/>
        </p:nvSpPr>
        <p:spPr>
          <a:xfrm>
            <a:off x="6324480" y="1981080"/>
            <a:ext cx="1144800" cy="230400"/>
          </a:xfrm>
          <a:custGeom>
            <a:avLst/>
            <a:gdLst/>
            <a:ahLst/>
            <a:rect l="l" t="t" r="r" b="b"/>
            <a:pathLst>
              <a:path w="720" h="144">
                <a:moveTo>
                  <a:pt x="0" y="0"/>
                </a:moveTo>
                <a:lnTo>
                  <a:pt x="720" y="0"/>
                </a:lnTo>
                <a:lnTo>
                  <a:pt x="72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30" name="CustomShape 42"/>
          <p:cNvSpPr/>
          <p:nvPr/>
        </p:nvSpPr>
        <p:spPr>
          <a:xfrm>
            <a:off x="1551240" y="1701720"/>
            <a:ext cx="6202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Idée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1" name="CustomShape 43"/>
          <p:cNvSpPr/>
          <p:nvPr/>
        </p:nvSpPr>
        <p:spPr>
          <a:xfrm>
            <a:off x="1375920" y="2311560"/>
            <a:ext cx="9021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suivie?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2" name="CustomShape 44"/>
          <p:cNvSpPr/>
          <p:nvPr/>
        </p:nvSpPr>
        <p:spPr>
          <a:xfrm>
            <a:off x="883800" y="223524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3" name="CustomShape 45"/>
          <p:cNvSpPr/>
          <p:nvPr/>
        </p:nvSpPr>
        <p:spPr>
          <a:xfrm>
            <a:off x="2407680" y="215892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4" name="CustomShape 46"/>
          <p:cNvSpPr/>
          <p:nvPr/>
        </p:nvSpPr>
        <p:spPr>
          <a:xfrm>
            <a:off x="408960" y="2997360"/>
            <a:ext cx="13168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Etat Actuel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5" name="CustomShape 47"/>
          <p:cNvSpPr/>
          <p:nvPr/>
        </p:nvSpPr>
        <p:spPr>
          <a:xfrm>
            <a:off x="559800" y="3606840"/>
            <a:ext cx="101520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Critique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6" name="CustomShape 48"/>
          <p:cNvSpPr/>
          <p:nvPr/>
        </p:nvSpPr>
        <p:spPr>
          <a:xfrm>
            <a:off x="681840" y="4140360"/>
            <a:ext cx="7696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info 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7" name="CustomShape 49"/>
          <p:cNvSpPr/>
          <p:nvPr/>
        </p:nvSpPr>
        <p:spPr>
          <a:xfrm>
            <a:off x="121680" y="414036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8" name="CustomShape 50"/>
          <p:cNvSpPr/>
          <p:nvPr/>
        </p:nvSpPr>
        <p:spPr>
          <a:xfrm>
            <a:off x="1721880" y="406404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9" name="CustomShape 51"/>
          <p:cNvSpPr/>
          <p:nvPr/>
        </p:nvSpPr>
        <p:spPr>
          <a:xfrm>
            <a:off x="1851480" y="4673520"/>
            <a:ext cx="14799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Avant-Projet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0" name="CustomShape 52"/>
          <p:cNvSpPr/>
          <p:nvPr/>
        </p:nvSpPr>
        <p:spPr>
          <a:xfrm>
            <a:off x="2284200" y="5435640"/>
            <a:ext cx="6141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ok 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1" name="CustomShape 53"/>
          <p:cNvSpPr/>
          <p:nvPr/>
        </p:nvSpPr>
        <p:spPr>
          <a:xfrm>
            <a:off x="1569600" y="535932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2" name="CustomShape 54"/>
          <p:cNvSpPr/>
          <p:nvPr/>
        </p:nvSpPr>
        <p:spPr>
          <a:xfrm>
            <a:off x="3322080" y="528336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3" name="CustomShape 55"/>
          <p:cNvSpPr/>
          <p:nvPr/>
        </p:nvSpPr>
        <p:spPr>
          <a:xfrm>
            <a:off x="4325760" y="2158920"/>
            <a:ext cx="171144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Choix 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environnement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4" name="CustomShape 56"/>
          <p:cNvSpPr/>
          <p:nvPr/>
        </p:nvSpPr>
        <p:spPr>
          <a:xfrm>
            <a:off x="6628320" y="2158920"/>
            <a:ext cx="152568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Analyse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fonctionnelle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5" name="CustomShape 57"/>
          <p:cNvSpPr/>
          <p:nvPr/>
        </p:nvSpPr>
        <p:spPr>
          <a:xfrm>
            <a:off x="3962520" y="3505320"/>
            <a:ext cx="1440" cy="1440"/>
          </a:xfrm>
          <a:custGeom>
            <a:avLst/>
            <a:gdLst/>
            <a:ah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46" name="CustomShape 58"/>
          <p:cNvSpPr/>
          <p:nvPr/>
        </p:nvSpPr>
        <p:spPr>
          <a:xfrm>
            <a:off x="2749680" y="3587760"/>
            <a:ext cx="2425680" cy="444600"/>
          </a:xfrm>
          <a:prstGeom prst="rect">
            <a:avLst/>
          </a:prstGeom>
          <a:solidFill>
            <a:srgbClr val="a3f25f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47" name="CustomShape 59"/>
          <p:cNvSpPr/>
          <p:nvPr/>
        </p:nvSpPr>
        <p:spPr>
          <a:xfrm>
            <a:off x="2722680" y="3560760"/>
            <a:ext cx="2481120" cy="45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Cahier des charges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8" name="CustomShape 60"/>
          <p:cNvSpPr/>
          <p:nvPr/>
        </p:nvSpPr>
        <p:spPr>
          <a:xfrm>
            <a:off x="5181480" y="2819520"/>
            <a:ext cx="1068480" cy="687240"/>
          </a:xfrm>
          <a:custGeom>
            <a:avLst/>
            <a:gdLst/>
            <a:ahLst/>
            <a:rect l="l" t="t" r="r" b="b"/>
            <a:pathLst>
              <a:path w="672" h="432">
                <a:moveTo>
                  <a:pt x="0" y="0"/>
                </a:moveTo>
                <a:lnTo>
                  <a:pt x="0" y="288"/>
                </a:lnTo>
                <a:lnTo>
                  <a:pt x="672" y="288"/>
                </a:lnTo>
                <a:lnTo>
                  <a:pt x="672" y="432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49" name="CustomShape 61"/>
          <p:cNvSpPr/>
          <p:nvPr/>
        </p:nvSpPr>
        <p:spPr>
          <a:xfrm>
            <a:off x="6324480" y="2743200"/>
            <a:ext cx="1144800" cy="763560"/>
          </a:xfrm>
          <a:custGeom>
            <a:avLst/>
            <a:gdLst/>
            <a:ahLst/>
            <a:rect l="l" t="t" r="r" b="b"/>
            <a:pathLst>
              <a:path w="720" h="480">
                <a:moveTo>
                  <a:pt x="720" y="0"/>
                </a:moveTo>
                <a:lnTo>
                  <a:pt x="720" y="240"/>
                </a:lnTo>
                <a:lnTo>
                  <a:pt x="0" y="240"/>
                </a:lnTo>
                <a:lnTo>
                  <a:pt x="0" y="480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ransition>
    <p:zoom dir="out"/>
  </p:transition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1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0E1C3D9F-CE2B-4C7D-B7D9-13546A773A1D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2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Maintenance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453" name="TextShape 4"/>
          <p:cNvSpPr txBox="1"/>
          <p:nvPr/>
        </p:nvSpPr>
        <p:spPr>
          <a:xfrm>
            <a:off x="456840" y="1885680"/>
            <a:ext cx="817884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du matériel (4% environ par an)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du logiciel 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pour corriger des problèmes ...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pour intégrer de nouvelles fonctions,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pour suivre les versions des logiciels de base,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pour suivre l'évolution du matériel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pour suivre la réglementation,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out"/>
  </p:transition>
  <p:timing>
    <p:tnLst>
      <p:par>
        <p:cTn id="265" dur="indefinite" restart="never" nodeType="tmRoot">
          <p:childTnLst>
            <p:seq>
              <p:cTn id="266" dur="indefinite" nodeType="mainSeq">
                <p:childTnLst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71" dur="500"/>
                                        <p:tgtEl>
                                          <p:spTgt spid="453">
                                            <p:txEl>
                                              <p:pRg st="0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st="32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76" dur="500"/>
                                        <p:tgtEl>
                                          <p:spTgt spid="453">
                                            <p:txEl>
                                              <p:pRg st="32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st="45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79" dur="500"/>
                                        <p:tgtEl>
                                          <p:spTgt spid="453">
                                            <p:txEl>
                                              <p:pRg st="45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st="77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82" dur="500"/>
                                        <p:tgtEl>
                                          <p:spTgt spid="453">
                                            <p:txEl>
                                              <p:pRg st="77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st="115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85" dur="500"/>
                                        <p:tgtEl>
                                          <p:spTgt spid="453">
                                            <p:txEl>
                                              <p:pRg st="115" end="1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st="163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88" dur="500"/>
                                        <p:tgtEl>
                                          <p:spTgt spid="453">
                                            <p:txEl>
                                              <p:pRg st="163" end="1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>
                                            <p:txEl>
                                              <p:pRg st="199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291" dur="500"/>
                                        <p:tgtEl>
                                          <p:spTgt spid="453">
                                            <p:txEl>
                                              <p:pRg st="199" end="2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TextShape 1"/>
          <p:cNvSpPr txBox="1"/>
          <p:nvPr/>
        </p:nvSpPr>
        <p:spPr>
          <a:xfrm>
            <a:off x="914040" y="304560"/>
            <a:ext cx="7721640" cy="152388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ctr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Maîtriser les coûts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455" name="TextShape 2"/>
          <p:cNvSpPr txBox="1"/>
          <p:nvPr/>
        </p:nvSpPr>
        <p:spPr>
          <a:xfrm>
            <a:off x="2133720" y="3885840"/>
            <a:ext cx="6400800" cy="177156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lnSpc>
                <a:spcPct val="100000"/>
              </a:lnSpc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Estimer le coût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lnSpc>
                <a:spcPct val="100000"/>
              </a:lnSpc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en connaissant à chaque fois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lnSpc>
                <a:spcPct val="100000"/>
              </a:lnSpc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le risque pris.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in"/>
  </p:transition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7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CA9AAC57-F630-4913-8C0D-FDD3D0963F7E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8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ESTIMATION DES COUTS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459" name="Line 4"/>
          <p:cNvSpPr/>
          <p:nvPr/>
        </p:nvSpPr>
        <p:spPr>
          <a:xfrm flipV="1">
            <a:off x="838080" y="2050560"/>
            <a:ext cx="0" cy="3746520"/>
          </a:xfrm>
          <a:prstGeom prst="line">
            <a:avLst/>
          </a:prstGeom>
          <a:ln w="1260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60" name="Line 5"/>
          <p:cNvSpPr/>
          <p:nvPr/>
        </p:nvSpPr>
        <p:spPr>
          <a:xfrm>
            <a:off x="844560" y="5791320"/>
            <a:ext cx="6921360" cy="0"/>
          </a:xfrm>
          <a:prstGeom prst="line">
            <a:avLst/>
          </a:prstGeom>
          <a:ln w="1260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61" name="Line 6"/>
          <p:cNvSpPr/>
          <p:nvPr/>
        </p:nvSpPr>
        <p:spPr>
          <a:xfrm>
            <a:off x="844560" y="3886200"/>
            <a:ext cx="6921360" cy="0"/>
          </a:xfrm>
          <a:prstGeom prst="line">
            <a:avLst/>
          </a:prstGeom>
          <a:ln w="12600">
            <a:solidFill>
              <a:srgbClr val="a3f25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2" name="CustomShape 7"/>
          <p:cNvSpPr/>
          <p:nvPr/>
        </p:nvSpPr>
        <p:spPr>
          <a:xfrm>
            <a:off x="838080" y="2286000"/>
            <a:ext cx="6935760" cy="1601640"/>
          </a:xfrm>
          <a:custGeom>
            <a:avLst/>
            <a:gdLst/>
            <a:ahLst/>
            <a:rect l="l" t="t" r="r" b="b"/>
            <a:pathLst>
              <a:path w="4368" h="1008">
                <a:moveTo>
                  <a:pt x="0" y="0"/>
                </a:moveTo>
                <a:lnTo>
                  <a:pt x="864" y="432"/>
                </a:lnTo>
                <a:lnTo>
                  <a:pt x="1776" y="720"/>
                </a:lnTo>
                <a:lnTo>
                  <a:pt x="2784" y="864"/>
                </a:lnTo>
                <a:lnTo>
                  <a:pt x="3696" y="960"/>
                </a:lnTo>
                <a:lnTo>
                  <a:pt x="4368" y="1008"/>
                </a:lnTo>
              </a:path>
            </a:pathLst>
          </a:custGeom>
          <a:noFill/>
          <a:ln w="25560">
            <a:solidFill>
              <a:srgbClr val="ffcc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63" name="CustomShape 8"/>
          <p:cNvSpPr/>
          <p:nvPr/>
        </p:nvSpPr>
        <p:spPr>
          <a:xfrm>
            <a:off x="838080" y="3886200"/>
            <a:ext cx="6935760" cy="1601640"/>
          </a:xfrm>
          <a:custGeom>
            <a:avLst/>
            <a:gdLst/>
            <a:ahLst/>
            <a:rect l="l" t="t" r="r" b="b"/>
            <a:pathLst>
              <a:path w="4368" h="1008">
                <a:moveTo>
                  <a:pt x="0" y="1008"/>
                </a:moveTo>
                <a:lnTo>
                  <a:pt x="864" y="576"/>
                </a:lnTo>
                <a:lnTo>
                  <a:pt x="1776" y="288"/>
                </a:lnTo>
                <a:lnTo>
                  <a:pt x="2784" y="144"/>
                </a:lnTo>
                <a:lnTo>
                  <a:pt x="3696" y="48"/>
                </a:lnTo>
                <a:lnTo>
                  <a:pt x="4368" y="0"/>
                </a:lnTo>
              </a:path>
            </a:pathLst>
          </a:custGeom>
          <a:noFill/>
          <a:ln w="12600">
            <a:solidFill>
              <a:srgbClr val="ffcc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64" name="Line 9"/>
          <p:cNvSpPr/>
          <p:nvPr/>
        </p:nvSpPr>
        <p:spPr>
          <a:xfrm>
            <a:off x="2286000" y="2444760"/>
            <a:ext cx="0" cy="3340080"/>
          </a:xfrm>
          <a:prstGeom prst="line">
            <a:avLst/>
          </a:prstGeom>
          <a:ln w="12600">
            <a:solidFill>
              <a:srgbClr val="000000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5" name="Line 10"/>
          <p:cNvSpPr/>
          <p:nvPr/>
        </p:nvSpPr>
        <p:spPr>
          <a:xfrm>
            <a:off x="4952880" y="2444760"/>
            <a:ext cx="0" cy="3340080"/>
          </a:xfrm>
          <a:prstGeom prst="line">
            <a:avLst/>
          </a:prstGeom>
          <a:ln w="12600">
            <a:solidFill>
              <a:srgbClr val="000000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6" name="Line 11"/>
          <p:cNvSpPr/>
          <p:nvPr/>
        </p:nvSpPr>
        <p:spPr>
          <a:xfrm>
            <a:off x="6172200" y="2444760"/>
            <a:ext cx="0" cy="3340080"/>
          </a:xfrm>
          <a:prstGeom prst="line">
            <a:avLst/>
          </a:prstGeom>
          <a:ln w="12600">
            <a:solidFill>
              <a:srgbClr val="000000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7" name="Line 12"/>
          <p:cNvSpPr/>
          <p:nvPr/>
        </p:nvSpPr>
        <p:spPr>
          <a:xfrm>
            <a:off x="7772400" y="2444760"/>
            <a:ext cx="0" cy="3340080"/>
          </a:xfrm>
          <a:prstGeom prst="line">
            <a:avLst/>
          </a:prstGeom>
          <a:ln w="12600">
            <a:solidFill>
              <a:srgbClr val="000000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8" name="Line 13"/>
          <p:cNvSpPr/>
          <p:nvPr/>
        </p:nvSpPr>
        <p:spPr>
          <a:xfrm>
            <a:off x="3657600" y="2444760"/>
            <a:ext cx="0" cy="3340080"/>
          </a:xfrm>
          <a:prstGeom prst="line">
            <a:avLst/>
          </a:prstGeom>
          <a:ln w="12600">
            <a:solidFill>
              <a:srgbClr val="000000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9" name="CustomShape 14"/>
          <p:cNvSpPr/>
          <p:nvPr/>
        </p:nvSpPr>
        <p:spPr>
          <a:xfrm>
            <a:off x="980640" y="5816520"/>
            <a:ext cx="123912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Faisabilité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0" name="CustomShape 15"/>
          <p:cNvSpPr/>
          <p:nvPr/>
        </p:nvSpPr>
        <p:spPr>
          <a:xfrm>
            <a:off x="2341440" y="5816520"/>
            <a:ext cx="9874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Besoins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1" name="CustomShape 16"/>
          <p:cNvSpPr/>
          <p:nvPr/>
        </p:nvSpPr>
        <p:spPr>
          <a:xfrm>
            <a:off x="3642120" y="5816520"/>
            <a:ext cx="135648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Conception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globale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2" name="CustomShape 17"/>
          <p:cNvSpPr/>
          <p:nvPr/>
        </p:nvSpPr>
        <p:spPr>
          <a:xfrm>
            <a:off x="4937400" y="5816520"/>
            <a:ext cx="135648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Conception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Détaillée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3" name="CustomShape 18"/>
          <p:cNvSpPr/>
          <p:nvPr/>
        </p:nvSpPr>
        <p:spPr>
          <a:xfrm>
            <a:off x="6380280" y="5816520"/>
            <a:ext cx="132444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Réalisation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4" name="CustomShape 19"/>
          <p:cNvSpPr/>
          <p:nvPr/>
        </p:nvSpPr>
        <p:spPr>
          <a:xfrm>
            <a:off x="208080" y="1960560"/>
            <a:ext cx="486360" cy="45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4x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5" name="CustomShape 20"/>
          <p:cNvSpPr/>
          <p:nvPr/>
        </p:nvSpPr>
        <p:spPr>
          <a:xfrm>
            <a:off x="284040" y="2798640"/>
            <a:ext cx="486360" cy="45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2x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6" name="CustomShape 21"/>
          <p:cNvSpPr/>
          <p:nvPr/>
        </p:nvSpPr>
        <p:spPr>
          <a:xfrm>
            <a:off x="131760" y="4322880"/>
            <a:ext cx="714960" cy="45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0,5x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7" name="CustomShape 22"/>
          <p:cNvSpPr/>
          <p:nvPr/>
        </p:nvSpPr>
        <p:spPr>
          <a:xfrm>
            <a:off x="284040" y="3637080"/>
            <a:ext cx="333720" cy="45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x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8" name="CustomShape 23"/>
          <p:cNvSpPr/>
          <p:nvPr/>
        </p:nvSpPr>
        <p:spPr>
          <a:xfrm>
            <a:off x="55440" y="5237280"/>
            <a:ext cx="867240" cy="45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0,25x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9" name="CustomShape 24"/>
          <p:cNvSpPr/>
          <p:nvPr/>
        </p:nvSpPr>
        <p:spPr>
          <a:xfrm>
            <a:off x="1282320" y="1952640"/>
            <a:ext cx="1702440" cy="36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Devis marketing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80" name="CustomShape 25"/>
          <p:cNvSpPr/>
          <p:nvPr/>
        </p:nvSpPr>
        <p:spPr>
          <a:xfrm>
            <a:off x="2793240" y="2562120"/>
            <a:ext cx="1728360" cy="36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Devis réalisation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81" name="CustomShape 26"/>
          <p:cNvSpPr/>
          <p:nvPr/>
        </p:nvSpPr>
        <p:spPr>
          <a:xfrm>
            <a:off x="3934800" y="3019320"/>
            <a:ext cx="2188440" cy="36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(Devis d'engagement)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82" name="CustomShape 27"/>
          <p:cNvSpPr/>
          <p:nvPr/>
        </p:nvSpPr>
        <p:spPr>
          <a:xfrm>
            <a:off x="1371600" y="2286000"/>
            <a:ext cx="992160" cy="687240"/>
          </a:xfrm>
          <a:custGeom>
            <a:avLst/>
            <a:gdLst/>
            <a:ahLst/>
            <a:rect l="l" t="t" r="r" b="b"/>
            <a:pathLst>
              <a:path w="624" h="432">
                <a:moveTo>
                  <a:pt x="0" y="0"/>
                </a:moveTo>
                <a:lnTo>
                  <a:pt x="528" y="0"/>
                </a:lnTo>
                <a:lnTo>
                  <a:pt x="624" y="432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83" name="CustomShape 28"/>
          <p:cNvSpPr/>
          <p:nvPr/>
        </p:nvSpPr>
        <p:spPr>
          <a:xfrm>
            <a:off x="2895480" y="2895480"/>
            <a:ext cx="763560" cy="459000"/>
          </a:xfrm>
          <a:custGeom>
            <a:avLst/>
            <a:gdLst/>
            <a:ahLst/>
            <a:rect l="l" t="t" r="r" b="b"/>
            <a:pathLst>
              <a:path w="480" h="288">
                <a:moveTo>
                  <a:pt x="0" y="0"/>
                </a:moveTo>
                <a:lnTo>
                  <a:pt x="384" y="0"/>
                </a:lnTo>
                <a:lnTo>
                  <a:pt x="480" y="288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84" name="CustomShape 29"/>
          <p:cNvSpPr/>
          <p:nvPr/>
        </p:nvSpPr>
        <p:spPr>
          <a:xfrm>
            <a:off x="4038480" y="3276720"/>
            <a:ext cx="916200" cy="382320"/>
          </a:xfrm>
          <a:custGeom>
            <a:avLst/>
            <a:gdLst/>
            <a:ahLst/>
            <a:rect l="l" t="t" r="r" b="b"/>
            <a:pathLst>
              <a:path w="576" h="240">
                <a:moveTo>
                  <a:pt x="0" y="0"/>
                </a:moveTo>
                <a:lnTo>
                  <a:pt x="480" y="0"/>
                </a:lnTo>
                <a:lnTo>
                  <a:pt x="576" y="240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p:transition>
    <p:zoom dir="in"/>
  </p:transition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86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4CB89D06-854B-43B3-857A-C33D55358DC7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87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Techniques d'estimation...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488" name="TextShape 4"/>
          <p:cNvSpPr txBox="1"/>
          <p:nvPr/>
        </p:nvSpPr>
        <p:spPr>
          <a:xfrm>
            <a:off x="456840" y="1885680"/>
            <a:ext cx="817884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Déterministe + Probabiliste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COCOMO (Bull) : estimation du nombre de lignes à écrire, corrections nombreuses en fonctions de critères de difficulté, de délais, de technicité, etc....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"Mille" : variante des "points de fonctions" pour estimer des modules.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Par analogie avec des projets déjà réalisés. Adaptation de devis.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in"/>
  </p:transition>
  <p:timing>
    <p:tnLst>
      <p:par>
        <p:cTn id="292" dur="indefinite" restart="never" nodeType="tmRoot">
          <p:childTnLst>
            <p:seq>
              <p:cTn id="293" dur="indefinite" nodeType="mainSeq">
                <p:childTnLst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>
                                            <p:txEl>
                                              <p:p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98" dur="500"/>
                                        <p:tgtEl>
                                          <p:spTgt spid="488">
                                            <p:txEl>
                                              <p:pRg st="0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>
                                            <p:txEl>
                                              <p:pRg st="28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301" dur="500"/>
                                        <p:tgtEl>
                                          <p:spTgt spid="488">
                                            <p:txEl>
                                              <p:pRg st="28" end="1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>
                                            <p:txEl>
                                              <p:pRg st="182" end="2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304" dur="500"/>
                                        <p:tgtEl>
                                          <p:spTgt spid="488">
                                            <p:txEl>
                                              <p:pRg st="182" end="2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>
                                            <p:txEl>
                                              <p:pRg st="253" end="3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309" dur="500"/>
                                        <p:tgtEl>
                                          <p:spTgt spid="488">
                                            <p:txEl>
                                              <p:pRg st="253" end="3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0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39FD8D92-9EA3-4C58-B52E-239BDB360FD0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1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Méthode déterministe + probabiliste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492" name="TextShape 4"/>
          <p:cNvSpPr txBox="1"/>
          <p:nvPr/>
        </p:nvSpPr>
        <p:spPr>
          <a:xfrm>
            <a:off x="456840" y="1885680"/>
            <a:ext cx="817884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Les contraintes financières et de délai sont fixées à l'avance. Ce qui est mesuré, c'est le risque (l'incertitude sur la réalisation de ces contraintes)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L'approche nb de lignes prévisionnelles combinée à de multiples critères est intéressante "intellectuellement" mais peu compatible avec une réactivité forte.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in"/>
  </p:transition>
  <p:timing>
    <p:tnLst>
      <p:par>
        <p:cTn id="310" dur="indefinite" restart="never" nodeType="tmRoot">
          <p:childTnLst>
            <p:seq>
              <p:cTn id="311" dur="indefinite" nodeType="mainSeq">
                <p:childTnLst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>
                                            <p:txEl>
                                              <p:pRg st="0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316" dur="500"/>
                                        <p:tgtEl>
                                          <p:spTgt spid="492">
                                            <p:txEl>
                                              <p:pRg st="0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>
                                            <p:txEl>
                                              <p:pRg st="153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321" dur="500"/>
                                        <p:tgtEl>
                                          <p:spTgt spid="492">
                                            <p:txEl>
                                              <p:pRg st="153" end="3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4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16F27916-99E1-4578-9AE4-A6EC4CE82A82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5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Méthode "Mille" ...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496" name="TextShape 4"/>
          <p:cNvSpPr txBox="1"/>
          <p:nvPr/>
        </p:nvSpPr>
        <p:spPr>
          <a:xfrm>
            <a:off x="456840" y="1885680"/>
            <a:ext cx="817884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A partir de l'analyse des besoins, lister les points de fonctions, c'est à dire correspondant au découpage en fonctions /sous-fonctions (du point de vue utilisateur) du projet.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Chaque fonction élémentaire correspondra à un module pouvant être codé par une personne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Un module prend entre 2 et 5 jours pour être analysé, conçu, codé, mis au point et intégré.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Un interface humain correspond à 2 jours, un traitement modifiant une base de données 5 jours.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Compter les modules évidents du projet et multiplier par un facteur entre 1.2  et 1.8 selon la finesse de votre analyse...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in"/>
  </p:transition>
  <p:timing>
    <p:tnLst>
      <p:par>
        <p:cTn id="322" dur="indefinite" restart="never" nodeType="tmRoot">
          <p:childTnLst>
            <p:seq>
              <p:cTn id="323" dur="indefinite" nodeType="mainSeq">
                <p:childTnLst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pRg st="0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328" dur="500"/>
                                        <p:tgtEl>
                                          <p:spTgt spid="496">
                                            <p:txEl>
                                              <p:pRg st="0" end="1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pRg st="177" end="2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333" dur="500"/>
                                        <p:tgtEl>
                                          <p:spTgt spid="496">
                                            <p:txEl>
                                              <p:pRg st="177" end="2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pRg st="265" end="3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338" dur="500"/>
                                        <p:tgtEl>
                                          <p:spTgt spid="496">
                                            <p:txEl>
                                              <p:pRg st="265" end="3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pRg st="357" end="4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343" dur="500"/>
                                        <p:tgtEl>
                                          <p:spTgt spid="496">
                                            <p:txEl>
                                              <p:pRg st="357" end="4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pRg st="452" end="5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348" dur="500"/>
                                        <p:tgtEl>
                                          <p:spTgt spid="496">
                                            <p:txEl>
                                              <p:pRg st="452" end="5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8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B53C5C72-70F6-4F15-BE61-E7B6E93EBF2E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9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Exercice.....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500" name="TextShape 4"/>
          <p:cNvSpPr txBox="1"/>
          <p:nvPr/>
        </p:nvSpPr>
        <p:spPr>
          <a:xfrm>
            <a:off x="456840" y="1885680"/>
            <a:ext cx="817884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Soit à développer un logiciel de gestion automatique d'emplois du temps dans une école d'ingénieur...par exemple la votre !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Vous pouvez me poser des questions...pour l'analyse des besoins.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Donner votre estimation du coût prévisionnel en jours et sachant qu'un jour-agent moyen est de 2000 f donner le devis correspondant.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in"/>
  </p:transition>
  <p:timing>
    <p:tnLst>
      <p:par>
        <p:cTn id="349" dur="indefinite" restart="never" nodeType="tmRoot">
          <p:childTnLst>
            <p:seq>
              <p:cTn id="350" dur="indefinite" nodeType="mainSeq">
                <p:childTnLst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0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355" dur="500"/>
                                        <p:tgtEl>
                                          <p:spTgt spid="500">
                                            <p:txEl>
                                              <p:pRg st="0" end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124" end="1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360" dur="500"/>
                                        <p:tgtEl>
                                          <p:spTgt spid="500">
                                            <p:txEl>
                                              <p:pRg st="124" end="1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189" end="3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365" dur="500"/>
                                        <p:tgtEl>
                                          <p:spTgt spid="500">
                                            <p:txEl>
                                              <p:pRg st="189" end="3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02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931BBA3C-9F6C-4551-AE43-19EDE14ED49F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03" name="CustomShape 3"/>
          <p:cNvSpPr/>
          <p:nvPr/>
        </p:nvSpPr>
        <p:spPr>
          <a:xfrm>
            <a:off x="2273760" y="803160"/>
            <a:ext cx="386136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 algn="ctr"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Fiche de description de tâches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504" name="Picture 7" descr=""/>
          <p:cNvPicPr/>
          <p:nvPr/>
        </p:nvPicPr>
        <p:blipFill>
          <a:blip r:embed="rId1"/>
          <a:stretch/>
        </p:blipFill>
        <p:spPr>
          <a:xfrm>
            <a:off x="457200" y="1600200"/>
            <a:ext cx="8229600" cy="4419720"/>
          </a:xfrm>
          <a:prstGeom prst="rect">
            <a:avLst/>
          </a:prstGeom>
          <a:ln>
            <a:noFill/>
          </a:ln>
        </p:spPr>
      </p:pic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06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4B70B30B-660B-4F2D-A090-C33B20621A9F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07" name="CustomShape 3"/>
          <p:cNvSpPr/>
          <p:nvPr/>
        </p:nvSpPr>
        <p:spPr>
          <a:xfrm>
            <a:off x="304920" y="2666880"/>
            <a:ext cx="241020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Cartouche général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08" name="CustomShape 4"/>
          <p:cNvSpPr/>
          <p:nvPr/>
        </p:nvSpPr>
        <p:spPr>
          <a:xfrm>
            <a:off x="2133720" y="3581280"/>
            <a:ext cx="252936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Nom et code projet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09" name="CustomShape 5"/>
          <p:cNvSpPr/>
          <p:nvPr/>
        </p:nvSpPr>
        <p:spPr>
          <a:xfrm>
            <a:off x="3276720" y="4267080"/>
            <a:ext cx="317376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Nom et code application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10" name="CustomShape 6"/>
          <p:cNvSpPr/>
          <p:nvPr/>
        </p:nvSpPr>
        <p:spPr>
          <a:xfrm>
            <a:off x="5638680" y="5105520"/>
            <a:ext cx="271512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Niveau dans le cycle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11" name="CustomShape 7"/>
          <p:cNvSpPr/>
          <p:nvPr/>
        </p:nvSpPr>
        <p:spPr>
          <a:xfrm>
            <a:off x="380880" y="1447920"/>
            <a:ext cx="2514600" cy="1676160"/>
          </a:xfrm>
          <a:custGeom>
            <a:avLst/>
            <a:gdLst/>
            <a:ahLst/>
            <a:rect l="l" t="t" r="r" b="b"/>
            <a:pathLst>
              <a:path w="1584" h="1056">
                <a:moveTo>
                  <a:pt x="0" y="1056"/>
                </a:moveTo>
                <a:lnTo>
                  <a:pt x="1584" y="1056"/>
                </a:lnTo>
                <a:lnTo>
                  <a:pt x="1584" y="816"/>
                </a:lnTo>
                <a:lnTo>
                  <a:pt x="864" y="0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12" name="CustomShape 8"/>
          <p:cNvSpPr/>
          <p:nvPr/>
        </p:nvSpPr>
        <p:spPr>
          <a:xfrm>
            <a:off x="2286000" y="1523880"/>
            <a:ext cx="2590920" cy="2514600"/>
          </a:xfrm>
          <a:custGeom>
            <a:avLst/>
            <a:gdLst/>
            <a:ahLst/>
            <a:rect l="l" t="t" r="r" b="b"/>
            <a:pathLst>
              <a:path w="1632" h="1584">
                <a:moveTo>
                  <a:pt x="0" y="1584"/>
                </a:moveTo>
                <a:lnTo>
                  <a:pt x="1632" y="1584"/>
                </a:lnTo>
                <a:lnTo>
                  <a:pt x="480" y="240"/>
                </a:lnTo>
                <a:lnTo>
                  <a:pt x="480" y="0"/>
                </a:lnTo>
                <a:lnTo>
                  <a:pt x="960" y="4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13" name="CustomShape 9"/>
          <p:cNvSpPr/>
          <p:nvPr/>
        </p:nvSpPr>
        <p:spPr>
          <a:xfrm>
            <a:off x="3429000" y="1905120"/>
            <a:ext cx="3124080" cy="2819160"/>
          </a:xfrm>
          <a:custGeom>
            <a:avLst/>
            <a:gdLst/>
            <a:ahLst/>
            <a:rect l="l" t="t" r="r" b="b"/>
            <a:pathLst>
              <a:path w="1968" h="1776">
                <a:moveTo>
                  <a:pt x="0" y="1776"/>
                </a:moveTo>
                <a:lnTo>
                  <a:pt x="1968" y="1776"/>
                </a:lnTo>
                <a:lnTo>
                  <a:pt x="1968" y="1344"/>
                </a:lnTo>
                <a:lnTo>
                  <a:pt x="96" y="192"/>
                </a:lnTo>
                <a:lnTo>
                  <a:pt x="192" y="0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14" name="CustomShape 10"/>
          <p:cNvSpPr/>
          <p:nvPr/>
        </p:nvSpPr>
        <p:spPr>
          <a:xfrm>
            <a:off x="4952880" y="2057400"/>
            <a:ext cx="3581640" cy="3429000"/>
          </a:xfrm>
          <a:custGeom>
            <a:avLst/>
            <a:gdLst/>
            <a:ahLst/>
            <a:rect l="l" t="t" r="r" b="b"/>
            <a:pathLst>
              <a:path w="2256" h="2160">
                <a:moveTo>
                  <a:pt x="480" y="2160"/>
                </a:moveTo>
                <a:lnTo>
                  <a:pt x="2256" y="2160"/>
                </a:lnTo>
                <a:lnTo>
                  <a:pt x="2208" y="1344"/>
                </a:lnTo>
                <a:lnTo>
                  <a:pt x="0" y="0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15" name="CustomShape 11"/>
          <p:cNvSpPr/>
          <p:nvPr/>
        </p:nvSpPr>
        <p:spPr>
          <a:xfrm>
            <a:off x="2955960" y="5832360"/>
            <a:ext cx="193032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a3f25f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GSI-GET-C/R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16" name="CustomShape 12"/>
          <p:cNvSpPr/>
          <p:nvPr/>
        </p:nvSpPr>
        <p:spPr>
          <a:xfrm>
            <a:off x="1705320" y="270000"/>
            <a:ext cx="530604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 algn="ctr"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FICHE DE DESCRIPTION DE TACHES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517" name="Object 13"/>
          <p:cNvGraphicFramePr/>
          <p:nvPr/>
        </p:nvGraphicFramePr>
        <p:xfrm>
          <a:off x="609480" y="1000080"/>
          <a:ext cx="8077320" cy="1285920"/>
        </p:xfrm>
        <a:graphic>
          <a:graphicData uri="http://schemas.openxmlformats.org/presentationml/2006/ole">
            <p:oleObj name="Spreadsheet" r:id="rId1">
              <p:embed/>
              <p:pic>
                <p:nvPicPr>
                  <p:cNvPr id="518" name="Object 15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609480" y="1000080"/>
                    <a:ext cx="8077320" cy="12859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80EB9C8C-21EF-4058-A0E8-BE2E6387DF24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0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Définir les limites d'un projet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91" name="TextShape 4"/>
          <p:cNvSpPr txBox="1"/>
          <p:nvPr/>
        </p:nvSpPr>
        <p:spPr>
          <a:xfrm>
            <a:off x="456840" y="1885680"/>
            <a:ext cx="817884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Combien ça va coûter ?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Quel délai ?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Quelle organisation?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out"/>
  </p:transition>
  <p:timing>
    <p:tnLst>
      <p:par>
        <p:cTn id="30" dur="indefinite" restart="never" nodeType="tmRoot">
          <p:childTnLst>
            <p:seq>
              <p:cTn id="31" dur="indefinite" nodeType="mainSeq">
                <p:childTnLst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36" dur="500"/>
                                        <p:tgtEl>
                                          <p:spTgt spid="91">
                                            <p:txEl>
                                              <p:p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3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41" dur="500"/>
                                        <p:tgtEl>
                                          <p:spTgt spid="91">
                                            <p:txEl>
                                              <p:pRg st="23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6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46" dur="500"/>
                                        <p:tgtEl>
                                          <p:spTgt spid="91">
                                            <p:txEl>
                                              <p:pRg st="36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20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F5032FDA-3B15-49DE-8DFF-812510260C09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521" name="Picture 8" descr=""/>
          <p:cNvPicPr/>
          <p:nvPr/>
        </p:nvPicPr>
        <p:blipFill>
          <a:blip r:embed="rId1"/>
          <a:srcRect l="0" t="0" r="85048" b="0"/>
          <a:stretch/>
        </p:blipFill>
        <p:spPr>
          <a:xfrm>
            <a:off x="533520" y="762120"/>
            <a:ext cx="1218960" cy="4416480"/>
          </a:xfrm>
          <a:prstGeom prst="rect">
            <a:avLst/>
          </a:prstGeom>
          <a:ln>
            <a:noFill/>
          </a:ln>
        </p:spPr>
      </p:pic>
      <p:sp>
        <p:nvSpPr>
          <p:cNvPr id="522" name="CustomShape 3"/>
          <p:cNvSpPr/>
          <p:nvPr/>
        </p:nvSpPr>
        <p:spPr>
          <a:xfrm>
            <a:off x="533520" y="533520"/>
            <a:ext cx="8001000" cy="1295280"/>
          </a:xfrm>
          <a:prstGeom prst="rect">
            <a:avLst/>
          </a:prstGeom>
          <a:solidFill>
            <a:srgbClr val="ffffcc">
              <a:alpha val="50000"/>
            </a:srgbClr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23" name="CustomShape 4"/>
          <p:cNvSpPr/>
          <p:nvPr/>
        </p:nvSpPr>
        <p:spPr>
          <a:xfrm>
            <a:off x="613440" y="5339520"/>
            <a:ext cx="2684520" cy="642600"/>
          </a:xfrm>
          <a:custGeom>
            <a:avLst/>
            <a:gdLst/>
            <a:ahLst/>
            <a:rect l="0" t="0" r="r" b="b"/>
            <a:pathLst>
              <a:path w="7459" h="9204">
                <a:moveTo>
                  <a:pt x="0" y="7417"/>
                </a:moveTo>
                <a:lnTo>
                  <a:pt x="0" y="7713"/>
                </a:lnTo>
                <a:lnTo>
                  <a:pt x="0" y="7936"/>
                </a:lnTo>
                <a:lnTo>
                  <a:pt x="0" y="8158"/>
                </a:lnTo>
                <a:lnTo>
                  <a:pt x="0" y="8461"/>
                </a:lnTo>
                <a:lnTo>
                  <a:pt x="0" y="8683"/>
                </a:lnTo>
                <a:lnTo>
                  <a:pt x="0" y="8906"/>
                </a:lnTo>
                <a:lnTo>
                  <a:pt x="0" y="9203"/>
                </a:lnTo>
                <a:lnTo>
                  <a:pt x="1239" y="9203"/>
                </a:lnTo>
                <a:lnTo>
                  <a:pt x="2168" y="9203"/>
                </a:lnTo>
                <a:lnTo>
                  <a:pt x="3097" y="9203"/>
                </a:lnTo>
                <a:lnTo>
                  <a:pt x="4360" y="9203"/>
                </a:lnTo>
                <a:lnTo>
                  <a:pt x="5289" y="9203"/>
                </a:lnTo>
                <a:lnTo>
                  <a:pt x="6218" y="9203"/>
                </a:lnTo>
                <a:lnTo>
                  <a:pt x="7458" y="9203"/>
                </a:lnTo>
                <a:lnTo>
                  <a:pt x="7458" y="8906"/>
                </a:lnTo>
                <a:lnTo>
                  <a:pt x="7458" y="8683"/>
                </a:lnTo>
                <a:lnTo>
                  <a:pt x="7458" y="8461"/>
                </a:lnTo>
                <a:lnTo>
                  <a:pt x="7458" y="8158"/>
                </a:lnTo>
                <a:lnTo>
                  <a:pt x="7458" y="7936"/>
                </a:lnTo>
                <a:lnTo>
                  <a:pt x="7458" y="7713"/>
                </a:lnTo>
                <a:lnTo>
                  <a:pt x="7458" y="7417"/>
                </a:lnTo>
                <a:lnTo>
                  <a:pt x="6218" y="7417"/>
                </a:lnTo>
                <a:lnTo>
                  <a:pt x="5289" y="7417"/>
                </a:lnTo>
                <a:lnTo>
                  <a:pt x="4360" y="7417"/>
                </a:lnTo>
                <a:lnTo>
                  <a:pt x="3097" y="7417"/>
                </a:lnTo>
                <a:lnTo>
                  <a:pt x="174" y="0"/>
                </a:lnTo>
                <a:lnTo>
                  <a:pt x="1239" y="7417"/>
                </a:lnTo>
                <a:lnTo>
                  <a:pt x="0" y="7417"/>
                </a:lnTo>
              </a:path>
            </a:pathLst>
          </a:custGeom>
          <a:solidFill>
            <a:srgbClr val="ffffcc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 algn="ctr"/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Code hiérarchique de tâche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/sous-tâche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24" name="CustomShape 5"/>
          <p:cNvSpPr/>
          <p:nvPr/>
        </p:nvSpPr>
        <p:spPr>
          <a:xfrm>
            <a:off x="2651040" y="4003560"/>
            <a:ext cx="428472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Exemple : 1.2 Création des tables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25" name="CustomShape 6"/>
          <p:cNvSpPr/>
          <p:nvPr/>
        </p:nvSpPr>
        <p:spPr>
          <a:xfrm>
            <a:off x="4038480" y="3886200"/>
            <a:ext cx="457200" cy="838080"/>
          </a:xfrm>
          <a:prstGeom prst="rect">
            <a:avLst/>
          </a:prstGeom>
          <a:noFill/>
          <a:ln w="1908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26" name="CustomShape 7"/>
          <p:cNvSpPr/>
          <p:nvPr/>
        </p:nvSpPr>
        <p:spPr>
          <a:xfrm>
            <a:off x="609480" y="2438280"/>
            <a:ext cx="304920" cy="228600"/>
          </a:xfrm>
          <a:prstGeom prst="rect">
            <a:avLst/>
          </a:prstGeom>
          <a:noFill/>
          <a:ln w="2844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</p:spTree>
  </p:cSld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28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12B9CCA2-81EB-47BE-9BDE-E536EB0DA91F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529" name="Object 3"/>
          <p:cNvGraphicFramePr/>
          <p:nvPr/>
        </p:nvGraphicFramePr>
        <p:xfrm>
          <a:off x="542880" y="609480"/>
          <a:ext cx="4029120" cy="4554720"/>
        </p:xfrm>
        <a:graphic>
          <a:graphicData uri="http://schemas.openxmlformats.org/presentationml/2006/ole">
            <p:oleObj name="Spreadsheet" r:id="rId1">
              <p:embed/>
              <p:pic>
                <p:nvPicPr>
                  <p:cNvPr id="530" name="Object 10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542880" y="609480"/>
                    <a:ext cx="4029120" cy="45547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531" name="CustomShape 4"/>
          <p:cNvSpPr/>
          <p:nvPr/>
        </p:nvSpPr>
        <p:spPr>
          <a:xfrm>
            <a:off x="533520" y="457200"/>
            <a:ext cx="8001000" cy="1295280"/>
          </a:xfrm>
          <a:prstGeom prst="rect">
            <a:avLst/>
          </a:prstGeom>
          <a:solidFill>
            <a:srgbClr val="ffffcc">
              <a:alpha val="50000"/>
            </a:srgbClr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32" name="CustomShape 5"/>
          <p:cNvSpPr/>
          <p:nvPr/>
        </p:nvSpPr>
        <p:spPr>
          <a:xfrm>
            <a:off x="613440" y="5339520"/>
            <a:ext cx="2684520" cy="642600"/>
          </a:xfrm>
          <a:custGeom>
            <a:avLst/>
            <a:gdLst/>
            <a:ahLst/>
            <a:rect l="0" t="0" r="r" b="b"/>
            <a:pathLst>
              <a:path w="7459" h="9892">
                <a:moveTo>
                  <a:pt x="0" y="8105"/>
                </a:moveTo>
                <a:lnTo>
                  <a:pt x="0" y="8401"/>
                </a:lnTo>
                <a:lnTo>
                  <a:pt x="0" y="8624"/>
                </a:lnTo>
                <a:lnTo>
                  <a:pt x="0" y="8846"/>
                </a:lnTo>
                <a:lnTo>
                  <a:pt x="0" y="9149"/>
                </a:lnTo>
                <a:lnTo>
                  <a:pt x="0" y="9371"/>
                </a:lnTo>
                <a:lnTo>
                  <a:pt x="0" y="9594"/>
                </a:lnTo>
                <a:lnTo>
                  <a:pt x="0" y="9891"/>
                </a:lnTo>
                <a:lnTo>
                  <a:pt x="1239" y="9891"/>
                </a:lnTo>
                <a:lnTo>
                  <a:pt x="2168" y="9891"/>
                </a:lnTo>
                <a:lnTo>
                  <a:pt x="3097" y="9891"/>
                </a:lnTo>
                <a:lnTo>
                  <a:pt x="4360" y="9891"/>
                </a:lnTo>
                <a:lnTo>
                  <a:pt x="5289" y="9891"/>
                </a:lnTo>
                <a:lnTo>
                  <a:pt x="6218" y="9891"/>
                </a:lnTo>
                <a:lnTo>
                  <a:pt x="7458" y="9891"/>
                </a:lnTo>
                <a:lnTo>
                  <a:pt x="7458" y="9594"/>
                </a:lnTo>
                <a:lnTo>
                  <a:pt x="7458" y="9371"/>
                </a:lnTo>
                <a:lnTo>
                  <a:pt x="7458" y="9149"/>
                </a:lnTo>
                <a:lnTo>
                  <a:pt x="7458" y="8846"/>
                </a:lnTo>
                <a:lnTo>
                  <a:pt x="7458" y="8624"/>
                </a:lnTo>
                <a:lnTo>
                  <a:pt x="7458" y="8401"/>
                </a:lnTo>
                <a:lnTo>
                  <a:pt x="7458" y="8105"/>
                </a:lnTo>
                <a:lnTo>
                  <a:pt x="6218" y="8105"/>
                </a:lnTo>
                <a:lnTo>
                  <a:pt x="5289" y="8105"/>
                </a:lnTo>
                <a:lnTo>
                  <a:pt x="4360" y="8105"/>
                </a:lnTo>
                <a:lnTo>
                  <a:pt x="3097" y="8105"/>
                </a:lnTo>
                <a:lnTo>
                  <a:pt x="311" y="0"/>
                </a:lnTo>
                <a:lnTo>
                  <a:pt x="1239" y="8105"/>
                </a:lnTo>
                <a:lnTo>
                  <a:pt x="0" y="8105"/>
                </a:lnTo>
              </a:path>
            </a:pathLst>
          </a:custGeom>
          <a:solidFill>
            <a:srgbClr val="ffffcc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 algn="ctr"/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Code hiérarchique de tâche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/sous-tâche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33" name="CustomShape 6"/>
          <p:cNvSpPr/>
          <p:nvPr/>
        </p:nvSpPr>
        <p:spPr>
          <a:xfrm>
            <a:off x="2503080" y="4577400"/>
            <a:ext cx="1648800" cy="642600"/>
          </a:xfrm>
          <a:custGeom>
            <a:avLst/>
            <a:gdLst/>
            <a:ahLst/>
            <a:rect l="0" t="0" r="r" b="b"/>
            <a:pathLst>
              <a:path w="5365" h="7525">
                <a:moveTo>
                  <a:pt x="783" y="5738"/>
                </a:moveTo>
                <a:lnTo>
                  <a:pt x="783" y="6034"/>
                </a:lnTo>
                <a:lnTo>
                  <a:pt x="783" y="6257"/>
                </a:lnTo>
                <a:lnTo>
                  <a:pt x="783" y="6479"/>
                </a:lnTo>
                <a:lnTo>
                  <a:pt x="783" y="6782"/>
                </a:lnTo>
                <a:lnTo>
                  <a:pt x="783" y="7004"/>
                </a:lnTo>
                <a:lnTo>
                  <a:pt x="783" y="7227"/>
                </a:lnTo>
                <a:lnTo>
                  <a:pt x="783" y="7524"/>
                </a:lnTo>
                <a:lnTo>
                  <a:pt x="1544" y="7524"/>
                </a:lnTo>
                <a:lnTo>
                  <a:pt x="2114" y="7524"/>
                </a:lnTo>
                <a:lnTo>
                  <a:pt x="2685" y="7524"/>
                </a:lnTo>
                <a:lnTo>
                  <a:pt x="3461" y="7524"/>
                </a:lnTo>
                <a:lnTo>
                  <a:pt x="4032" y="7524"/>
                </a:lnTo>
                <a:lnTo>
                  <a:pt x="4602" y="7524"/>
                </a:lnTo>
                <a:lnTo>
                  <a:pt x="5364" y="7524"/>
                </a:lnTo>
                <a:lnTo>
                  <a:pt x="5364" y="7227"/>
                </a:lnTo>
                <a:lnTo>
                  <a:pt x="5364" y="7004"/>
                </a:lnTo>
                <a:lnTo>
                  <a:pt x="5364" y="6782"/>
                </a:lnTo>
                <a:lnTo>
                  <a:pt x="5364" y="6479"/>
                </a:lnTo>
                <a:lnTo>
                  <a:pt x="5364" y="6257"/>
                </a:lnTo>
                <a:lnTo>
                  <a:pt x="5364" y="6034"/>
                </a:lnTo>
                <a:lnTo>
                  <a:pt x="5364" y="5738"/>
                </a:lnTo>
                <a:lnTo>
                  <a:pt x="4602" y="5738"/>
                </a:lnTo>
                <a:lnTo>
                  <a:pt x="4032" y="5738"/>
                </a:lnTo>
                <a:lnTo>
                  <a:pt x="3461" y="5738"/>
                </a:lnTo>
                <a:lnTo>
                  <a:pt x="2685" y="5738"/>
                </a:lnTo>
                <a:lnTo>
                  <a:pt x="0" y="0"/>
                </a:lnTo>
                <a:lnTo>
                  <a:pt x="1544" y="5738"/>
                </a:lnTo>
                <a:lnTo>
                  <a:pt x="783" y="5738"/>
                </a:lnTo>
              </a:path>
            </a:pathLst>
          </a:custGeom>
          <a:solidFill>
            <a:srgbClr val="ffffcc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 algn="ctr"/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Libellé de tâche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ctr"/>
            <a:r>
              <a:rPr lang="fr-F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/sous-tâche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34" name="CustomShape 7"/>
          <p:cNvSpPr/>
          <p:nvPr/>
        </p:nvSpPr>
        <p:spPr>
          <a:xfrm>
            <a:off x="3260880" y="3851280"/>
            <a:ext cx="428472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Exemple : 1.2 Création des tables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35" name="CustomShape 8"/>
          <p:cNvSpPr/>
          <p:nvPr/>
        </p:nvSpPr>
        <p:spPr>
          <a:xfrm>
            <a:off x="5105520" y="3733920"/>
            <a:ext cx="2438280" cy="685800"/>
          </a:xfrm>
          <a:prstGeom prst="rect">
            <a:avLst/>
          </a:prstGeom>
          <a:noFill/>
          <a:ln w="1908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36" name="CustomShape 9"/>
          <p:cNvSpPr/>
          <p:nvPr/>
        </p:nvSpPr>
        <p:spPr>
          <a:xfrm>
            <a:off x="914400" y="2362320"/>
            <a:ext cx="1371600" cy="228600"/>
          </a:xfrm>
          <a:prstGeom prst="rect">
            <a:avLst/>
          </a:prstGeom>
          <a:noFill/>
          <a:ln w="1908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</p:spTree>
  </p:cSld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38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5176DF48-5DD9-4DA4-A9C9-264AB9B157D4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539" name="Object 3"/>
          <p:cNvGraphicFramePr/>
          <p:nvPr/>
        </p:nvGraphicFramePr>
        <p:xfrm>
          <a:off x="542880" y="609480"/>
          <a:ext cx="4638600" cy="4554720"/>
        </p:xfrm>
        <a:graphic>
          <a:graphicData uri="http://schemas.openxmlformats.org/presentationml/2006/ole">
            <p:oleObj name="Spreadsheet" r:id="rId1">
              <p:embed/>
              <p:pic>
                <p:nvPicPr>
                  <p:cNvPr id="540" name="Object 17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542880" y="609480"/>
                    <a:ext cx="4638600" cy="45547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541" name="CustomShape 4"/>
          <p:cNvSpPr/>
          <p:nvPr/>
        </p:nvSpPr>
        <p:spPr>
          <a:xfrm>
            <a:off x="533520" y="609480"/>
            <a:ext cx="8229600" cy="1143000"/>
          </a:xfrm>
          <a:prstGeom prst="rect">
            <a:avLst/>
          </a:prstGeom>
          <a:solidFill>
            <a:srgbClr val="ffffcc">
              <a:alpha val="50000"/>
            </a:srgbClr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42" name="CustomShape 5"/>
          <p:cNvSpPr/>
          <p:nvPr/>
        </p:nvSpPr>
        <p:spPr>
          <a:xfrm>
            <a:off x="384120" y="4653000"/>
            <a:ext cx="3924000" cy="460080"/>
          </a:xfrm>
          <a:custGeom>
            <a:avLst/>
            <a:gdLst/>
            <a:ahLst/>
            <a:rect l="0" t="0" r="r" b="b"/>
            <a:pathLst>
              <a:path w="11647" h="7258">
                <a:moveTo>
                  <a:pt x="0" y="5978"/>
                </a:moveTo>
                <a:lnTo>
                  <a:pt x="0" y="6190"/>
                </a:lnTo>
                <a:lnTo>
                  <a:pt x="0" y="6349"/>
                </a:lnTo>
                <a:lnTo>
                  <a:pt x="0" y="6509"/>
                </a:lnTo>
                <a:lnTo>
                  <a:pt x="0" y="6725"/>
                </a:lnTo>
                <a:lnTo>
                  <a:pt x="0" y="6885"/>
                </a:lnTo>
                <a:lnTo>
                  <a:pt x="0" y="7044"/>
                </a:lnTo>
                <a:lnTo>
                  <a:pt x="0" y="7257"/>
                </a:lnTo>
                <a:lnTo>
                  <a:pt x="1811" y="7257"/>
                </a:lnTo>
                <a:lnTo>
                  <a:pt x="3169" y="7257"/>
                </a:lnTo>
                <a:lnTo>
                  <a:pt x="4526" y="7257"/>
                </a:lnTo>
                <a:lnTo>
                  <a:pt x="6374" y="7257"/>
                </a:lnTo>
                <a:lnTo>
                  <a:pt x="7731" y="7257"/>
                </a:lnTo>
                <a:lnTo>
                  <a:pt x="9089" y="7257"/>
                </a:lnTo>
                <a:lnTo>
                  <a:pt x="10901" y="7257"/>
                </a:lnTo>
                <a:lnTo>
                  <a:pt x="10901" y="7044"/>
                </a:lnTo>
                <a:lnTo>
                  <a:pt x="10901" y="6885"/>
                </a:lnTo>
                <a:lnTo>
                  <a:pt x="10901" y="6725"/>
                </a:lnTo>
                <a:lnTo>
                  <a:pt x="10901" y="6509"/>
                </a:lnTo>
                <a:lnTo>
                  <a:pt x="10901" y="6349"/>
                </a:lnTo>
                <a:lnTo>
                  <a:pt x="10901" y="6190"/>
                </a:lnTo>
                <a:lnTo>
                  <a:pt x="10901" y="5978"/>
                </a:lnTo>
                <a:lnTo>
                  <a:pt x="9089" y="5978"/>
                </a:lnTo>
                <a:lnTo>
                  <a:pt x="11646" y="0"/>
                </a:lnTo>
                <a:lnTo>
                  <a:pt x="6374" y="5978"/>
                </a:lnTo>
                <a:lnTo>
                  <a:pt x="4526" y="5978"/>
                </a:lnTo>
                <a:lnTo>
                  <a:pt x="3169" y="5978"/>
                </a:lnTo>
                <a:lnTo>
                  <a:pt x="1811" y="5978"/>
                </a:lnTo>
                <a:lnTo>
                  <a:pt x="0" y="5978"/>
                </a:lnTo>
              </a:path>
            </a:pathLst>
          </a:custGeom>
          <a:solidFill>
            <a:srgbClr val="ffffcc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 algn="ctr"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Personne affectée à cette tâche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43" name="CustomShape 6"/>
          <p:cNvSpPr/>
          <p:nvPr/>
        </p:nvSpPr>
        <p:spPr>
          <a:xfrm>
            <a:off x="4572000" y="2057400"/>
            <a:ext cx="609480" cy="457200"/>
          </a:xfrm>
          <a:prstGeom prst="rect">
            <a:avLst/>
          </a:prstGeom>
          <a:noFill/>
          <a:ln w="1260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44" name="CustomShape 7"/>
          <p:cNvSpPr/>
          <p:nvPr/>
        </p:nvSpPr>
        <p:spPr>
          <a:xfrm>
            <a:off x="4648320" y="1992240"/>
            <a:ext cx="429120" cy="307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CD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46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8A43F09E-C5EF-4432-9539-F134E3E5D0A1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547" name="Object 3"/>
          <p:cNvGraphicFramePr/>
          <p:nvPr/>
        </p:nvGraphicFramePr>
        <p:xfrm>
          <a:off x="609480" y="609480"/>
          <a:ext cx="5257800" cy="4554720"/>
        </p:xfrm>
        <a:graphic>
          <a:graphicData uri="http://schemas.openxmlformats.org/presentationml/2006/ole">
            <p:oleObj name="Spreadsheet" r:id="rId1">
              <p:embed/>
              <p:pic>
                <p:nvPicPr>
                  <p:cNvPr id="548" name="Object 14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609480" y="609480"/>
                    <a:ext cx="5257800" cy="45547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549" name="CustomShape 4"/>
          <p:cNvSpPr/>
          <p:nvPr/>
        </p:nvSpPr>
        <p:spPr>
          <a:xfrm>
            <a:off x="4714920" y="1992240"/>
            <a:ext cx="429120" cy="307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CD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50" name="CustomShape 5"/>
          <p:cNvSpPr/>
          <p:nvPr/>
        </p:nvSpPr>
        <p:spPr>
          <a:xfrm>
            <a:off x="533520" y="609480"/>
            <a:ext cx="8229600" cy="1143000"/>
          </a:xfrm>
          <a:prstGeom prst="rect">
            <a:avLst/>
          </a:prstGeom>
          <a:solidFill>
            <a:srgbClr val="ffffcc">
              <a:alpha val="50000"/>
            </a:srgbClr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51" name="CustomShape 6"/>
          <p:cNvSpPr/>
          <p:nvPr/>
        </p:nvSpPr>
        <p:spPr>
          <a:xfrm>
            <a:off x="384120" y="4653000"/>
            <a:ext cx="3924000" cy="460080"/>
          </a:xfrm>
          <a:custGeom>
            <a:avLst/>
            <a:gdLst/>
            <a:ahLst/>
            <a:rect l="0" t="0" r="r" b="b"/>
            <a:pathLst>
              <a:path w="12264" h="8119">
                <a:moveTo>
                  <a:pt x="0" y="6839"/>
                </a:moveTo>
                <a:lnTo>
                  <a:pt x="0" y="7051"/>
                </a:lnTo>
                <a:lnTo>
                  <a:pt x="0" y="7210"/>
                </a:lnTo>
                <a:lnTo>
                  <a:pt x="0" y="7370"/>
                </a:lnTo>
                <a:lnTo>
                  <a:pt x="0" y="7586"/>
                </a:lnTo>
                <a:lnTo>
                  <a:pt x="0" y="7746"/>
                </a:lnTo>
                <a:lnTo>
                  <a:pt x="0" y="7905"/>
                </a:lnTo>
                <a:lnTo>
                  <a:pt x="0" y="8118"/>
                </a:lnTo>
                <a:lnTo>
                  <a:pt x="1811" y="8118"/>
                </a:lnTo>
                <a:lnTo>
                  <a:pt x="3169" y="8118"/>
                </a:lnTo>
                <a:lnTo>
                  <a:pt x="4526" y="8118"/>
                </a:lnTo>
                <a:lnTo>
                  <a:pt x="6374" y="8118"/>
                </a:lnTo>
                <a:lnTo>
                  <a:pt x="7731" y="8118"/>
                </a:lnTo>
                <a:lnTo>
                  <a:pt x="9089" y="8118"/>
                </a:lnTo>
                <a:lnTo>
                  <a:pt x="10901" y="8118"/>
                </a:lnTo>
                <a:lnTo>
                  <a:pt x="10901" y="7905"/>
                </a:lnTo>
                <a:lnTo>
                  <a:pt x="10901" y="7746"/>
                </a:lnTo>
                <a:lnTo>
                  <a:pt x="10901" y="7586"/>
                </a:lnTo>
                <a:lnTo>
                  <a:pt x="10901" y="7370"/>
                </a:lnTo>
                <a:lnTo>
                  <a:pt x="10901" y="7210"/>
                </a:lnTo>
                <a:lnTo>
                  <a:pt x="10901" y="7051"/>
                </a:lnTo>
                <a:lnTo>
                  <a:pt x="10901" y="6839"/>
                </a:lnTo>
                <a:lnTo>
                  <a:pt x="9089" y="6839"/>
                </a:lnTo>
                <a:lnTo>
                  <a:pt x="12263" y="0"/>
                </a:lnTo>
                <a:lnTo>
                  <a:pt x="6374" y="6839"/>
                </a:lnTo>
                <a:lnTo>
                  <a:pt x="4526" y="6839"/>
                </a:lnTo>
                <a:lnTo>
                  <a:pt x="3169" y="6839"/>
                </a:lnTo>
                <a:lnTo>
                  <a:pt x="1811" y="6839"/>
                </a:lnTo>
                <a:lnTo>
                  <a:pt x="0" y="6839"/>
                </a:lnTo>
              </a:path>
            </a:pathLst>
          </a:custGeom>
          <a:solidFill>
            <a:srgbClr val="ffffcc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 algn="ctr"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Personne affectée à cette tâche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52" name="CustomShape 7"/>
          <p:cNvSpPr/>
          <p:nvPr/>
        </p:nvSpPr>
        <p:spPr>
          <a:xfrm>
            <a:off x="3054960" y="5186520"/>
            <a:ext cx="2278080" cy="460080"/>
          </a:xfrm>
          <a:custGeom>
            <a:avLst/>
            <a:gdLst/>
            <a:ahLst/>
            <a:rect l="0" t="0" r="r" b="b"/>
            <a:pathLst>
              <a:path w="6330" h="8888">
                <a:moveTo>
                  <a:pt x="0" y="7608"/>
                </a:moveTo>
                <a:lnTo>
                  <a:pt x="0" y="7820"/>
                </a:lnTo>
                <a:lnTo>
                  <a:pt x="0" y="7979"/>
                </a:lnTo>
                <a:lnTo>
                  <a:pt x="0" y="8139"/>
                </a:lnTo>
                <a:lnTo>
                  <a:pt x="0" y="8355"/>
                </a:lnTo>
                <a:lnTo>
                  <a:pt x="0" y="8515"/>
                </a:lnTo>
                <a:lnTo>
                  <a:pt x="0" y="8674"/>
                </a:lnTo>
                <a:lnTo>
                  <a:pt x="0" y="8887"/>
                </a:lnTo>
                <a:lnTo>
                  <a:pt x="1051" y="8887"/>
                </a:lnTo>
                <a:lnTo>
                  <a:pt x="1840" y="8887"/>
                </a:lnTo>
                <a:lnTo>
                  <a:pt x="2628" y="8887"/>
                </a:lnTo>
                <a:lnTo>
                  <a:pt x="3700" y="8887"/>
                </a:lnTo>
                <a:lnTo>
                  <a:pt x="4488" y="8887"/>
                </a:lnTo>
                <a:lnTo>
                  <a:pt x="5277" y="8887"/>
                </a:lnTo>
                <a:lnTo>
                  <a:pt x="6329" y="8887"/>
                </a:lnTo>
                <a:lnTo>
                  <a:pt x="6329" y="8674"/>
                </a:lnTo>
                <a:lnTo>
                  <a:pt x="6329" y="8515"/>
                </a:lnTo>
                <a:lnTo>
                  <a:pt x="6329" y="8355"/>
                </a:lnTo>
                <a:lnTo>
                  <a:pt x="6329" y="8139"/>
                </a:lnTo>
                <a:lnTo>
                  <a:pt x="6329" y="7979"/>
                </a:lnTo>
                <a:lnTo>
                  <a:pt x="6329" y="7820"/>
                </a:lnTo>
                <a:lnTo>
                  <a:pt x="6329" y="7608"/>
                </a:lnTo>
                <a:lnTo>
                  <a:pt x="5277" y="7608"/>
                </a:lnTo>
                <a:lnTo>
                  <a:pt x="6308" y="0"/>
                </a:lnTo>
                <a:lnTo>
                  <a:pt x="3700" y="7608"/>
                </a:lnTo>
                <a:lnTo>
                  <a:pt x="2628" y="7608"/>
                </a:lnTo>
                <a:lnTo>
                  <a:pt x="1840" y="7608"/>
                </a:lnTo>
                <a:lnTo>
                  <a:pt x="1051" y="7608"/>
                </a:lnTo>
                <a:lnTo>
                  <a:pt x="0" y="7608"/>
                </a:lnTo>
              </a:path>
            </a:pathLst>
          </a:custGeom>
          <a:solidFill>
            <a:srgbClr val="ffffcc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 algn="ctr"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Charge de travail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53" name="CustomShape 8"/>
          <p:cNvSpPr/>
          <p:nvPr/>
        </p:nvSpPr>
        <p:spPr>
          <a:xfrm>
            <a:off x="5257800" y="2057400"/>
            <a:ext cx="609480" cy="457200"/>
          </a:xfrm>
          <a:prstGeom prst="rect">
            <a:avLst/>
          </a:prstGeom>
          <a:noFill/>
          <a:ln w="1908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54" name="CustomShape 9"/>
          <p:cNvSpPr/>
          <p:nvPr/>
        </p:nvSpPr>
        <p:spPr>
          <a:xfrm>
            <a:off x="5318280" y="1967040"/>
            <a:ext cx="38484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12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56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9655BE72-C33E-4DEA-BD43-FAB2B26C42F7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557" name="Object 3"/>
          <p:cNvGraphicFramePr/>
          <p:nvPr/>
        </p:nvGraphicFramePr>
        <p:xfrm>
          <a:off x="457200" y="533520"/>
          <a:ext cx="6553080" cy="4680000"/>
        </p:xfrm>
        <a:graphic>
          <a:graphicData uri="http://schemas.openxmlformats.org/presentationml/2006/ole">
            <p:oleObj name="Spreadsheet" r:id="rId1">
              <p:embed/>
              <p:pic>
                <p:nvPicPr>
                  <p:cNvPr id="558" name="Object 15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457200" y="533520"/>
                    <a:ext cx="6553080" cy="46800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559" name="CustomShape 4"/>
          <p:cNvSpPr/>
          <p:nvPr/>
        </p:nvSpPr>
        <p:spPr>
          <a:xfrm>
            <a:off x="4714920" y="1992240"/>
            <a:ext cx="429120" cy="307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CD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60" name="CustomShape 5"/>
          <p:cNvSpPr/>
          <p:nvPr/>
        </p:nvSpPr>
        <p:spPr>
          <a:xfrm>
            <a:off x="5318280" y="1967040"/>
            <a:ext cx="38484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12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61" name="CustomShape 6"/>
          <p:cNvSpPr/>
          <p:nvPr/>
        </p:nvSpPr>
        <p:spPr>
          <a:xfrm>
            <a:off x="380880" y="533520"/>
            <a:ext cx="8229600" cy="1143000"/>
          </a:xfrm>
          <a:prstGeom prst="rect">
            <a:avLst/>
          </a:prstGeom>
          <a:solidFill>
            <a:srgbClr val="ffffcc">
              <a:alpha val="50000"/>
            </a:srgbClr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62" name="CustomShape 7"/>
          <p:cNvSpPr/>
          <p:nvPr/>
        </p:nvSpPr>
        <p:spPr>
          <a:xfrm>
            <a:off x="384120" y="4653000"/>
            <a:ext cx="3924000" cy="460080"/>
          </a:xfrm>
          <a:custGeom>
            <a:avLst/>
            <a:gdLst/>
            <a:ahLst/>
            <a:rect l="0" t="0" r="r" b="b"/>
            <a:pathLst>
              <a:path w="11647" h="7258">
                <a:moveTo>
                  <a:pt x="0" y="5978"/>
                </a:moveTo>
                <a:lnTo>
                  <a:pt x="0" y="6190"/>
                </a:lnTo>
                <a:lnTo>
                  <a:pt x="0" y="6349"/>
                </a:lnTo>
                <a:lnTo>
                  <a:pt x="0" y="6509"/>
                </a:lnTo>
                <a:lnTo>
                  <a:pt x="0" y="6725"/>
                </a:lnTo>
                <a:lnTo>
                  <a:pt x="0" y="6885"/>
                </a:lnTo>
                <a:lnTo>
                  <a:pt x="0" y="7044"/>
                </a:lnTo>
                <a:lnTo>
                  <a:pt x="0" y="7257"/>
                </a:lnTo>
                <a:lnTo>
                  <a:pt x="1811" y="7257"/>
                </a:lnTo>
                <a:lnTo>
                  <a:pt x="3169" y="7257"/>
                </a:lnTo>
                <a:lnTo>
                  <a:pt x="4526" y="7257"/>
                </a:lnTo>
                <a:lnTo>
                  <a:pt x="6374" y="7257"/>
                </a:lnTo>
                <a:lnTo>
                  <a:pt x="7731" y="7257"/>
                </a:lnTo>
                <a:lnTo>
                  <a:pt x="9089" y="7257"/>
                </a:lnTo>
                <a:lnTo>
                  <a:pt x="10901" y="7257"/>
                </a:lnTo>
                <a:lnTo>
                  <a:pt x="10901" y="7044"/>
                </a:lnTo>
                <a:lnTo>
                  <a:pt x="10901" y="6885"/>
                </a:lnTo>
                <a:lnTo>
                  <a:pt x="10901" y="6725"/>
                </a:lnTo>
                <a:lnTo>
                  <a:pt x="10901" y="6509"/>
                </a:lnTo>
                <a:lnTo>
                  <a:pt x="10901" y="6349"/>
                </a:lnTo>
                <a:lnTo>
                  <a:pt x="10901" y="6190"/>
                </a:lnTo>
                <a:lnTo>
                  <a:pt x="10901" y="5978"/>
                </a:lnTo>
                <a:lnTo>
                  <a:pt x="9089" y="5978"/>
                </a:lnTo>
                <a:lnTo>
                  <a:pt x="11646" y="0"/>
                </a:lnTo>
                <a:lnTo>
                  <a:pt x="6374" y="5978"/>
                </a:lnTo>
                <a:lnTo>
                  <a:pt x="4526" y="5978"/>
                </a:lnTo>
                <a:lnTo>
                  <a:pt x="3169" y="5978"/>
                </a:lnTo>
                <a:lnTo>
                  <a:pt x="1811" y="5978"/>
                </a:lnTo>
                <a:lnTo>
                  <a:pt x="0" y="5978"/>
                </a:lnTo>
              </a:path>
            </a:pathLst>
          </a:custGeom>
          <a:solidFill>
            <a:srgbClr val="ffffcc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 algn="ctr"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Personne affectée à cette tâche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63" name="CustomShape 8"/>
          <p:cNvSpPr/>
          <p:nvPr/>
        </p:nvSpPr>
        <p:spPr>
          <a:xfrm>
            <a:off x="3054960" y="5186520"/>
            <a:ext cx="2278080" cy="460080"/>
          </a:xfrm>
          <a:custGeom>
            <a:avLst/>
            <a:gdLst/>
            <a:ahLst/>
            <a:rect l="0" t="0" r="r" b="b"/>
            <a:pathLst>
              <a:path w="6330" h="8888">
                <a:moveTo>
                  <a:pt x="0" y="7608"/>
                </a:moveTo>
                <a:lnTo>
                  <a:pt x="0" y="7820"/>
                </a:lnTo>
                <a:lnTo>
                  <a:pt x="0" y="7979"/>
                </a:lnTo>
                <a:lnTo>
                  <a:pt x="0" y="8139"/>
                </a:lnTo>
                <a:lnTo>
                  <a:pt x="0" y="8355"/>
                </a:lnTo>
                <a:lnTo>
                  <a:pt x="0" y="8515"/>
                </a:lnTo>
                <a:lnTo>
                  <a:pt x="0" y="8674"/>
                </a:lnTo>
                <a:lnTo>
                  <a:pt x="0" y="8887"/>
                </a:lnTo>
                <a:lnTo>
                  <a:pt x="1051" y="8887"/>
                </a:lnTo>
                <a:lnTo>
                  <a:pt x="1840" y="8887"/>
                </a:lnTo>
                <a:lnTo>
                  <a:pt x="2628" y="8887"/>
                </a:lnTo>
                <a:lnTo>
                  <a:pt x="3700" y="8887"/>
                </a:lnTo>
                <a:lnTo>
                  <a:pt x="4488" y="8887"/>
                </a:lnTo>
                <a:lnTo>
                  <a:pt x="5277" y="8887"/>
                </a:lnTo>
                <a:lnTo>
                  <a:pt x="6329" y="8887"/>
                </a:lnTo>
                <a:lnTo>
                  <a:pt x="6329" y="8674"/>
                </a:lnTo>
                <a:lnTo>
                  <a:pt x="6329" y="8515"/>
                </a:lnTo>
                <a:lnTo>
                  <a:pt x="6329" y="8355"/>
                </a:lnTo>
                <a:lnTo>
                  <a:pt x="6329" y="8139"/>
                </a:lnTo>
                <a:lnTo>
                  <a:pt x="6329" y="7979"/>
                </a:lnTo>
                <a:lnTo>
                  <a:pt x="6329" y="7820"/>
                </a:lnTo>
                <a:lnTo>
                  <a:pt x="6329" y="7608"/>
                </a:lnTo>
                <a:lnTo>
                  <a:pt x="5277" y="7608"/>
                </a:lnTo>
                <a:lnTo>
                  <a:pt x="6308" y="0"/>
                </a:lnTo>
                <a:lnTo>
                  <a:pt x="3700" y="7608"/>
                </a:lnTo>
                <a:lnTo>
                  <a:pt x="2628" y="7608"/>
                </a:lnTo>
                <a:lnTo>
                  <a:pt x="1840" y="7608"/>
                </a:lnTo>
                <a:lnTo>
                  <a:pt x="1051" y="7608"/>
                </a:lnTo>
                <a:lnTo>
                  <a:pt x="0" y="7608"/>
                </a:lnTo>
              </a:path>
            </a:pathLst>
          </a:custGeom>
          <a:solidFill>
            <a:srgbClr val="ffffcc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 algn="ctr"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Charge de travail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64" name="CustomShape 9"/>
          <p:cNvSpPr/>
          <p:nvPr/>
        </p:nvSpPr>
        <p:spPr>
          <a:xfrm>
            <a:off x="4110840" y="5796000"/>
            <a:ext cx="2765520" cy="460080"/>
          </a:xfrm>
          <a:custGeom>
            <a:avLst/>
            <a:gdLst/>
            <a:ahLst/>
            <a:rect l="0" t="0" r="r" b="b"/>
            <a:pathLst>
              <a:path w="7684" h="10422">
                <a:moveTo>
                  <a:pt x="0" y="9142"/>
                </a:moveTo>
                <a:lnTo>
                  <a:pt x="0" y="9354"/>
                </a:lnTo>
                <a:lnTo>
                  <a:pt x="0" y="9513"/>
                </a:lnTo>
                <a:lnTo>
                  <a:pt x="0" y="9673"/>
                </a:lnTo>
                <a:lnTo>
                  <a:pt x="0" y="9889"/>
                </a:lnTo>
                <a:lnTo>
                  <a:pt x="0" y="10049"/>
                </a:lnTo>
                <a:lnTo>
                  <a:pt x="0" y="10208"/>
                </a:lnTo>
                <a:lnTo>
                  <a:pt x="0" y="10421"/>
                </a:lnTo>
                <a:lnTo>
                  <a:pt x="1276" y="10421"/>
                </a:lnTo>
                <a:lnTo>
                  <a:pt x="2233" y="10421"/>
                </a:lnTo>
                <a:lnTo>
                  <a:pt x="3190" y="10421"/>
                </a:lnTo>
                <a:lnTo>
                  <a:pt x="4492" y="10421"/>
                </a:lnTo>
                <a:lnTo>
                  <a:pt x="5449" y="10421"/>
                </a:lnTo>
                <a:lnTo>
                  <a:pt x="6406" y="10421"/>
                </a:lnTo>
                <a:lnTo>
                  <a:pt x="7683" y="10421"/>
                </a:lnTo>
                <a:lnTo>
                  <a:pt x="7683" y="10208"/>
                </a:lnTo>
                <a:lnTo>
                  <a:pt x="7683" y="10049"/>
                </a:lnTo>
                <a:lnTo>
                  <a:pt x="7683" y="9889"/>
                </a:lnTo>
                <a:lnTo>
                  <a:pt x="7683" y="9673"/>
                </a:lnTo>
                <a:lnTo>
                  <a:pt x="7683" y="9513"/>
                </a:lnTo>
                <a:lnTo>
                  <a:pt x="7683" y="9354"/>
                </a:lnTo>
                <a:lnTo>
                  <a:pt x="7683" y="9142"/>
                </a:lnTo>
                <a:lnTo>
                  <a:pt x="6406" y="9142"/>
                </a:lnTo>
                <a:lnTo>
                  <a:pt x="6238" y="0"/>
                </a:lnTo>
                <a:lnTo>
                  <a:pt x="4492" y="9142"/>
                </a:lnTo>
                <a:lnTo>
                  <a:pt x="3190" y="9142"/>
                </a:lnTo>
                <a:lnTo>
                  <a:pt x="2233" y="9142"/>
                </a:lnTo>
                <a:lnTo>
                  <a:pt x="1276" y="9142"/>
                </a:lnTo>
                <a:lnTo>
                  <a:pt x="0" y="9142"/>
                </a:lnTo>
              </a:path>
            </a:pathLst>
          </a:custGeom>
          <a:solidFill>
            <a:srgbClr val="ffffcc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 algn="ctr"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Dates de début prévu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65" name="CustomShape 10"/>
          <p:cNvSpPr/>
          <p:nvPr/>
        </p:nvSpPr>
        <p:spPr>
          <a:xfrm>
            <a:off x="5791320" y="2057400"/>
            <a:ext cx="1218960" cy="457200"/>
          </a:xfrm>
          <a:prstGeom prst="rect">
            <a:avLst/>
          </a:prstGeom>
          <a:noFill/>
          <a:ln w="1908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66" name="CustomShape 11"/>
          <p:cNvSpPr/>
          <p:nvPr/>
        </p:nvSpPr>
        <p:spPr>
          <a:xfrm>
            <a:off x="5778360" y="2006640"/>
            <a:ext cx="64404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10-11-98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67" name="CustomShape 12"/>
          <p:cNvSpPr/>
          <p:nvPr/>
        </p:nvSpPr>
        <p:spPr>
          <a:xfrm>
            <a:off x="6359400" y="2006640"/>
            <a:ext cx="65016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10-12-98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69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AE147BBE-8C9C-4B59-AB0B-1F4BA9144035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570" name="Object 3"/>
          <p:cNvGraphicFramePr/>
          <p:nvPr/>
        </p:nvGraphicFramePr>
        <p:xfrm>
          <a:off x="457200" y="533520"/>
          <a:ext cx="7848720" cy="4680000"/>
        </p:xfrm>
        <a:graphic>
          <a:graphicData uri="http://schemas.openxmlformats.org/presentationml/2006/ole">
            <p:oleObj name="Spreadsheet" r:id="rId1">
              <p:embed/>
              <p:pic>
                <p:nvPicPr>
                  <p:cNvPr id="571" name="Object 18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457200" y="533520"/>
                    <a:ext cx="7848720" cy="46800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572" name="CustomShape 4"/>
          <p:cNvSpPr/>
          <p:nvPr/>
        </p:nvSpPr>
        <p:spPr>
          <a:xfrm>
            <a:off x="380880" y="533520"/>
            <a:ext cx="8229600" cy="1143000"/>
          </a:xfrm>
          <a:prstGeom prst="rect">
            <a:avLst/>
          </a:prstGeom>
          <a:solidFill>
            <a:srgbClr val="ffffcc">
              <a:alpha val="50000"/>
            </a:srgbClr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73" name="CustomShape 5"/>
          <p:cNvSpPr/>
          <p:nvPr/>
        </p:nvSpPr>
        <p:spPr>
          <a:xfrm>
            <a:off x="384120" y="4653000"/>
            <a:ext cx="3924000" cy="460080"/>
          </a:xfrm>
          <a:custGeom>
            <a:avLst/>
            <a:gdLst/>
            <a:ahLst/>
            <a:rect l="0" t="0" r="r" b="b"/>
            <a:pathLst>
              <a:path w="11647" h="7258">
                <a:moveTo>
                  <a:pt x="0" y="5978"/>
                </a:moveTo>
                <a:lnTo>
                  <a:pt x="0" y="6190"/>
                </a:lnTo>
                <a:lnTo>
                  <a:pt x="0" y="6349"/>
                </a:lnTo>
                <a:lnTo>
                  <a:pt x="0" y="6509"/>
                </a:lnTo>
                <a:lnTo>
                  <a:pt x="0" y="6725"/>
                </a:lnTo>
                <a:lnTo>
                  <a:pt x="0" y="6885"/>
                </a:lnTo>
                <a:lnTo>
                  <a:pt x="0" y="7044"/>
                </a:lnTo>
                <a:lnTo>
                  <a:pt x="0" y="7257"/>
                </a:lnTo>
                <a:lnTo>
                  <a:pt x="1811" y="7257"/>
                </a:lnTo>
                <a:lnTo>
                  <a:pt x="3169" y="7257"/>
                </a:lnTo>
                <a:lnTo>
                  <a:pt x="4526" y="7257"/>
                </a:lnTo>
                <a:lnTo>
                  <a:pt x="6374" y="7257"/>
                </a:lnTo>
                <a:lnTo>
                  <a:pt x="7731" y="7257"/>
                </a:lnTo>
                <a:lnTo>
                  <a:pt x="9089" y="7257"/>
                </a:lnTo>
                <a:lnTo>
                  <a:pt x="10901" y="7257"/>
                </a:lnTo>
                <a:lnTo>
                  <a:pt x="10901" y="7044"/>
                </a:lnTo>
                <a:lnTo>
                  <a:pt x="10901" y="6885"/>
                </a:lnTo>
                <a:lnTo>
                  <a:pt x="10901" y="6725"/>
                </a:lnTo>
                <a:lnTo>
                  <a:pt x="10901" y="6509"/>
                </a:lnTo>
                <a:lnTo>
                  <a:pt x="10901" y="6349"/>
                </a:lnTo>
                <a:lnTo>
                  <a:pt x="10901" y="6190"/>
                </a:lnTo>
                <a:lnTo>
                  <a:pt x="10901" y="5978"/>
                </a:lnTo>
                <a:lnTo>
                  <a:pt x="9089" y="5978"/>
                </a:lnTo>
                <a:lnTo>
                  <a:pt x="11646" y="0"/>
                </a:lnTo>
                <a:lnTo>
                  <a:pt x="6374" y="5978"/>
                </a:lnTo>
                <a:lnTo>
                  <a:pt x="4526" y="5978"/>
                </a:lnTo>
                <a:lnTo>
                  <a:pt x="3169" y="5978"/>
                </a:lnTo>
                <a:lnTo>
                  <a:pt x="1811" y="5978"/>
                </a:lnTo>
                <a:lnTo>
                  <a:pt x="0" y="5978"/>
                </a:lnTo>
              </a:path>
            </a:pathLst>
          </a:custGeom>
          <a:solidFill>
            <a:srgbClr val="ffffcc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 algn="ctr"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Personne affectée à cette tâche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74" name="CustomShape 6"/>
          <p:cNvSpPr/>
          <p:nvPr/>
        </p:nvSpPr>
        <p:spPr>
          <a:xfrm>
            <a:off x="3054960" y="5186520"/>
            <a:ext cx="2278080" cy="460080"/>
          </a:xfrm>
          <a:custGeom>
            <a:avLst/>
            <a:gdLst/>
            <a:ahLst/>
            <a:rect l="0" t="0" r="r" b="b"/>
            <a:pathLst>
              <a:path w="6330" h="8888">
                <a:moveTo>
                  <a:pt x="0" y="7608"/>
                </a:moveTo>
                <a:lnTo>
                  <a:pt x="0" y="7820"/>
                </a:lnTo>
                <a:lnTo>
                  <a:pt x="0" y="7979"/>
                </a:lnTo>
                <a:lnTo>
                  <a:pt x="0" y="8139"/>
                </a:lnTo>
                <a:lnTo>
                  <a:pt x="0" y="8355"/>
                </a:lnTo>
                <a:lnTo>
                  <a:pt x="0" y="8515"/>
                </a:lnTo>
                <a:lnTo>
                  <a:pt x="0" y="8674"/>
                </a:lnTo>
                <a:lnTo>
                  <a:pt x="0" y="8887"/>
                </a:lnTo>
                <a:lnTo>
                  <a:pt x="1051" y="8887"/>
                </a:lnTo>
                <a:lnTo>
                  <a:pt x="1840" y="8887"/>
                </a:lnTo>
                <a:lnTo>
                  <a:pt x="2628" y="8887"/>
                </a:lnTo>
                <a:lnTo>
                  <a:pt x="3700" y="8887"/>
                </a:lnTo>
                <a:lnTo>
                  <a:pt x="4488" y="8887"/>
                </a:lnTo>
                <a:lnTo>
                  <a:pt x="5277" y="8887"/>
                </a:lnTo>
                <a:lnTo>
                  <a:pt x="6329" y="8887"/>
                </a:lnTo>
                <a:lnTo>
                  <a:pt x="6329" y="8674"/>
                </a:lnTo>
                <a:lnTo>
                  <a:pt x="6329" y="8515"/>
                </a:lnTo>
                <a:lnTo>
                  <a:pt x="6329" y="8355"/>
                </a:lnTo>
                <a:lnTo>
                  <a:pt x="6329" y="8139"/>
                </a:lnTo>
                <a:lnTo>
                  <a:pt x="6329" y="7979"/>
                </a:lnTo>
                <a:lnTo>
                  <a:pt x="6329" y="7820"/>
                </a:lnTo>
                <a:lnTo>
                  <a:pt x="6329" y="7608"/>
                </a:lnTo>
                <a:lnTo>
                  <a:pt x="5277" y="7608"/>
                </a:lnTo>
                <a:lnTo>
                  <a:pt x="6308" y="0"/>
                </a:lnTo>
                <a:lnTo>
                  <a:pt x="3700" y="7608"/>
                </a:lnTo>
                <a:lnTo>
                  <a:pt x="2628" y="7608"/>
                </a:lnTo>
                <a:lnTo>
                  <a:pt x="1840" y="7608"/>
                </a:lnTo>
                <a:lnTo>
                  <a:pt x="1051" y="7608"/>
                </a:lnTo>
                <a:lnTo>
                  <a:pt x="0" y="7608"/>
                </a:lnTo>
              </a:path>
            </a:pathLst>
          </a:custGeom>
          <a:solidFill>
            <a:srgbClr val="ffffcc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 algn="ctr"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Charge de travail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75" name="CustomShape 7"/>
          <p:cNvSpPr/>
          <p:nvPr/>
        </p:nvSpPr>
        <p:spPr>
          <a:xfrm>
            <a:off x="4110840" y="5796000"/>
            <a:ext cx="2765520" cy="460080"/>
          </a:xfrm>
          <a:custGeom>
            <a:avLst/>
            <a:gdLst/>
            <a:ahLst/>
            <a:rect l="0" t="0" r="r" b="b"/>
            <a:pathLst>
              <a:path w="7684" h="10422">
                <a:moveTo>
                  <a:pt x="0" y="9142"/>
                </a:moveTo>
                <a:lnTo>
                  <a:pt x="0" y="9354"/>
                </a:lnTo>
                <a:lnTo>
                  <a:pt x="0" y="9513"/>
                </a:lnTo>
                <a:lnTo>
                  <a:pt x="0" y="9673"/>
                </a:lnTo>
                <a:lnTo>
                  <a:pt x="0" y="9889"/>
                </a:lnTo>
                <a:lnTo>
                  <a:pt x="0" y="10049"/>
                </a:lnTo>
                <a:lnTo>
                  <a:pt x="0" y="10208"/>
                </a:lnTo>
                <a:lnTo>
                  <a:pt x="0" y="10421"/>
                </a:lnTo>
                <a:lnTo>
                  <a:pt x="1276" y="10421"/>
                </a:lnTo>
                <a:lnTo>
                  <a:pt x="2233" y="10421"/>
                </a:lnTo>
                <a:lnTo>
                  <a:pt x="3190" y="10421"/>
                </a:lnTo>
                <a:lnTo>
                  <a:pt x="4492" y="10421"/>
                </a:lnTo>
                <a:lnTo>
                  <a:pt x="5449" y="10421"/>
                </a:lnTo>
                <a:lnTo>
                  <a:pt x="6406" y="10421"/>
                </a:lnTo>
                <a:lnTo>
                  <a:pt x="7683" y="10421"/>
                </a:lnTo>
                <a:lnTo>
                  <a:pt x="7683" y="10208"/>
                </a:lnTo>
                <a:lnTo>
                  <a:pt x="7683" y="10049"/>
                </a:lnTo>
                <a:lnTo>
                  <a:pt x="7683" y="9889"/>
                </a:lnTo>
                <a:lnTo>
                  <a:pt x="7683" y="9673"/>
                </a:lnTo>
                <a:lnTo>
                  <a:pt x="7683" y="9513"/>
                </a:lnTo>
                <a:lnTo>
                  <a:pt x="7683" y="9354"/>
                </a:lnTo>
                <a:lnTo>
                  <a:pt x="7683" y="9142"/>
                </a:lnTo>
                <a:lnTo>
                  <a:pt x="6406" y="9142"/>
                </a:lnTo>
                <a:lnTo>
                  <a:pt x="6238" y="0"/>
                </a:lnTo>
                <a:lnTo>
                  <a:pt x="4492" y="9142"/>
                </a:lnTo>
                <a:lnTo>
                  <a:pt x="3190" y="9142"/>
                </a:lnTo>
                <a:lnTo>
                  <a:pt x="2233" y="9142"/>
                </a:lnTo>
                <a:lnTo>
                  <a:pt x="1276" y="9142"/>
                </a:lnTo>
                <a:lnTo>
                  <a:pt x="0" y="9142"/>
                </a:lnTo>
              </a:path>
            </a:pathLst>
          </a:custGeom>
          <a:solidFill>
            <a:srgbClr val="ffffcc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 algn="ctr"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Dates de début prévu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76" name="CustomShape 8"/>
          <p:cNvSpPr/>
          <p:nvPr/>
        </p:nvSpPr>
        <p:spPr>
          <a:xfrm>
            <a:off x="6498000" y="5027760"/>
            <a:ext cx="2563200" cy="460080"/>
          </a:xfrm>
          <a:custGeom>
            <a:avLst/>
            <a:gdLst/>
            <a:ahLst/>
            <a:rect l="0" t="0" r="r" b="b"/>
            <a:pathLst>
              <a:path w="7122" h="8428">
                <a:moveTo>
                  <a:pt x="0" y="7148"/>
                </a:moveTo>
                <a:lnTo>
                  <a:pt x="0" y="7360"/>
                </a:lnTo>
                <a:lnTo>
                  <a:pt x="0" y="7519"/>
                </a:lnTo>
                <a:lnTo>
                  <a:pt x="0" y="7679"/>
                </a:lnTo>
                <a:lnTo>
                  <a:pt x="0" y="7895"/>
                </a:lnTo>
                <a:lnTo>
                  <a:pt x="0" y="8055"/>
                </a:lnTo>
                <a:lnTo>
                  <a:pt x="0" y="8214"/>
                </a:lnTo>
                <a:lnTo>
                  <a:pt x="0" y="8427"/>
                </a:lnTo>
                <a:lnTo>
                  <a:pt x="1183" y="8427"/>
                </a:lnTo>
                <a:lnTo>
                  <a:pt x="2070" y="8427"/>
                </a:lnTo>
                <a:lnTo>
                  <a:pt x="2957" y="8427"/>
                </a:lnTo>
                <a:lnTo>
                  <a:pt x="4163" y="8427"/>
                </a:lnTo>
                <a:lnTo>
                  <a:pt x="5050" y="8427"/>
                </a:lnTo>
                <a:lnTo>
                  <a:pt x="5937" y="8427"/>
                </a:lnTo>
                <a:lnTo>
                  <a:pt x="7121" y="8427"/>
                </a:lnTo>
                <a:lnTo>
                  <a:pt x="7121" y="8214"/>
                </a:lnTo>
                <a:lnTo>
                  <a:pt x="7121" y="8055"/>
                </a:lnTo>
                <a:lnTo>
                  <a:pt x="7121" y="7895"/>
                </a:lnTo>
                <a:lnTo>
                  <a:pt x="7121" y="7679"/>
                </a:lnTo>
                <a:lnTo>
                  <a:pt x="7121" y="7519"/>
                </a:lnTo>
                <a:lnTo>
                  <a:pt x="7121" y="7360"/>
                </a:lnTo>
                <a:lnTo>
                  <a:pt x="7121" y="7148"/>
                </a:lnTo>
                <a:lnTo>
                  <a:pt x="5937" y="7148"/>
                </a:lnTo>
                <a:lnTo>
                  <a:pt x="5050" y="7148"/>
                </a:lnTo>
                <a:lnTo>
                  <a:pt x="4163" y="7148"/>
                </a:lnTo>
                <a:lnTo>
                  <a:pt x="2957" y="7148"/>
                </a:lnTo>
                <a:lnTo>
                  <a:pt x="3518" y="0"/>
                </a:lnTo>
                <a:lnTo>
                  <a:pt x="1183" y="7148"/>
                </a:lnTo>
                <a:lnTo>
                  <a:pt x="0" y="7148"/>
                </a:lnTo>
              </a:path>
            </a:pathLst>
          </a:custGeom>
          <a:solidFill>
            <a:srgbClr val="ffffcc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 algn="ctr"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Dates de fin prévue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77" name="CustomShape 9"/>
          <p:cNvSpPr/>
          <p:nvPr/>
        </p:nvSpPr>
        <p:spPr>
          <a:xfrm>
            <a:off x="6934320" y="2057400"/>
            <a:ext cx="1295280" cy="304920"/>
          </a:xfrm>
          <a:prstGeom prst="rect">
            <a:avLst/>
          </a:prstGeom>
          <a:noFill/>
          <a:ln w="1908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78" name="CustomShape 10"/>
          <p:cNvSpPr/>
          <p:nvPr/>
        </p:nvSpPr>
        <p:spPr>
          <a:xfrm>
            <a:off x="4714920" y="1992240"/>
            <a:ext cx="429120" cy="307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CD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79" name="CustomShape 11"/>
          <p:cNvSpPr/>
          <p:nvPr/>
        </p:nvSpPr>
        <p:spPr>
          <a:xfrm>
            <a:off x="5318280" y="1967040"/>
            <a:ext cx="38484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12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80" name="CustomShape 12"/>
          <p:cNvSpPr/>
          <p:nvPr/>
        </p:nvSpPr>
        <p:spPr>
          <a:xfrm>
            <a:off x="5778360" y="2006640"/>
            <a:ext cx="64404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10-11-98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81" name="CustomShape 13"/>
          <p:cNvSpPr/>
          <p:nvPr/>
        </p:nvSpPr>
        <p:spPr>
          <a:xfrm>
            <a:off x="6359400" y="2006640"/>
            <a:ext cx="65016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10-01-99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82" name="CustomShape 14"/>
          <p:cNvSpPr/>
          <p:nvPr/>
        </p:nvSpPr>
        <p:spPr>
          <a:xfrm>
            <a:off x="6934320" y="2006640"/>
            <a:ext cx="65016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15-01-99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83" name="CustomShape 15"/>
          <p:cNvSpPr/>
          <p:nvPr/>
        </p:nvSpPr>
        <p:spPr>
          <a:xfrm>
            <a:off x="7543800" y="2006640"/>
            <a:ext cx="58608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/>
            <a:r>
              <a:rPr lang="fr-FR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5-02-99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85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F1F6841B-DBA1-4DD2-8B89-645214E07E45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586" name="Object 3"/>
          <p:cNvGraphicFramePr/>
          <p:nvPr/>
        </p:nvGraphicFramePr>
        <p:xfrm>
          <a:off x="609480" y="533520"/>
          <a:ext cx="7467840" cy="4680000"/>
        </p:xfrm>
        <a:graphic>
          <a:graphicData uri="http://schemas.openxmlformats.org/presentationml/2006/ole">
            <p:oleObj name="Spreadsheet" r:id="rId1">
              <p:embed/>
              <p:pic>
                <p:nvPicPr>
                  <p:cNvPr id="587" name="Object 8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609480" y="533520"/>
                    <a:ext cx="7467840" cy="46800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588" name="CustomShape 4"/>
          <p:cNvSpPr/>
          <p:nvPr/>
        </p:nvSpPr>
        <p:spPr>
          <a:xfrm>
            <a:off x="609480" y="685800"/>
            <a:ext cx="4114800" cy="2362320"/>
          </a:xfrm>
          <a:prstGeom prst="rect">
            <a:avLst/>
          </a:prstGeom>
          <a:solidFill>
            <a:srgbClr val="ffffcc">
              <a:alpha val="50000"/>
            </a:srgbClr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89" name="CustomShape 5"/>
          <p:cNvSpPr/>
          <p:nvPr/>
        </p:nvSpPr>
        <p:spPr>
          <a:xfrm>
            <a:off x="686160" y="5033880"/>
            <a:ext cx="6877440" cy="460080"/>
          </a:xfrm>
          <a:custGeom>
            <a:avLst/>
            <a:gdLst/>
            <a:ahLst/>
            <a:rect l="0" t="0" r="r" b="b"/>
            <a:pathLst>
              <a:path w="19106" h="8758">
                <a:moveTo>
                  <a:pt x="0" y="7478"/>
                </a:moveTo>
                <a:lnTo>
                  <a:pt x="0" y="7690"/>
                </a:lnTo>
                <a:lnTo>
                  <a:pt x="0" y="7849"/>
                </a:lnTo>
                <a:lnTo>
                  <a:pt x="0" y="8009"/>
                </a:lnTo>
                <a:lnTo>
                  <a:pt x="0" y="8225"/>
                </a:lnTo>
                <a:lnTo>
                  <a:pt x="0" y="8385"/>
                </a:lnTo>
                <a:lnTo>
                  <a:pt x="0" y="8544"/>
                </a:lnTo>
                <a:lnTo>
                  <a:pt x="0" y="8757"/>
                </a:lnTo>
                <a:lnTo>
                  <a:pt x="3175" y="8757"/>
                </a:lnTo>
                <a:lnTo>
                  <a:pt x="5554" y="8757"/>
                </a:lnTo>
                <a:lnTo>
                  <a:pt x="7933" y="8757"/>
                </a:lnTo>
                <a:lnTo>
                  <a:pt x="11171" y="8757"/>
                </a:lnTo>
                <a:lnTo>
                  <a:pt x="13550" y="8757"/>
                </a:lnTo>
                <a:lnTo>
                  <a:pt x="15929" y="8757"/>
                </a:lnTo>
                <a:lnTo>
                  <a:pt x="19105" y="8757"/>
                </a:lnTo>
                <a:lnTo>
                  <a:pt x="19105" y="8544"/>
                </a:lnTo>
                <a:lnTo>
                  <a:pt x="19105" y="8385"/>
                </a:lnTo>
                <a:lnTo>
                  <a:pt x="19105" y="8225"/>
                </a:lnTo>
                <a:lnTo>
                  <a:pt x="19105" y="8009"/>
                </a:lnTo>
                <a:lnTo>
                  <a:pt x="19105" y="7849"/>
                </a:lnTo>
                <a:lnTo>
                  <a:pt x="19105" y="7690"/>
                </a:lnTo>
                <a:lnTo>
                  <a:pt x="19105" y="7478"/>
                </a:lnTo>
                <a:lnTo>
                  <a:pt x="15929" y="7478"/>
                </a:lnTo>
                <a:lnTo>
                  <a:pt x="13125" y="0"/>
                </a:lnTo>
                <a:lnTo>
                  <a:pt x="11171" y="7478"/>
                </a:lnTo>
                <a:lnTo>
                  <a:pt x="7933" y="7478"/>
                </a:lnTo>
                <a:lnTo>
                  <a:pt x="5554" y="7478"/>
                </a:lnTo>
                <a:lnTo>
                  <a:pt x="3175" y="7478"/>
                </a:lnTo>
                <a:lnTo>
                  <a:pt x="0" y="7478"/>
                </a:lnTo>
              </a:path>
            </a:pathLst>
          </a:custGeom>
          <a:solidFill>
            <a:srgbClr val="ffffcc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 algn="ctr"/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Charges, dates de début et fin « constatées »= réalisées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7E749B76-46D3-48C2-8E1F-DEE6C138804B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4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Les postes de coûts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95" name="TextShape 4"/>
          <p:cNvSpPr txBox="1"/>
          <p:nvPr/>
        </p:nvSpPr>
        <p:spPr>
          <a:xfrm>
            <a:off x="456840" y="1885680"/>
            <a:ext cx="817884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Les études préalables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La réalisation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le matériel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les logiciel de base et de développement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le logiciel d'application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La mise en oeuvre, le lancement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La maintenance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out"/>
  </p:transition>
  <p:timing>
    <p:tnLst>
      <p:par>
        <p:cTn id="47" dur="indefinite" restart="never" nodeType="tmRoot">
          <p:childTnLst>
            <p:seq>
              <p:cTn id="48" dur="indefinite" nodeType="mainSeq">
                <p:childTnLst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53" dur="500"/>
                                        <p:tgtEl>
                                          <p:spTgt spid="95">
                                            <p:txEl>
                                              <p:pRg st="0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2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58" dur="500"/>
                                        <p:tgtEl>
                                          <p:spTgt spid="95">
                                            <p:txEl>
                                              <p:pRg st="22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7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61" dur="500"/>
                                        <p:tgtEl>
                                          <p:spTgt spid="95">
                                            <p:txEl>
                                              <p:pRg st="37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9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64" dur="500"/>
                                        <p:tgtEl>
                                          <p:spTgt spid="95">
                                            <p:txEl>
                                              <p:pRg st="49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90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67" dur="500"/>
                                        <p:tgtEl>
                                          <p:spTgt spid="95">
                                            <p:txEl>
                                              <p:pRg st="90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16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72" dur="500"/>
                                        <p:tgtEl>
                                          <p:spTgt spid="95">
                                            <p:txEl>
                                              <p:pRg st="116" end="1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48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77" dur="500"/>
                                        <p:tgtEl>
                                          <p:spTgt spid="95">
                                            <p:txEl>
                                              <p:pRg st="148" end="1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F97D7FAE-A2EC-4549-A748-D4F1C9CD7034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8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Déroulement général d'un projet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1149480" y="1682640"/>
            <a:ext cx="1434960" cy="444600"/>
          </a:xfrm>
          <a:prstGeom prst="rect">
            <a:avLst/>
          </a:prstGeom>
          <a:solidFill>
            <a:srgbClr val="996633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00" name="CustomShape 5"/>
          <p:cNvSpPr/>
          <p:nvPr/>
        </p:nvSpPr>
        <p:spPr>
          <a:xfrm>
            <a:off x="1551240" y="1701720"/>
            <a:ext cx="6202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Idée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ransition>
    <p:zoom dir="out"/>
  </p:transition>
  <p:timing>
    <p:tnLst>
      <p:par>
        <p:cTn id="78" dur="indefinite" restart="never" nodeType="tmRoot">
          <p:childTnLst>
            <p:seq>
              <p:cTn id="79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486C287B-6676-4D96-8B09-1D49833CCAE7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L'idée initiale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104" name="TextShape 4"/>
          <p:cNvSpPr txBox="1"/>
          <p:nvPr/>
        </p:nvSpPr>
        <p:spPr>
          <a:xfrm>
            <a:off x="456840" y="1885680"/>
            <a:ext cx="817884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Origines multiples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Nécessité de mettre en évidence l'objectif "concret", c'est à dire que souhaite-t-on améliorer, créer dans l'entreprise ?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Expliquer en quoi l'idée sert l'objectif.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Convaincre les décideurs de l'intérêt de l'idée...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out"/>
  </p:transition>
  <p:timing>
    <p:tnLst>
      <p:par>
        <p:cTn id="80" dur="indefinite" restart="never" nodeType="tmRoot">
          <p:childTnLst>
            <p:seq>
              <p:cTn id="81" dur="indefinite" nodeType="mainSeq">
                <p:childTnLst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86" dur="500"/>
                                        <p:tgtEl>
                                          <p:spTgt spid="104">
                                            <p:txEl>
                                              <p:pRg st="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9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91" dur="500"/>
                                        <p:tgtEl>
                                          <p:spTgt spid="104">
                                            <p:txEl>
                                              <p:pRg st="19" end="1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41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96" dur="500"/>
                                        <p:tgtEl>
                                          <p:spTgt spid="104">
                                            <p:txEl>
                                              <p:pRg st="141" end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83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01" dur="500"/>
                                        <p:tgtEl>
                                          <p:spTgt spid="104">
                                            <p:txEl>
                                              <p:pRg st="183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A5143FA5-7DC8-4ED2-AFCC-C30D19483E42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7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Déroulement général d'un projet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108" name="CustomShape 4"/>
          <p:cNvSpPr/>
          <p:nvPr/>
        </p:nvSpPr>
        <p:spPr>
          <a:xfrm>
            <a:off x="1149480" y="1682640"/>
            <a:ext cx="143496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09" name="CustomShape 5"/>
          <p:cNvSpPr/>
          <p:nvPr/>
        </p:nvSpPr>
        <p:spPr>
          <a:xfrm>
            <a:off x="1225440" y="2368440"/>
            <a:ext cx="1282680" cy="368280"/>
          </a:xfrm>
          <a:prstGeom prst="ellipse">
            <a:avLst/>
          </a:prstGeom>
          <a:solidFill>
            <a:srgbClr val="996633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10" name="CustomShape 6"/>
          <p:cNvSpPr/>
          <p:nvPr/>
        </p:nvSpPr>
        <p:spPr>
          <a:xfrm>
            <a:off x="1828800" y="21337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CustomShape 7"/>
          <p:cNvSpPr/>
          <p:nvPr/>
        </p:nvSpPr>
        <p:spPr>
          <a:xfrm>
            <a:off x="1143000" y="2514600"/>
            <a:ext cx="77760" cy="458640"/>
          </a:xfrm>
          <a:custGeom>
            <a:avLst/>
            <a:gdLst/>
            <a:ahLst/>
            <a:rect l="l" t="t" r="r" b="b"/>
            <a:pathLst>
              <a:path w="48" h="288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2" name="CustomShape 8"/>
          <p:cNvSpPr/>
          <p:nvPr/>
        </p:nvSpPr>
        <p:spPr>
          <a:xfrm>
            <a:off x="2514600" y="2514600"/>
            <a:ext cx="306360" cy="154080"/>
          </a:xfrm>
          <a:custGeom>
            <a:avLst/>
            <a:gdLst/>
            <a:ahLst/>
            <a:rect l="l" t="t" r="r" b="b"/>
            <a:pathLst>
              <a:path w="192" h="96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13" name="CustomShape 9"/>
          <p:cNvSpPr/>
          <p:nvPr/>
        </p:nvSpPr>
        <p:spPr>
          <a:xfrm>
            <a:off x="2590920" y="26668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1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14" name="CustomShape 10"/>
          <p:cNvSpPr/>
          <p:nvPr/>
        </p:nvSpPr>
        <p:spPr>
          <a:xfrm>
            <a:off x="1551240" y="1701720"/>
            <a:ext cx="6202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Idée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5" name="CustomShape 11"/>
          <p:cNvSpPr/>
          <p:nvPr/>
        </p:nvSpPr>
        <p:spPr>
          <a:xfrm>
            <a:off x="1375920" y="2311560"/>
            <a:ext cx="9021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suivie?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6" name="CustomShape 12"/>
          <p:cNvSpPr/>
          <p:nvPr/>
        </p:nvSpPr>
        <p:spPr>
          <a:xfrm>
            <a:off x="883800" y="223524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7" name="CustomShape 13"/>
          <p:cNvSpPr/>
          <p:nvPr/>
        </p:nvSpPr>
        <p:spPr>
          <a:xfrm>
            <a:off x="2407680" y="215892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ransition>
    <p:zoom dir="out"/>
  </p:transition>
  <p:timing>
    <p:tnLst>
      <p:par>
        <p:cTn id="102" dur="indefinite" restart="never" nodeType="tmRoot">
          <p:childTnLst>
            <p:seq>
              <p:cTn id="103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9FE4011F-BEC8-4355-9A0A-D378406AF233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0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Déroulement général d'un projet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121" name="CustomShape 4"/>
          <p:cNvSpPr/>
          <p:nvPr/>
        </p:nvSpPr>
        <p:spPr>
          <a:xfrm>
            <a:off x="1149480" y="1682640"/>
            <a:ext cx="1434960" cy="444600"/>
          </a:xfrm>
          <a:prstGeom prst="rect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CustomShape 5"/>
          <p:cNvSpPr/>
          <p:nvPr/>
        </p:nvSpPr>
        <p:spPr>
          <a:xfrm>
            <a:off x="1225440" y="2368440"/>
            <a:ext cx="1282680" cy="368280"/>
          </a:xfrm>
          <a:prstGeom prst="ellipse">
            <a:avLst/>
          </a:prstGeom>
          <a:solidFill>
            <a:srgbClr val="808000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3" name="CustomShape 6"/>
          <p:cNvSpPr/>
          <p:nvPr/>
        </p:nvSpPr>
        <p:spPr>
          <a:xfrm>
            <a:off x="387360" y="2978280"/>
            <a:ext cx="1434960" cy="444240"/>
          </a:xfrm>
          <a:prstGeom prst="rect">
            <a:avLst/>
          </a:prstGeom>
          <a:solidFill>
            <a:srgbClr val="996633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4" name="CustomShape 7"/>
          <p:cNvSpPr/>
          <p:nvPr/>
        </p:nvSpPr>
        <p:spPr>
          <a:xfrm>
            <a:off x="387360" y="3587760"/>
            <a:ext cx="1434960" cy="444600"/>
          </a:xfrm>
          <a:prstGeom prst="rect">
            <a:avLst/>
          </a:prstGeom>
          <a:solidFill>
            <a:srgbClr val="996633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5" name="CustomShape 8"/>
          <p:cNvSpPr/>
          <p:nvPr/>
        </p:nvSpPr>
        <p:spPr>
          <a:xfrm>
            <a:off x="1828800" y="2133720"/>
            <a:ext cx="1440" cy="230040"/>
          </a:xfrm>
          <a:custGeom>
            <a:avLst/>
            <a:gdLst/>
            <a:ahLst/>
            <a:rect l="l" t="t" r="r" b="b"/>
            <a:pathLst>
              <a:path w="0" h="144">
                <a:moveTo>
                  <a:pt x="0" y="0"/>
                </a:moveTo>
                <a:lnTo>
                  <a:pt x="0" y="144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CustomShape 9"/>
          <p:cNvSpPr/>
          <p:nvPr/>
        </p:nvSpPr>
        <p:spPr>
          <a:xfrm>
            <a:off x="1143000" y="2514600"/>
            <a:ext cx="77760" cy="458640"/>
          </a:xfrm>
          <a:custGeom>
            <a:avLst/>
            <a:gdLst/>
            <a:ahLst/>
            <a:rect l="l" t="t" r="r" b="b"/>
            <a:pathLst>
              <a:path w="48" h="288">
                <a:moveTo>
                  <a:pt x="48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CustomShape 10"/>
          <p:cNvSpPr/>
          <p:nvPr/>
        </p:nvSpPr>
        <p:spPr>
          <a:xfrm>
            <a:off x="1104840" y="3505320"/>
            <a:ext cx="1800" cy="77760"/>
          </a:xfrm>
          <a:custGeom>
            <a:avLst/>
            <a:gdLst/>
            <a:ahLst/>
            <a:rect l="l" t="t" r="r" b="b"/>
            <a:pathLst>
              <a:path w="0" h="48">
                <a:moveTo>
                  <a:pt x="0" y="0"/>
                </a:moveTo>
                <a:lnTo>
                  <a:pt x="0" y="48"/>
                </a:lnTo>
              </a:path>
            </a:pathLst>
          </a:custGeom>
          <a:solidFill>
            <a:srgbClr val="996633"/>
          </a:solid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CustomShape 11"/>
          <p:cNvSpPr/>
          <p:nvPr/>
        </p:nvSpPr>
        <p:spPr>
          <a:xfrm>
            <a:off x="2514600" y="2514600"/>
            <a:ext cx="306360" cy="154080"/>
          </a:xfrm>
          <a:custGeom>
            <a:avLst/>
            <a:gdLst/>
            <a:ahLst/>
            <a:rect l="l" t="t" r="r" b="b"/>
            <a:pathLst>
              <a:path w="192" h="96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CustomShape 12"/>
          <p:cNvSpPr/>
          <p:nvPr/>
        </p:nvSpPr>
        <p:spPr>
          <a:xfrm>
            <a:off x="2590920" y="2666880"/>
            <a:ext cx="534960" cy="154080"/>
          </a:xfrm>
          <a:custGeom>
            <a:avLst/>
            <a:gdLst/>
            <a:ahLst/>
            <a:rect l="l" t="t" r="r" b="b"/>
            <a:pathLst>
              <a:path w="336" h="96">
                <a:moveTo>
                  <a:pt x="0" y="96"/>
                </a:moveTo>
                <a:lnTo>
                  <a:pt x="0" y="0"/>
                </a:lnTo>
                <a:lnTo>
                  <a:pt x="336" y="0"/>
                </a:lnTo>
                <a:lnTo>
                  <a:pt x="336" y="96"/>
                </a:lnTo>
              </a:path>
            </a:pathLst>
          </a:custGeom>
          <a:blipFill>
            <a:blip r:embed="rId1"/>
            <a:tile/>
          </a:blipFill>
          <a:ln w="126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CustomShape 13"/>
          <p:cNvSpPr/>
          <p:nvPr/>
        </p:nvSpPr>
        <p:spPr>
          <a:xfrm>
            <a:off x="1551240" y="1701720"/>
            <a:ext cx="62028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Idée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1" name="CustomShape 14"/>
          <p:cNvSpPr/>
          <p:nvPr/>
        </p:nvSpPr>
        <p:spPr>
          <a:xfrm>
            <a:off x="1375920" y="2311560"/>
            <a:ext cx="9021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suivie?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2" name="CustomShape 15"/>
          <p:cNvSpPr/>
          <p:nvPr/>
        </p:nvSpPr>
        <p:spPr>
          <a:xfrm>
            <a:off x="883800" y="223524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3" name="CustomShape 16"/>
          <p:cNvSpPr/>
          <p:nvPr/>
        </p:nvSpPr>
        <p:spPr>
          <a:xfrm>
            <a:off x="2407680" y="2158920"/>
            <a:ext cx="365760" cy="39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4" name="CustomShape 17"/>
          <p:cNvSpPr/>
          <p:nvPr/>
        </p:nvSpPr>
        <p:spPr>
          <a:xfrm>
            <a:off x="408960" y="2997360"/>
            <a:ext cx="1316880" cy="39384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Etat Actuel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5" name="CustomShape 18"/>
          <p:cNvSpPr/>
          <p:nvPr/>
        </p:nvSpPr>
        <p:spPr>
          <a:xfrm>
            <a:off x="559800" y="3606840"/>
            <a:ext cx="1015200" cy="39384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/>
          <a:p>
            <a:pPr algn="ctr"/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Critique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ransition>
    <p:zoom dir="out"/>
  </p:transition>
  <p:timing>
    <p:tnLst>
      <p:par>
        <p:cTn id="104" dur="indefinite" restart="never" nodeType="tmRoot">
          <p:childTnLst>
            <p:seq>
              <p:cTn id="105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43164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14/03/16</a:t>
            </a:r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6730920" y="6229440"/>
            <a:ext cx="1905120" cy="4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2D6A44EB-6984-4779-9D6A-22437023DA09}" type="slidenum">
              <a:rPr lang="fr-FR" sz="1400" spc="-1" strike="noStrike">
                <a:solidFill>
                  <a:srgbClr val="5e57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&lt;numéro&gt;</a:t>
            </a:fld>
            <a:endParaRPr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8" name="TextShape 3"/>
          <p:cNvSpPr txBox="1"/>
          <p:nvPr/>
        </p:nvSpPr>
        <p:spPr>
          <a:xfrm>
            <a:off x="406440" y="2282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b"/>
          <a:p>
            <a:pPr/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Etudes préalables</a:t>
            </a:r>
            <a:endParaRPr lang="fr-FR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Black"/>
            </a:endParaRPr>
          </a:p>
        </p:txBody>
      </p:sp>
      <p:sp>
        <p:nvSpPr>
          <p:cNvPr id="139" name="TextShape 4"/>
          <p:cNvSpPr txBox="1"/>
          <p:nvPr/>
        </p:nvSpPr>
        <p:spPr>
          <a:xfrm>
            <a:off x="456840" y="1885680"/>
            <a:ext cx="400860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Critique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mettre en évidence les points forts et faibles de l'existant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juger l'état de l'art pour estimer la faisabilité technique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juger l'état de l'offre pour estimer l'importance de l'effort à fournir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  <p:sp>
        <p:nvSpPr>
          <p:cNvPr id="140" name="TextShape 5"/>
          <p:cNvSpPr txBox="1"/>
          <p:nvPr/>
        </p:nvSpPr>
        <p:spPr>
          <a:xfrm>
            <a:off x="4627080" y="1885680"/>
            <a:ext cx="4008600" cy="417204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/>
          <a:p>
            <a:pPr marL="342720" indent="-342720">
              <a:buClr>
                <a:srgbClr val="ffcc00"/>
              </a:buClr>
              <a:buFont typeface="Monotype Sorts" charset="2"/>
              <a:buChar char="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Bilan de l'état actuel</a:t>
            </a:r>
            <a:endParaRPr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décrire l'existant,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établir l'état de l'art,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lvl="1" marL="742680" indent="-285480">
              <a:buClr>
                <a:srgbClr val="ffcc00"/>
              </a:buClr>
              <a:buFont typeface="Monotype Sorts" charset="2"/>
              <a:buChar char="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établir l'état de l'offre</a:t>
            </a:r>
            <a:endParaRPr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</p:txBody>
      </p:sp>
    </p:spTree>
  </p:cSld>
  <p:transition>
    <p:zoom dir="out"/>
  </p:transition>
  <p:timing>
    <p:tnLst>
      <p:par>
        <p:cTn id="106" dur="indefinite" restart="never" nodeType="tmRoot">
          <p:childTnLst>
            <p:seq>
              <p:cTn id="107" dur="indefinite" nodeType="mainSeq">
                <p:childTnLst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nodeType="click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12" dur="500"/>
                                        <p:tgtEl>
                                          <p:spTgt spid="139">
                                            <p:txEl>
                                              <p:p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9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15" dur="500"/>
                                        <p:tgtEl>
                                          <p:spTgt spid="139">
                                            <p:txEl>
                                              <p:pRg st="9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70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18" dur="500"/>
                                        <p:tgtEl>
                                          <p:spTgt spid="139">
                                            <p:txEl>
                                              <p:pRg st="70" end="1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nodeType="withEffect" fill="hold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30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 additive="repl">
                                        <p:cTn id="121" dur="500"/>
                                        <p:tgtEl>
                                          <p:spTgt spid="139">
                                            <p:txEl>
                                              <p:pRg st="130" end="2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1894</TotalTime>
  <Application>LibreOffice/5.0.5.2$Linux_X86_64 LibreOffice_project/00m0$Build-2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1996-09-15T23:16:04Z</dcterms:created>
  <dc:creator>Alain Mille</dc:creator>
  <dc:language>fr-FR</dc:language>
  <cp:lastModifiedBy>Alain Mille</cp:lastModifiedBy>
  <cp:lastPrinted>1999-11-09T11:52:35Z</cp:lastPrinted>
  <dcterms:modified xsi:type="dcterms:W3CDTF">2016-03-14T18:00:24Z</dcterms:modified>
  <cp:revision>10</cp:revision>
  <dc:subject>Cours 3ème année CPE</dc:subject>
  <dc:title>Suivi de projet (informatique)</dc:title>
</cp:coreProperties>
</file>