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363" r:id="rId2"/>
    <p:sldId id="390" r:id="rId3"/>
    <p:sldId id="402" r:id="rId4"/>
    <p:sldId id="392" r:id="rId5"/>
    <p:sldId id="404" r:id="rId6"/>
    <p:sldId id="394" r:id="rId7"/>
    <p:sldId id="403" r:id="rId8"/>
    <p:sldId id="396"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 id="454" r:id="rId59"/>
    <p:sldId id="455" r:id="rId60"/>
    <p:sldId id="456" r:id="rId61"/>
    <p:sldId id="457" r:id="rId62"/>
    <p:sldId id="458" r:id="rId63"/>
    <p:sldId id="459" r:id="rId64"/>
  </p:sldIdLst>
  <p:sldSz cx="9144000" cy="6858000" type="screen4x3"/>
  <p:notesSz cx="6858000" cy="923925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806" autoAdjust="0"/>
    <p:restoredTop sz="73453" autoAdjust="0"/>
  </p:normalViewPr>
  <p:slideViewPr>
    <p:cSldViewPr snapToGrid="0">
      <p:cViewPr varScale="1">
        <p:scale>
          <a:sx n="99" d="100"/>
          <a:sy n="99" d="100"/>
        </p:scale>
        <p:origin x="-1260" y="-64"/>
      </p:cViewPr>
      <p:guideLst>
        <p:guide orient="horz" pos="3574"/>
        <p:guide pos="383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1860" y="-84"/>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zh-TW" altLang="en-US"/>
          </a:p>
        </p:txBody>
      </p:sp>
      <p:sp>
        <p:nvSpPr>
          <p:cNvPr id="3" name="Date Placeholder 2"/>
          <p:cNvSpPr>
            <a:spLocks noGrp="1"/>
          </p:cNvSpPr>
          <p:nvPr>
            <p:ph type="dt" sz="quarter" idx="1"/>
          </p:nvPr>
        </p:nvSpPr>
        <p:spPr>
          <a:xfrm>
            <a:off x="3884613" y="0"/>
            <a:ext cx="2971800"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3CEE9DA4-448D-4B38-8110-69E23FAB44D8}" type="datetimeFigureOut">
              <a:rPr lang="en-US" altLang="zh-TW"/>
              <a:pPr>
                <a:defRPr/>
              </a:pPr>
              <a:t>11/20/2012</a:t>
            </a:fld>
            <a:endParaRPr lang="en-US" altLang="zh-TW"/>
          </a:p>
        </p:txBody>
      </p:sp>
      <p:sp>
        <p:nvSpPr>
          <p:cNvPr id="4" name="Footer Placeholder 3"/>
          <p:cNvSpPr>
            <a:spLocks noGrp="1"/>
          </p:cNvSpPr>
          <p:nvPr>
            <p:ph type="ftr" sz="quarter" idx="2"/>
          </p:nvPr>
        </p:nvSpPr>
        <p:spPr>
          <a:xfrm>
            <a:off x="0" y="8775684"/>
            <a:ext cx="2971800"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zh-TW" alt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50FB58D1-7745-4FF9-8A15-7E9708F7EAB3}" type="slidenum">
              <a:rPr lang="en-US" altLang="zh-TW"/>
              <a:pPr>
                <a:defRPr/>
              </a:pPr>
              <a:t>‹#›</a:t>
            </a:fld>
            <a:endParaRPr lang="en-US" altLang="zh-TW"/>
          </a:p>
        </p:txBody>
      </p:sp>
    </p:spTree>
    <p:extLst>
      <p:ext uri="{BB962C8B-B14F-4D97-AF65-F5344CB8AC3E}">
        <p14:creationId xmlns:p14="http://schemas.microsoft.com/office/powerpoint/2010/main" val="2666330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hu-HU"/>
          </a:p>
        </p:txBody>
      </p:sp>
      <p:sp>
        <p:nvSpPr>
          <p:cNvPr id="28675" name="Rectangle 3"/>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9A722C7D-4EE2-4BF4-B05C-8FA867F24C4E}" type="datetimeFigureOut">
              <a:rPr lang="hu-HU" altLang="zh-TW"/>
              <a:pPr>
                <a:defRPr/>
              </a:pPr>
              <a:t>2012.11.20.</a:t>
            </a:fld>
            <a:endParaRPr lang="hu-HU" altLang="zh-TW"/>
          </a:p>
        </p:txBody>
      </p:sp>
      <p:sp>
        <p:nvSpPr>
          <p:cNvPr id="55300" name="Rectangle 4"/>
          <p:cNvSpPr>
            <a:spLocks noGrp="1" noRot="1" noChangeAspect="1" noChangeArrowheads="1" noTextEdit="1"/>
          </p:cNvSpPr>
          <p:nvPr>
            <p:ph type="sldImg" idx="2"/>
          </p:nvPr>
        </p:nvSpPr>
        <p:spPr bwMode="auto">
          <a:xfrm>
            <a:off x="1120775" y="693738"/>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88644"/>
            <a:ext cx="5486400" cy="415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Click to edit Master text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
        <p:nvSpPr>
          <p:cNvPr id="28678" name="Rectangle 6"/>
          <p:cNvSpPr>
            <a:spLocks noGrp="1" noChangeArrowheads="1"/>
          </p:cNvSpPr>
          <p:nvPr>
            <p:ph type="ftr" sz="quarter" idx="4"/>
          </p:nvPr>
        </p:nvSpPr>
        <p:spPr bwMode="auto">
          <a:xfrm>
            <a:off x="0" y="8775684"/>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hu-HU"/>
          </a:p>
        </p:txBody>
      </p:sp>
      <p:sp>
        <p:nvSpPr>
          <p:cNvPr id="28679" name="Rectangle 7"/>
          <p:cNvSpPr>
            <a:spLocks noGrp="1" noChangeArrowheads="1"/>
          </p:cNvSpPr>
          <p:nvPr>
            <p:ph type="sldNum" sz="quarter" idx="5"/>
          </p:nvPr>
        </p:nvSpPr>
        <p:spPr bwMode="auto">
          <a:xfrm>
            <a:off x="3884613" y="8775684"/>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B3E281E1-CD4B-43D2-8E36-699F270576CD}" type="slidenum">
              <a:rPr lang="hu-HU" altLang="zh-TW"/>
              <a:pPr>
                <a:defRPr/>
              </a:pPr>
              <a:t>‹#›</a:t>
            </a:fld>
            <a:endParaRPr lang="hu-HU" altLang="zh-TW"/>
          </a:p>
        </p:txBody>
      </p:sp>
    </p:spTree>
    <p:extLst>
      <p:ext uri="{BB962C8B-B14F-4D97-AF65-F5344CB8AC3E}">
        <p14:creationId xmlns:p14="http://schemas.microsoft.com/office/powerpoint/2010/main" val="3739097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E281E1-CD4B-43D2-8E36-699F270576CD}" type="slidenum">
              <a:rPr lang="hu-HU" altLang="zh-TW" smtClean="0"/>
              <a:pPr>
                <a:defRPr/>
              </a:pPr>
              <a:t>1</a:t>
            </a:fld>
            <a:endParaRPr lang="hu-HU" altLang="zh-TW"/>
          </a:p>
        </p:txBody>
      </p:sp>
    </p:spTree>
    <p:extLst>
      <p:ext uri="{BB962C8B-B14F-4D97-AF65-F5344CB8AC3E}">
        <p14:creationId xmlns:p14="http://schemas.microsoft.com/office/powerpoint/2010/main" val="254534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3D surface is created by using the 2D local symmetry axes of the cylindrical regions as the axes of generalized cylinders. This is the surface for which we need a bone skeleton. It should obviously have a linear structure, so the question is how many joints we should have and how they should be placed</a:t>
            </a:r>
          </a:p>
          <a:p>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The generalized cylinders are then created by using the chordal axis as the cylinder axis, and the chords as the cross sections</a:t>
            </a:r>
          </a:p>
        </p:txBody>
      </p:sp>
      <p:sp>
        <p:nvSpPr>
          <p:cNvPr id="33795" name="Slide Number Placeholder 3"/>
          <p:cNvSpPr txBox="1">
            <a:spLocks noGrp="1"/>
          </p:cNvSpPr>
          <p:nvPr/>
        </p:nvSpPr>
        <p:spPr bwMode="auto">
          <a:xfrm>
            <a:off x="3884613" y="8775684"/>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9C138C1-B506-4146-87F8-D5CF7144A852}" type="slidenum">
              <a:rPr lang="hu-HU" altLang="zh-TW" sz="1200">
                <a:latin typeface="Calibri" pitchFamily="34" charset="0"/>
                <a:cs typeface="Arial" pitchFamily="34" charset="0"/>
              </a:rPr>
              <a:pPr algn="r" eaLnBrk="1" hangingPunct="1"/>
              <a:t>10</a:t>
            </a:fld>
            <a:endParaRPr lang="hu-HU" altLang="zh-TW" sz="1200">
              <a:latin typeface="Calibri"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One way to go is having many joints and this way many degrees of freedom.</a:t>
            </a:r>
          </a:p>
          <a:p>
            <a:r>
              <a:rPr lang="en-US" smtClean="0">
                <a:ea typeface="ＭＳ Ｐゴシック" pitchFamily="34" charset="-128"/>
              </a:rPr>
              <a:t>But then posing becomes tedious using forward kinematics, and if we use IK deformations may occur in regions that we would want to stay rigid.</a:t>
            </a:r>
            <a:endParaRPr lang="hu-HU"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other corner case is using a single bone for the entire cylindrical regions. This way however the whole cylindrical stays rigid, we can only pose it relatively to the connecting region</a:t>
            </a:r>
            <a:endParaRPr lang="hu-HU"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So we have to find a balance between these edge cases, we have to find a tradeoff between usability and the number of degrees of freedom</a:t>
            </a:r>
            <a:endParaRPr lang="hu-HU"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So what do we have to work with? For each cylindrical region the local symmetry is described by the chords and the chordal axis.</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FCA1FE-2A21-4B73-92EC-E414AFF8F9C0}" type="slidenum">
              <a:rPr lang="hu-HU" altLang="zh-TW" sz="1200">
                <a:latin typeface="Calibri" pitchFamily="34" charset="0"/>
              </a:rPr>
              <a:pPr eaLnBrk="1" hangingPunct="1"/>
              <a:t>14</a:t>
            </a:fld>
            <a:endParaRPr lang="hu-HU" altLang="zh-TW"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chordal axis is an approximation of the local symmetry axis</a:t>
            </a: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9EC28E0-1F85-4678-A7AC-D0DC47FD3EFA}" type="slidenum">
              <a:rPr lang="hu-HU" altLang="zh-TW" sz="1200">
                <a:latin typeface="Calibri" pitchFamily="34" charset="0"/>
              </a:rPr>
              <a:pPr eaLnBrk="1" hangingPunct="1"/>
              <a:t>15</a:t>
            </a:fld>
            <a:endParaRPr lang="hu-HU" altLang="zh-TW"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And the chords tell us the thickness of the region along the axis</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788A3E-D626-45B2-BE4B-E01660266C61}" type="slidenum">
              <a:rPr lang="hu-HU" altLang="zh-TW" sz="1200">
                <a:latin typeface="Calibri" pitchFamily="34" charset="0"/>
              </a:rPr>
              <a:pPr eaLnBrk="1" hangingPunct="1"/>
              <a:t>16</a:t>
            </a:fld>
            <a:endParaRPr lang="hu-HU" altLang="zh-TW"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end points of the chords are approximately symmetric point pairs on the sketch.</a:t>
            </a:r>
          </a:p>
          <a:p>
            <a:r>
              <a:rPr lang="en-US" smtClean="0">
                <a:ea typeface="ＭＳ Ｐゴシック" pitchFamily="34" charset="-128"/>
              </a:rPr>
              <a:t>The chordal axis represents well the 3D surface, so we use it for creating the bone-skeleton.</a:t>
            </a:r>
          </a:p>
          <a:p>
            <a:r>
              <a:rPr lang="en-US" smtClean="0">
                <a:ea typeface="ＭＳ Ｐゴシック" pitchFamily="34" charset="-128"/>
              </a:rPr>
              <a:t>Since bones are straight, parts of the shape corresponding to a single bone should also be roughly straight.</a:t>
            </a:r>
          </a:p>
          <a:p>
            <a:r>
              <a:rPr lang="en-US" smtClean="0">
                <a:ea typeface="ＭＳ Ｐゴシック" pitchFamily="34" charset="-128"/>
              </a:rPr>
              <a:t>The bone skeleton then can be constructed by down sampling the chordal axis to line segments. A popular algorithm for such poly-line simplification is the DP algorithm</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5360D0-B81F-43DD-BCA3-16B2D56FFD3E}" type="slidenum">
              <a:rPr lang="hu-HU" altLang="zh-TW" sz="1200">
                <a:latin typeface="Calibri" pitchFamily="34" charset="0"/>
              </a:rPr>
              <a:pPr eaLnBrk="1" hangingPunct="1"/>
              <a:t>17</a:t>
            </a:fld>
            <a:endParaRPr lang="hu-HU" altLang="zh-TW"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Recall, the DP algorithm is a greedy recursive algorithm.</a:t>
            </a:r>
          </a:p>
          <a:p>
            <a:r>
              <a:rPr lang="en-US" smtClean="0">
                <a:ea typeface="ＭＳ Ｐゴシック" pitchFamily="34" charset="-128"/>
              </a:rPr>
              <a:t>It down samples the input poly line represented by a series of points, such that all of the original points lie within a predetermined error threshold of the resulting poly line</a:t>
            </a:r>
            <a:endParaRPr lang="hu-HU"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 line segment is fit between the first and last points</a:t>
            </a:r>
            <a:endParaRPr lang="hu-HU"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otes Placeholder 2"/>
          <p:cNvSpPr>
            <a:spLocks noGrp="1"/>
          </p:cNvSpPr>
          <p:nvPr>
            <p:ph type="body" idx="1"/>
          </p:nvPr>
        </p:nvSpPr>
        <p:spPr>
          <a:xfrm>
            <a:off x="762000" y="2617787"/>
            <a:ext cx="54864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ＭＳ Ｐゴシック" pitchFamily="34" charset="-128"/>
              </a:rPr>
              <a:t>Good afternoon, everyone.</a:t>
            </a:r>
          </a:p>
          <a:p>
            <a:r>
              <a:rPr lang="en-US" altLang="zh-TW" smtClean="0">
                <a:ea typeface="ＭＳ Ｐゴシック" pitchFamily="34" charset="-128"/>
              </a:rPr>
              <a:t>Today we are going to show you RigMesh, a system that unifies the modeling and rigging stages in state-of-the-art 3D modeling and animation pipeline.</a:t>
            </a:r>
          </a:p>
          <a:p>
            <a:r>
              <a:rPr lang="en-US" altLang="zh-TW" smtClean="0">
                <a:ea typeface="ＭＳ Ｐゴシック" pitchFamily="34" charset="-128"/>
              </a:rPr>
              <a:t>We can create complex shapes with just a few basic operations of sketching, cutting and merging</a:t>
            </a:r>
          </a:p>
          <a:p>
            <a:r>
              <a:rPr lang="en-US" altLang="zh-TW" smtClean="0">
                <a:ea typeface="ＭＳ Ｐゴシック" pitchFamily="34" charset="-128"/>
              </a:rPr>
              <a:t>And better yet, the shapes can be deformed at any step of the modeling process.</a:t>
            </a:r>
          </a:p>
          <a:p>
            <a:r>
              <a:rPr lang="en-US" altLang="zh-TW" smtClean="0">
                <a:ea typeface="ＭＳ Ｐゴシック" pitchFamily="34" charset="-128"/>
              </a:rPr>
              <a:t>[click]</a:t>
            </a: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FA0C03D-C629-4D56-83E9-6121090E5F56}" type="slidenum">
              <a:rPr lang="hu-HU" altLang="zh-TW" smtClean="0">
                <a:latin typeface="Calibri" pitchFamily="34" charset="0"/>
              </a:rPr>
              <a:pPr eaLnBrk="1" hangingPunct="1"/>
              <a:t>2</a:t>
            </a:fld>
            <a:endParaRPr lang="hu-HU" altLang="zh-TW"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If all the other points are within the threshold of this segment, then it</a:t>
            </a:r>
            <a:r>
              <a:rPr lang="ja-JP" altLang="en-US" smtClean="0">
                <a:ea typeface="ＭＳ Ｐゴシック" pitchFamily="34" charset="-128"/>
              </a:rPr>
              <a:t>’</a:t>
            </a:r>
            <a:r>
              <a:rPr lang="en-US" altLang="ja-JP" smtClean="0">
                <a:ea typeface="ＭＳ Ｐゴシック" pitchFamily="34" charset="-128"/>
              </a:rPr>
              <a:t>s a good enough approximation and the algorithm stops, otherwise</a:t>
            </a:r>
            <a:endParaRPr lang="hu-HU"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point farthest from the line segment is chosen and two recursive calls are made, one for the polyline between the first and the chosen point and another one for the polyline between the chosen point and the last point.</a:t>
            </a:r>
            <a:endParaRPr lang="hu-HU"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When all points are within the threshold</a:t>
            </a:r>
            <a:endParaRPr lang="hu-HU"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algorithm stops</a:t>
            </a:r>
            <a:endParaRPr lang="hu-HU"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But what happens if we have a shape like this</a:t>
            </a:r>
            <a:endParaRPr lang="hu-HU"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Where the chordal axis is almost straight, but the thickness varies substantially along the chordal axis</a:t>
            </a:r>
            <a:endParaRPr lang="hu-HU"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Applying DP would result in a single line segment, therefore the skeleton would have a single bone, even though we feel that a shape like this does in fact have two parts, and therefore the skeleton should have two bones connected at a joint at the minimum thickness</a:t>
            </a:r>
            <a:endParaRPr lang="hu-HU"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We can lower the error threshold to get more line segments, but the additional joints are not placed at the desired location</a:t>
            </a:r>
            <a:endParaRPr lang="hu-HU"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But instead at sort of random locations according to noise and slight perturbations in the chordal axis. This shouldn</a:t>
            </a:r>
            <a:r>
              <a:rPr lang="ja-JP" altLang="en-US" smtClean="0">
                <a:ea typeface="ＭＳ Ｐゴシック" pitchFamily="34" charset="-128"/>
              </a:rPr>
              <a:t>’</a:t>
            </a:r>
            <a:r>
              <a:rPr lang="en-US" altLang="ja-JP" smtClean="0">
                <a:ea typeface="ＭＳ Ｐゴシック" pitchFamily="34" charset="-128"/>
              </a:rPr>
              <a:t>t really be a surprise, since we didn</a:t>
            </a:r>
            <a:r>
              <a:rPr lang="ja-JP" altLang="en-US" smtClean="0">
                <a:ea typeface="ＭＳ Ｐゴシック" pitchFamily="34" charset="-128"/>
              </a:rPr>
              <a:t>’</a:t>
            </a:r>
            <a:r>
              <a:rPr lang="en-US" altLang="ja-JP" smtClean="0">
                <a:ea typeface="ＭＳ Ｐゴシック" pitchFamily="34" charset="-128"/>
              </a:rPr>
              <a:t>t use information on the thickness</a:t>
            </a:r>
            <a:endParaRPr lang="hu-HU"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So to alleviate this problem we extended the DP algorithm to also use thickness information from the chords. So instead of approximating the chordal axis with a poly line we are approximating the entire cylindrical region with symmetric trapezoids.</a:t>
            </a:r>
            <a:endParaRPr lang="hu-HU"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otes Placeholder 2"/>
          <p:cNvSpPr>
            <a:spLocks noGrp="1"/>
          </p:cNvSpPr>
          <p:nvPr>
            <p:ph type="body" idx="1"/>
          </p:nvPr>
        </p:nvSpPr>
        <p:spPr>
          <a:xfrm>
            <a:off x="762000" y="384969"/>
            <a:ext cx="5486400" cy="7853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ea typeface="ＭＳ Ｐゴシック" pitchFamily="34" charset="-128"/>
              </a:rPr>
              <a:t>Let’s start by looking at the problem in the state-of-the-art and why we think this work is important.</a:t>
            </a:r>
          </a:p>
          <a:p>
            <a:r>
              <a:rPr lang="en-US" altLang="zh-TW" dirty="0" smtClean="0">
                <a:ea typeface="ＭＳ Ｐゴシック" pitchFamily="34" charset="-128"/>
              </a:rPr>
              <a:t>[click]</a:t>
            </a:r>
          </a:p>
          <a:p>
            <a:r>
              <a:rPr lang="en-US" altLang="zh-TW" dirty="0" smtClean="0">
                <a:ea typeface="ＭＳ Ｐゴシック" pitchFamily="34" charset="-128"/>
              </a:rPr>
              <a:t>First of all, creating ready-to-animate 3D models is fundamentally hard.</a:t>
            </a:r>
          </a:p>
          <a:p>
            <a:r>
              <a:rPr lang="en-US" altLang="zh-TW" dirty="0" smtClean="0">
                <a:ea typeface="ＭＳ Ｐゴシック" pitchFamily="34" charset="-128"/>
              </a:rPr>
              <a:t>This whole process is broken down into modeling and rigging.</a:t>
            </a:r>
          </a:p>
          <a:p>
            <a:r>
              <a:rPr lang="en-US" altLang="zh-TW" dirty="0" smtClean="0">
                <a:ea typeface="ＭＳ Ｐゴシック" pitchFamily="34" charset="-128"/>
              </a:rPr>
              <a:t>[click]</a:t>
            </a:r>
          </a:p>
          <a:p>
            <a:r>
              <a:rPr lang="en-US" altLang="zh-TW" dirty="0" smtClean="0">
                <a:ea typeface="ＭＳ Ｐゴシック" pitchFamily="34" charset="-128"/>
              </a:rPr>
              <a:t>In professional modeling tools, modeling the surfaces is usually performed manually. </a:t>
            </a:r>
          </a:p>
          <a:p>
            <a:r>
              <a:rPr lang="en-US" altLang="zh-TW" dirty="0" smtClean="0">
                <a:ea typeface="ＭＳ Ｐゴシック" pitchFamily="34" charset="-128"/>
              </a:rPr>
              <a:t>The artist starts with coarse subdivision surfaces or parametric patches and slowly works out all the details.</a:t>
            </a:r>
          </a:p>
          <a:p>
            <a:r>
              <a:rPr lang="en-US" altLang="zh-TW" dirty="0" smtClean="0">
                <a:ea typeface="ＭＳ Ｐゴシック" pitchFamily="34" charset="-128"/>
              </a:rPr>
              <a:t>[click]</a:t>
            </a:r>
          </a:p>
          <a:p>
            <a:r>
              <a:rPr lang="en-US" altLang="zh-TW" dirty="0" smtClean="0">
                <a:ea typeface="ＭＳ Ｐゴシック" pitchFamily="34" charset="-128"/>
              </a:rPr>
              <a:t>Rigging is another process in which the artist has to design the skeleton and specify the its mappings to</a:t>
            </a:r>
            <a:r>
              <a:rPr lang="en-US" altLang="zh-TW" baseline="0" dirty="0" smtClean="0">
                <a:ea typeface="ＭＳ Ｐゴシック" pitchFamily="34" charset="-128"/>
              </a:rPr>
              <a:t> the model.</a:t>
            </a:r>
            <a:endParaRPr lang="en-US" altLang="zh-TW" dirty="0" smtClean="0">
              <a:ea typeface="ＭＳ Ｐゴシック" pitchFamily="34" charset="-128"/>
            </a:endParaRPr>
          </a:p>
          <a:p>
            <a:r>
              <a:rPr lang="en-US" altLang="zh-TW" dirty="0" smtClean="0">
                <a:ea typeface="ＭＳ Ｐゴシック" pitchFamily="34" charset="-128"/>
              </a:rPr>
              <a:t>It is a laborious process which takes a lot of tries and fails until finally a satisfactory design is achieved.</a:t>
            </a:r>
          </a:p>
          <a:p>
            <a:r>
              <a:rPr lang="en-US" altLang="zh-TW" dirty="0" smtClean="0">
                <a:ea typeface="ＭＳ Ｐゴシック" pitchFamily="34" charset="-128"/>
              </a:rPr>
              <a:t>[click]</a:t>
            </a:r>
          </a:p>
          <a:p>
            <a:r>
              <a:rPr lang="en-US" altLang="zh-TW" dirty="0" smtClean="0">
                <a:ea typeface="ＭＳ Ｐゴシック" pitchFamily="34" charset="-128"/>
              </a:rPr>
              <a:t>Here is an overview of the pipeline in a nutshell.</a:t>
            </a:r>
          </a:p>
          <a:p>
            <a:r>
              <a:rPr lang="en-US" altLang="zh-TW" dirty="0" smtClean="0">
                <a:ea typeface="ＭＳ Ｐゴシック" pitchFamily="34" charset="-128"/>
              </a:rPr>
              <a:t>[click]</a:t>
            </a:r>
          </a:p>
          <a:p>
            <a:r>
              <a:rPr lang="en-US" altLang="zh-TW" dirty="0" smtClean="0">
                <a:ea typeface="ＭＳ Ｐゴシック" pitchFamily="34" charset="-128"/>
              </a:rPr>
              <a:t>The artist creates a 3D model</a:t>
            </a:r>
          </a:p>
          <a:p>
            <a:r>
              <a:rPr lang="en-US" altLang="zh-TW" dirty="0" smtClean="0">
                <a:ea typeface="ＭＳ Ｐゴシック" pitchFamily="34" charset="-128"/>
              </a:rPr>
              <a:t>[click]</a:t>
            </a:r>
          </a:p>
          <a:p>
            <a:r>
              <a:rPr lang="en-US" altLang="zh-TW" dirty="0" smtClean="0">
                <a:ea typeface="ＭＳ Ｐゴシック" pitchFamily="34" charset="-128"/>
              </a:rPr>
              <a:t>She rigs the model by designing the skeleton and painting the skin weights</a:t>
            </a:r>
          </a:p>
          <a:p>
            <a:r>
              <a:rPr lang="en-US" altLang="zh-TW" dirty="0" smtClean="0">
                <a:ea typeface="ＭＳ Ｐゴシック" pitchFamily="34" charset="-128"/>
              </a:rPr>
              <a:t>[click]</a:t>
            </a:r>
          </a:p>
          <a:p>
            <a:r>
              <a:rPr kumimoji="1" lang="en-US" altLang="zh-TW" dirty="0" smtClean="0">
                <a:ea typeface="ＭＳ Ｐゴシック" pitchFamily="34" charset="-128"/>
              </a:rPr>
              <a:t>The resulting shape is fully rigged and ready for skin deformations by skeletons. Everything seems fine.</a:t>
            </a:r>
          </a:p>
          <a:p>
            <a:r>
              <a:rPr kumimoji="1" lang="en-US" altLang="zh-TW" dirty="0" smtClean="0">
                <a:ea typeface="ＭＳ Ｐゴシック" pitchFamily="34" charset="-128"/>
              </a:rPr>
              <a:t>But what if the animator wants to change the model after it’s been rigged?</a:t>
            </a:r>
          </a:p>
          <a:p>
            <a:r>
              <a:rPr kumimoji="1" lang="en-US" altLang="zh-TW" dirty="0" smtClean="0">
                <a:ea typeface="ＭＳ Ｐゴシック" pitchFamily="34" charset="-128"/>
              </a:rPr>
              <a:t>[click]</a:t>
            </a:r>
          </a:p>
          <a:p>
            <a:r>
              <a:rPr kumimoji="1" lang="en-US" altLang="zh-TW" dirty="0" smtClean="0">
                <a:ea typeface="ＭＳ Ｐゴシック" pitchFamily="34" charset="-128"/>
              </a:rPr>
              <a:t>For example, she wants to change the puffy hand into a claw?</a:t>
            </a:r>
          </a:p>
          <a:p>
            <a:r>
              <a:rPr kumimoji="1" lang="en-US" altLang="zh-TW" dirty="0" smtClean="0">
                <a:ea typeface="ＭＳ Ｐゴシック" pitchFamily="34" charset="-128"/>
              </a:rPr>
              <a:t>Any changes like this will invalidate the existing rig</a:t>
            </a:r>
          </a:p>
          <a:p>
            <a:r>
              <a:rPr kumimoji="1" lang="en-US" altLang="zh-TW" dirty="0" smtClean="0">
                <a:ea typeface="ＭＳ Ｐゴシック" pitchFamily="34" charset="-128"/>
              </a:rPr>
              <a:t>[click]</a:t>
            </a:r>
          </a:p>
          <a:p>
            <a:r>
              <a:rPr kumimoji="1" lang="en-US" altLang="zh-TW" dirty="0" smtClean="0">
                <a:ea typeface="ＭＳ Ｐゴシック" pitchFamily="34" charset="-128"/>
              </a:rPr>
              <a:t>Requiring that the model be fed back into the pipeline again</a:t>
            </a:r>
          </a:p>
          <a:p>
            <a:r>
              <a:rPr kumimoji="1" lang="en-US" altLang="zh-TW" dirty="0" smtClean="0">
                <a:ea typeface="ＭＳ Ｐゴシック" pitchFamily="34" charset="-128"/>
              </a:rPr>
              <a:t>[click]</a:t>
            </a:r>
          </a:p>
          <a:p>
            <a:r>
              <a:rPr kumimoji="1" lang="en-US" altLang="zh-TW" dirty="0" smtClean="0">
                <a:ea typeface="ＭＳ Ｐゴシック" pitchFamily="34" charset="-128"/>
              </a:rPr>
              <a:t>The fundamental problem here is the static pipeline where modeling and rigging have to be performed sequentially</a:t>
            </a:r>
          </a:p>
          <a:p>
            <a:r>
              <a:rPr kumimoji="1" lang="en-US" altLang="zh-TW" dirty="0" smtClean="0">
                <a:ea typeface="ＭＳ Ｐゴシック" pitchFamily="34" charset="-128"/>
              </a:rPr>
              <a:t>[click]</a:t>
            </a:r>
          </a:p>
          <a:p>
            <a:endParaRPr lang="en-US" altLang="zh-TW" dirty="0" smtClean="0">
              <a:ea typeface="ＭＳ Ｐゴシック" pitchFamily="34" charset="-128"/>
            </a:endParaRPr>
          </a:p>
          <a:p>
            <a:endParaRPr lang="en-US" altLang="en-US" dirty="0" smtClean="0">
              <a:ea typeface="ＭＳ Ｐゴシック" pitchFamily="34" charset="-128"/>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464BD31-4F84-4EFA-B4E5-D853BEA9CB1E}" type="slidenum">
              <a:rPr lang="hu-HU" altLang="zh-TW" smtClean="0">
                <a:latin typeface="Calibri" pitchFamily="34" charset="0"/>
              </a:rPr>
              <a:pPr eaLnBrk="1" hangingPunct="1"/>
              <a:t>3</a:t>
            </a:fld>
            <a:endParaRPr lang="hu-HU" altLang="zh-TW"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So the recursive function is modified in the following way:</a:t>
            </a:r>
          </a:p>
          <a:p>
            <a:r>
              <a:rPr lang="en-US" smtClean="0">
                <a:ea typeface="ＭＳ Ｐゴシック" pitchFamily="34" charset="-128"/>
              </a:rPr>
              <a:t>First a line segment is fit between the midpoints of the first and last chords</a:t>
            </a:r>
            <a:endParaRPr lang="hu-HU"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And then a symmetric trapezoid is also added using the line segment as its symmetry axis, and the bases of the trapezoid are determined by projecting the first and last chords onto the normal direction of the segment.</a:t>
            </a:r>
            <a:endParaRPr lang="hu-HU"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Then we have to evaluate if it this trapezoid is a good approximation of the cylindrical region.</a:t>
            </a:r>
            <a:endParaRPr lang="hu-HU"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We define the error at each chord as the sum of the squared distances between the end points of the chord and the two sides of the trapezoid.</a:t>
            </a:r>
            <a:endParaRPr lang="hu-HU"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We compute the error at each chord</a:t>
            </a:r>
            <a:endParaRPr lang="hu-HU"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If the maximum is greater than the predefined threshold</a:t>
            </a:r>
            <a:endParaRPr lang="hu-HU"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Then we take the midpoint of the chord, and recursively call for the parts before and after this chord</a:t>
            </a:r>
            <a:endParaRPr lang="hu-HU"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We fit trapezoids again</a:t>
            </a:r>
            <a:endParaRPr lang="hu-HU"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And if the errors are below the threshold, the algorithm terminates</a:t>
            </a:r>
            <a:endParaRPr lang="hu-HU"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and the axes of the trapezoids are used as the bones of the skeleton</a:t>
            </a:r>
            <a:endParaRPr lang="hu-HU"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otes Placeholder 2"/>
          <p:cNvSpPr>
            <a:spLocks noGrp="1"/>
          </p:cNvSpPr>
          <p:nvPr>
            <p:ph type="body" idx="1"/>
          </p:nvPr>
        </p:nvSpPr>
        <p:spPr>
          <a:xfrm>
            <a:off x="685800" y="461963"/>
            <a:ext cx="5410200" cy="523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en-US" altLang="zh-TW" dirty="0" smtClean="0">
                <a:ea typeface="ＭＳ Ｐゴシック" pitchFamily="34" charset="-128"/>
              </a:rPr>
              <a:t>Recent advancement in the literature has provided various ways to simplify both modeling and rigging.</a:t>
            </a:r>
          </a:p>
          <a:p>
            <a:pPr eaLnBrk="1" hangingPunct="1"/>
            <a:r>
              <a:rPr kumimoji="1" lang="en-US" altLang="zh-TW" dirty="0" smtClean="0">
                <a:ea typeface="ＭＳ Ｐゴシック" pitchFamily="34" charset="-128"/>
              </a:rPr>
              <a:t>Noticeably, sketch-based 3D modeling has been a popular research field. It provides an easy-to-use interface and enables rapid iterative prototyping.</a:t>
            </a:r>
          </a:p>
          <a:p>
            <a:pPr eaLnBrk="1" hangingPunct="1"/>
            <a:r>
              <a:rPr kumimoji="1" lang="en-US" altLang="zh-TW" dirty="0" smtClean="0">
                <a:ea typeface="ＭＳ Ｐゴシック" pitchFamily="34" charset="-128"/>
              </a:rPr>
              <a:t>[click]</a:t>
            </a:r>
          </a:p>
          <a:p>
            <a:pPr eaLnBrk="1" hangingPunct="1"/>
            <a:r>
              <a:rPr kumimoji="1" lang="en-US" altLang="zh-TW" dirty="0" smtClean="0">
                <a:ea typeface="ＭＳ Ｐゴシック" pitchFamily="34" charset="-128"/>
              </a:rPr>
              <a:t>For example, the seminal paper on Teddy describes the creation of freeform 3D models from scratch. </a:t>
            </a:r>
          </a:p>
          <a:p>
            <a:pPr eaLnBrk="1" hangingPunct="1"/>
            <a:r>
              <a:rPr kumimoji="1" lang="en-US" altLang="zh-TW" dirty="0" smtClean="0">
                <a:ea typeface="ＭＳ Ｐゴシック" pitchFamily="34" charset="-128"/>
              </a:rPr>
              <a:t>[click]</a:t>
            </a:r>
          </a:p>
          <a:p>
            <a:r>
              <a:rPr kumimoji="1" lang="en-US" altLang="zh-TW" dirty="0" smtClean="0">
                <a:ea typeface="ＭＳ Ｐゴシック" pitchFamily="34" charset="-128"/>
              </a:rPr>
              <a:t>As extensions to such freeform modelers, other researchers have proposed to use variational implicit functions for the underlying shape representations, such as the </a:t>
            </a:r>
            <a:r>
              <a:rPr kumimoji="1" lang="en-US" altLang="zh-TW" dirty="0" err="1" smtClean="0">
                <a:ea typeface="ＭＳ Ｐゴシック" pitchFamily="34" charset="-128"/>
              </a:rPr>
              <a:t>BlobTree</a:t>
            </a:r>
            <a:r>
              <a:rPr kumimoji="1" lang="en-US" altLang="zh-TW" dirty="0" smtClean="0">
                <a:ea typeface="ＭＳ Ｐゴシック" pitchFamily="34" charset="-128"/>
              </a:rPr>
              <a:t> in ShapeShop by Schmidt and co-workers. </a:t>
            </a:r>
          </a:p>
          <a:p>
            <a:r>
              <a:rPr kumimoji="1" lang="en-US" altLang="zh-TW" dirty="0" smtClean="0">
                <a:ea typeface="ＭＳ Ｐゴシック" pitchFamily="34" charset="-128"/>
              </a:rPr>
              <a:t>[click]</a:t>
            </a:r>
          </a:p>
          <a:p>
            <a:r>
              <a:rPr kumimoji="1" lang="en-US" altLang="zh-TW" dirty="0" smtClean="0">
                <a:ea typeface="ＭＳ Ｐゴシック" pitchFamily="34" charset="-128"/>
              </a:rPr>
              <a:t>Later, FiberMesh demonstrated how to integrate 3D control curves into sketch-based modeling tools. The curves on the surfaces serve as handles for controlling the geometry.</a:t>
            </a:r>
          </a:p>
          <a:p>
            <a:r>
              <a:rPr kumimoji="1" lang="en-US" altLang="zh-TW" dirty="0" smtClean="0">
                <a:ea typeface="ＭＳ Ｐゴシック" pitchFamily="34" charset="-128"/>
              </a:rPr>
              <a:t>[click]</a:t>
            </a:r>
          </a:p>
          <a:p>
            <a:r>
              <a:rPr kumimoji="1" lang="en-US" altLang="zh-TW" dirty="0" smtClean="0">
                <a:ea typeface="ＭＳ Ｐゴシック" pitchFamily="34" charset="-128"/>
              </a:rPr>
              <a:t>Because a single sketch usually does not suffice for creating a complex shape, there has also been interesting work on part based modeling, such as layered surface composition using Surface Trees.</a:t>
            </a:r>
          </a:p>
          <a:p>
            <a:r>
              <a:rPr kumimoji="1" lang="en-US" altLang="zh-TW" dirty="0" smtClean="0">
                <a:ea typeface="ＭＳ Ｐゴシック" pitchFamily="34" charset="-128"/>
              </a:rPr>
              <a:t>[click]</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B15E9CC-A65A-4A41-AC45-1E5A5E93A95E}" type="slidenum">
              <a:rPr lang="hu-HU" altLang="zh-TW" smtClean="0">
                <a:latin typeface="Calibri" pitchFamily="34" charset="0"/>
              </a:rPr>
              <a:pPr eaLnBrk="1" hangingPunct="1"/>
              <a:t>4</a:t>
            </a:fld>
            <a:endParaRPr lang="hu-HU" altLang="zh-TW"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ＭＳ Ｐゴシック" pitchFamily="34" charset="-128"/>
              </a:rPr>
              <a:t>To summarize our contributions</a:t>
            </a:r>
          </a:p>
          <a:p>
            <a:r>
              <a:rPr lang="en-US" altLang="zh-TW" smtClean="0">
                <a:ea typeface="ＭＳ Ｐゴシック" pitchFamily="34" charset="-128"/>
              </a:rPr>
              <a:t>Rigmesh presents a unified approach to modeling and rigging in contrast the traditional sequential </a:t>
            </a:r>
          </a:p>
          <a:p>
            <a:r>
              <a:rPr lang="en-US" altLang="zh-TW" smtClean="0">
                <a:ea typeface="ＭＳ Ｐゴシック" pitchFamily="34" charset="-128"/>
              </a:rPr>
              <a:t>This is achieved by maintaining a rigged mesh throughout the modeling process.</a:t>
            </a:r>
          </a:p>
          <a:p>
            <a:r>
              <a:rPr lang="en-US" altLang="zh-TW" smtClean="0">
                <a:ea typeface="ＭＳ Ｐゴシック" pitchFamily="34" charset="-128"/>
              </a:rPr>
              <a:t>Our tools provides an easy to use interface for modeling relatively complex shapes following the idea of modeling by parts.</a:t>
            </a:r>
          </a:p>
          <a:p>
            <a:r>
              <a:rPr lang="en-US" altLang="zh-TW" smtClean="0">
                <a:ea typeface="ＭＳ Ｐゴシック" pitchFamily="34" charset="-128"/>
              </a:rPr>
              <a:t>In addition to being accessible to novices, our tool is advantageous for rapid iterative prototyping and base mesh creation. And the created base meshes can be further refined in other tools.</a:t>
            </a:r>
          </a:p>
          <a:p>
            <a:endParaRPr lang="en-US" altLang="zh-TW" smtClean="0">
              <a:ea typeface="ＭＳ Ｐゴシック" pitchFamily="34" charset="-128"/>
            </a:endParaRPr>
          </a:p>
          <a:p>
            <a:r>
              <a:rPr lang="en-US" altLang="zh-TW" smtClean="0">
                <a:ea typeface="ＭＳ Ｐゴシック" pitchFamily="34" charset="-128"/>
              </a:rPr>
              <a:t>RigMesh unifies modeling and rigging: the model is always rigged, and the artist can pose freely allowing for iterative modeling, deformation and key-frame animation with real time response.</a:t>
            </a:r>
          </a:p>
          <a:p>
            <a:r>
              <a:rPr lang="en-US" altLang="zh-TW" smtClean="0">
                <a:ea typeface="ＭＳ Ｐゴシック" pitchFamily="34" charset="-128"/>
              </a:rPr>
              <a:t>To achieve this we extended the DP algorithm for creating high quality skeletons for sketched shapes and</a:t>
            </a:r>
          </a:p>
          <a:p>
            <a:r>
              <a:rPr lang="en-US" altLang="zh-TW" smtClean="0">
                <a:ea typeface="ＭＳ Ｐゴシック" pitchFamily="34" charset="-128"/>
              </a:rPr>
              <a:t>And skin weights are updated as parts are merged or cut.</a:t>
            </a:r>
          </a:p>
          <a:p>
            <a:endParaRPr lang="en-US" altLang="zh-TW" smtClean="0">
              <a:ea typeface="ＭＳ Ｐゴシック" pitchFamily="34" charset="-128"/>
            </a:endParaRPr>
          </a:p>
          <a:p>
            <a:r>
              <a:rPr lang="en-US" altLang="zh-TW" smtClean="0">
                <a:ea typeface="ＭＳ Ｐゴシック" pitchFamily="34" charset="-128"/>
              </a:rPr>
              <a:t>Maintain a rigged mesh throughout the modeling process, they are no longer handled as separate processes</a:t>
            </a:r>
          </a:p>
          <a:p>
            <a:r>
              <a:rPr lang="en-US" altLang="zh-TW" smtClean="0">
                <a:ea typeface="ＭＳ Ｐゴシック" pitchFamily="34" charset="-128"/>
              </a:rPr>
              <a:t>By this we can remove the friction that has been present in the traditional character animation pipeline</a:t>
            </a:r>
          </a:p>
          <a:p>
            <a:endParaRPr lang="en-US" altLang="zh-TW" smtClean="0">
              <a:ea typeface="ＭＳ Ｐゴシック" pitchFamily="34" charset="-128"/>
            </a:endParaRPr>
          </a:p>
          <a:p>
            <a:r>
              <a:rPr lang="en-US" altLang="zh-TW" smtClean="0">
                <a:ea typeface="ＭＳ Ｐゴシック" pitchFamily="34" charset="-128"/>
              </a:rPr>
              <a:t>Novices,</a:t>
            </a:r>
            <a:r>
              <a:rPr lang="hu-HU" altLang="zh-TW" smtClean="0">
                <a:ea typeface="ＭＳ Ｐゴシック" pitchFamily="34" charset="-128"/>
              </a:rPr>
              <a:t> artists can freely pose their</a:t>
            </a:r>
            <a:r>
              <a:rPr lang="en-US" altLang="zh-TW" smtClean="0">
                <a:ea typeface="ＭＳ Ｐゴシック" pitchFamily="34" charset="-128"/>
              </a:rPr>
              <a:t> </a:t>
            </a:r>
            <a:r>
              <a:rPr lang="hu-HU" altLang="zh-TW" smtClean="0">
                <a:ea typeface="ＭＳ Ｐゴシック" pitchFamily="34" charset="-128"/>
              </a:rPr>
              <a:t>models-in-progress and more rapidly iterate through the entire</a:t>
            </a:r>
          </a:p>
          <a:p>
            <a:r>
              <a:rPr lang="hu-HU" altLang="zh-TW" smtClean="0">
                <a:ea typeface="ＭＳ Ｐゴシック" pitchFamily="34" charset="-128"/>
              </a:rPr>
              <a:t>character animation pipeline. We believe our work is important</a:t>
            </a:r>
            <a:r>
              <a:rPr lang="en-US" altLang="zh-TW" smtClean="0">
                <a:ea typeface="ＭＳ Ｐゴシック" pitchFamily="34" charset="-128"/>
              </a:rPr>
              <a:t> </a:t>
            </a:r>
            <a:r>
              <a:rPr lang="hu-HU" altLang="zh-TW" smtClean="0">
                <a:ea typeface="ＭＳ Ｐゴシック" pitchFamily="34" charset="-128"/>
              </a:rPr>
              <a:t>for connecting sketch-based modeling approaches from the literature with professional uses.</a:t>
            </a:r>
            <a:endParaRPr lang="en-US" altLang="zh-TW" smtClean="0">
              <a:ea typeface="ＭＳ Ｐゴシック" pitchFamily="34" charset="-128"/>
            </a:endParaRPr>
          </a:p>
          <a:p>
            <a:endParaRPr lang="en-US" altLang="zh-TW" smtClean="0">
              <a:ea typeface="ＭＳ Ｐゴシック" pitchFamily="34" charset="-128"/>
            </a:endParaRPr>
          </a:p>
          <a:p>
            <a:r>
              <a:rPr lang="en-US" altLang="zh-TW" smtClean="0">
                <a:ea typeface="ＭＳ Ｐゴシック" pitchFamily="34" charset="-128"/>
              </a:rPr>
              <a:t>Users can freely pose and animate their shapes and characters while rapidly iterating on the base shape.</a:t>
            </a:r>
          </a:p>
          <a:p>
            <a:endParaRPr lang="en-US" altLang="zh-TW" smtClean="0">
              <a:ea typeface="ＭＳ Ｐゴシック" pitchFamily="34" charset="-128"/>
            </a:endParaRPr>
          </a:p>
          <a:p>
            <a:r>
              <a:rPr lang="en-US" altLang="zh-TW" smtClean="0">
                <a:ea typeface="ＭＳ Ｐゴシック" pitchFamily="34" charset="-128"/>
              </a:rPr>
              <a:t>Modeling by parts</a:t>
            </a:r>
            <a:endParaRPr lang="hu-HU" altLang="zh-TW"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Our system has several limitations</a:t>
            </a:r>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575F28-213A-45E5-812A-AC4D339F032C}" type="slidenum">
              <a:rPr lang="hu-HU" altLang="zh-TW" sz="1200">
                <a:latin typeface="Calibri" pitchFamily="34" charset="0"/>
              </a:rPr>
              <a:pPr eaLnBrk="1" hangingPunct="1"/>
              <a:t>62</a:t>
            </a:fld>
            <a:endParaRPr lang="hu-HU" altLang="zh-TW"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otes Placeholder 2"/>
          <p:cNvSpPr>
            <a:spLocks noGrp="1"/>
          </p:cNvSpPr>
          <p:nvPr>
            <p:ph type="body" idx="1"/>
          </p:nvPr>
        </p:nvSpPr>
        <p:spPr>
          <a:xfrm>
            <a:off x="685800" y="384969"/>
            <a:ext cx="54864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dirty="0" smtClean="0">
                <a:ea typeface="ＭＳ Ｐゴシック" pitchFamily="34" charset="-128"/>
              </a:rPr>
              <a:t>While sketch-based tools simplify the process of modeling, there also exists work in the literature that inspires automatic rigging on finished models.</a:t>
            </a:r>
          </a:p>
          <a:p>
            <a:r>
              <a:rPr kumimoji="1" lang="en-US" altLang="zh-TW" dirty="0" smtClean="0">
                <a:ea typeface="ＭＳ Ｐゴシック" pitchFamily="34" charset="-128"/>
              </a:rPr>
              <a:t>[click]</a:t>
            </a:r>
          </a:p>
          <a:p>
            <a:r>
              <a:rPr kumimoji="1" lang="en-US" altLang="zh-TW" dirty="0" smtClean="0">
                <a:ea typeface="ＭＳ Ｐゴシック" pitchFamily="34" charset="-128"/>
              </a:rPr>
              <a:t>Skeleton</a:t>
            </a:r>
            <a:r>
              <a:rPr kumimoji="1" lang="en-US" altLang="zh-TW" baseline="0" dirty="0" smtClean="0">
                <a:ea typeface="ＭＳ Ｐゴシック" pitchFamily="34" charset="-128"/>
              </a:rPr>
              <a:t> extraction is a well-studied problem in different communities such as vision, psychology and graphics. </a:t>
            </a:r>
          </a:p>
          <a:p>
            <a:r>
              <a:rPr kumimoji="1" lang="en-US" altLang="zh-TW" baseline="0" dirty="0" smtClean="0">
                <a:ea typeface="ＭＳ Ｐゴシック" pitchFamily="34" charset="-128"/>
              </a:rPr>
              <a:t>[click]</a:t>
            </a:r>
          </a:p>
          <a:p>
            <a:r>
              <a:rPr kumimoji="1" lang="en-US" altLang="zh-TW" baseline="0" dirty="0" smtClean="0">
                <a:ea typeface="ＭＳ Ｐゴシック" pitchFamily="34" charset="-128"/>
              </a:rPr>
              <a:t>For example, Cornea and co-workers surveyed a lot of work from generating 2D medial-axes, 3D medial surfaces to 3D curve-skeletons.</a:t>
            </a:r>
            <a:endParaRPr kumimoji="1" lang="en-US" altLang="zh-TW" dirty="0" smtClean="0">
              <a:ea typeface="ＭＳ Ｐゴシック" pitchFamily="34" charset="-128"/>
            </a:endParaRPr>
          </a:p>
          <a:p>
            <a:r>
              <a:rPr kumimoji="1" lang="en-US" altLang="zh-TW" dirty="0" smtClean="0">
                <a:ea typeface="ＭＳ Ｐゴシック" pitchFamily="34" charset="-128"/>
              </a:rPr>
              <a:t>[click]</a:t>
            </a:r>
          </a:p>
          <a:p>
            <a:r>
              <a:rPr kumimoji="1" lang="en-US" altLang="zh-TW" dirty="0" smtClean="0">
                <a:ea typeface="ＭＳ Ｐゴシック" pitchFamily="34" charset="-128"/>
              </a:rPr>
              <a:t>On the other hand, if the skeleton topology is known, 3D models can be rigged using skeleton embedding and automatic skinning. For example, the Pinocchio system proposed an automatic skinning method using heat diffusion.</a:t>
            </a:r>
          </a:p>
          <a:p>
            <a:r>
              <a:rPr kumimoji="1" lang="en-US" altLang="zh-TW" dirty="0" smtClean="0">
                <a:ea typeface="ＭＳ Ｐゴシック" pitchFamily="34" charset="-128"/>
              </a:rPr>
              <a:t>[click]</a:t>
            </a:r>
            <a:endParaRPr kumimoji="1" lang="zh-TW" altLang="en-US" dirty="0" smtClean="0">
              <a:ea typeface="ＭＳ Ｐゴシック" pitchFamily="34" charset="-128"/>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E9DBA96-B643-4809-B245-783242B626CC}" type="slidenum">
              <a:rPr lang="hu-HU" altLang="zh-TW" smtClean="0">
                <a:latin typeface="Calibri" pitchFamily="34" charset="0"/>
              </a:rPr>
              <a:pPr eaLnBrk="1" hangingPunct="1"/>
              <a:t>5</a:t>
            </a:fld>
            <a:endParaRPr lang="hu-HU" altLang="zh-TW"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otes Placeholder 2"/>
          <p:cNvSpPr>
            <a:spLocks noGrp="1"/>
          </p:cNvSpPr>
          <p:nvPr>
            <p:ph type="body" idx="1"/>
          </p:nvPr>
        </p:nvSpPr>
        <p:spPr>
          <a:xfrm>
            <a:off x="762000" y="153987"/>
            <a:ext cx="5486400" cy="6852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dirty="0" smtClean="0">
                <a:ea typeface="ＭＳ Ｐゴシック" pitchFamily="34" charset="-128"/>
              </a:rPr>
              <a:t>Now, if we take a look again at the previous pipeline, can we use these existing methods to solve the problem?</a:t>
            </a:r>
          </a:p>
          <a:p>
            <a:r>
              <a:rPr kumimoji="1" lang="en-US" altLang="zh-TW" dirty="0" smtClean="0">
                <a:ea typeface="ＭＳ Ｐゴシック" pitchFamily="34" charset="-128"/>
              </a:rPr>
              <a:t>[click]</a:t>
            </a:r>
          </a:p>
          <a:p>
            <a:r>
              <a:rPr kumimoji="1" lang="en-US" altLang="zh-TW" dirty="0" smtClean="0">
                <a:ea typeface="ＭＳ Ｐゴシック" pitchFamily="34" charset="-128"/>
              </a:rPr>
              <a:t>For example, we can use sketch-based modeling such as </a:t>
            </a:r>
            <a:r>
              <a:rPr kumimoji="1" lang="en-US" altLang="zh-TW" dirty="0" err="1" smtClean="0">
                <a:ea typeface="ＭＳ Ｐゴシック" pitchFamily="34" charset="-128"/>
              </a:rPr>
              <a:t>FiberMesh</a:t>
            </a:r>
            <a:r>
              <a:rPr kumimoji="1" lang="en-US" altLang="zh-TW" dirty="0" smtClean="0">
                <a:ea typeface="ＭＳ Ｐゴシック" pitchFamily="34" charset="-128"/>
              </a:rPr>
              <a:t> for the modeling part</a:t>
            </a:r>
          </a:p>
          <a:p>
            <a:r>
              <a:rPr kumimoji="1" lang="en-US" altLang="zh-TW" dirty="0" smtClean="0">
                <a:ea typeface="ＭＳ Ｐゴシック" pitchFamily="34" charset="-128"/>
              </a:rPr>
              <a:t>[click]</a:t>
            </a:r>
          </a:p>
          <a:p>
            <a:r>
              <a:rPr kumimoji="1" lang="en-US" altLang="zh-TW" dirty="0" smtClean="0">
                <a:ea typeface="ＭＳ Ｐゴシック" pitchFamily="34" charset="-128"/>
              </a:rPr>
              <a:t>and use automatic rigging such as Pinocchio for the rigging part?</a:t>
            </a:r>
          </a:p>
          <a:p>
            <a:r>
              <a:rPr kumimoji="1" lang="en-US" altLang="zh-TW" dirty="0" smtClean="0">
                <a:ea typeface="ＭＳ Ｐゴシック" pitchFamily="34" charset="-128"/>
              </a:rPr>
              <a:t>[click]</a:t>
            </a:r>
          </a:p>
          <a:p>
            <a:r>
              <a:rPr kumimoji="1" lang="en-US" altLang="zh-TW" dirty="0" smtClean="0">
                <a:ea typeface="ＭＳ Ｐゴシック" pitchFamily="34" charset="-128"/>
              </a:rPr>
              <a:t>Unfortunately, this still does not change the linearity of the pipeline.</a:t>
            </a:r>
          </a:p>
          <a:p>
            <a:r>
              <a:rPr kumimoji="1" lang="en-US" altLang="zh-TW" dirty="0" smtClean="0">
                <a:ea typeface="ＭＳ Ｐゴシック" pitchFamily="34" charset="-128"/>
              </a:rPr>
              <a:t>Also the automatic rigging methods are typically not fast enough for real-time interactions</a:t>
            </a:r>
          </a:p>
          <a:p>
            <a:r>
              <a:rPr kumimoji="1" lang="en-US" altLang="zh-TW" dirty="0" smtClean="0">
                <a:ea typeface="ＭＳ Ｐゴシック" pitchFamily="34" charset="-128"/>
              </a:rPr>
              <a:t>We want animators to rapidly iterate on their designs. </a:t>
            </a:r>
            <a:r>
              <a:rPr lang="en-US" altLang="zh-TW" dirty="0" smtClean="0">
                <a:ea typeface="ＭＳ Ｐゴシック" pitchFamily="34" charset="-128"/>
              </a:rPr>
              <a:t>In order to do this, they shouldn</a:t>
            </a:r>
            <a:r>
              <a:rPr lang="en-US" altLang="en-US" dirty="0" smtClean="0">
                <a:ea typeface="ＭＳ Ｐゴシック" pitchFamily="34" charset="-128"/>
              </a:rPr>
              <a:t>’</a:t>
            </a:r>
            <a:r>
              <a:rPr lang="en-US" altLang="zh-TW" dirty="0" smtClean="0">
                <a:ea typeface="ＭＳ Ｐゴシック" pitchFamily="34" charset="-128"/>
              </a:rPr>
              <a:t>t have to go through the entire pipeline</a:t>
            </a:r>
          </a:p>
          <a:p>
            <a:r>
              <a:rPr lang="en-US" altLang="zh-TW" dirty="0" smtClean="0">
                <a:ea typeface="ＭＳ Ｐゴシック" pitchFamily="34" charset="-128"/>
              </a:rPr>
              <a:t>[click]</a:t>
            </a:r>
          </a:p>
          <a:p>
            <a:r>
              <a:rPr lang="en-US" altLang="zh-TW" dirty="0" smtClean="0">
                <a:ea typeface="ＭＳ Ｐゴシック" pitchFamily="34" charset="-128"/>
              </a:rPr>
              <a:t>Here is the solution we propose: </a:t>
            </a:r>
          </a:p>
          <a:p>
            <a:r>
              <a:rPr lang="en-US" altLang="zh-TW" dirty="0" smtClean="0">
                <a:ea typeface="ＭＳ Ｐゴシック" pitchFamily="34" charset="-128"/>
              </a:rPr>
              <a:t>In order to break the sequential pipeline, the model should be rigged at all times.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mtClean="0">
                <a:ea typeface="ＭＳ Ｐゴシック" pitchFamily="34" charset="-128"/>
              </a:rPr>
              <a:t>[click]</a:t>
            </a:r>
            <a:endParaRPr lang="en-US" altLang="zh-TW" dirty="0" smtClean="0">
              <a:ea typeface="ＭＳ Ｐゴシック" pitchFamily="34" charset="-128"/>
            </a:endParaRPr>
          </a:p>
          <a:p>
            <a:r>
              <a:rPr lang="en-US" altLang="zh-TW" dirty="0" smtClean="0">
                <a:ea typeface="ＭＳ Ｐゴシック" pitchFamily="34" charset="-128"/>
              </a:rPr>
              <a:t>As a result</a:t>
            </a:r>
            <a:r>
              <a:rPr lang="en-US" altLang="zh-TW" baseline="0" dirty="0" smtClean="0">
                <a:ea typeface="ＭＳ Ｐゴシック" pitchFamily="34" charset="-128"/>
              </a:rPr>
              <a:t> of that:</a:t>
            </a:r>
            <a:endParaRPr lang="en-US" altLang="zh-TW"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ea typeface="ＭＳ Ｐゴシック" pitchFamily="34" charset="-128"/>
              </a:rPr>
              <a:t>The animator can perform non-linear editing in terms of modeling, rigging and deformation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ea typeface="ＭＳ Ｐゴシック" pitchFamily="34" charset="-128"/>
              </a:rPr>
              <a:t>[click]</a:t>
            </a:r>
          </a:p>
          <a:p>
            <a:r>
              <a:rPr lang="en-US" altLang="zh-TW" dirty="0" smtClean="0">
                <a:ea typeface="ＭＳ Ｐゴシック" pitchFamily="34" charset="-128"/>
              </a:rPr>
              <a:t>She can also model by parts;</a:t>
            </a:r>
          </a:p>
          <a:p>
            <a:r>
              <a:rPr kumimoji="1" lang="en-US" altLang="zh-TW" dirty="0" smtClean="0">
                <a:ea typeface="ＭＳ Ｐゴシック" pitchFamily="34" charset="-128"/>
              </a:rPr>
              <a:t>Here is what the whole modeling process should look like.</a:t>
            </a:r>
          </a:p>
          <a:p>
            <a:r>
              <a:rPr kumimoji="1" lang="en-US" altLang="zh-TW" dirty="0" smtClean="0">
                <a:ea typeface="ＭＳ Ｐゴシック" pitchFamily="34" charset="-128"/>
              </a:rPr>
              <a:t>[click]</a:t>
            </a:r>
          </a:p>
          <a:p>
            <a:r>
              <a:rPr kumimoji="1" lang="en-US" altLang="zh-TW" dirty="0" smtClean="0">
                <a:ea typeface="ＭＳ Ｐゴシック" pitchFamily="34" charset="-128"/>
              </a:rPr>
              <a:t>After shape creation the model is already rigged</a:t>
            </a:r>
          </a:p>
          <a:p>
            <a:r>
              <a:rPr kumimoji="1" lang="en-US" altLang="zh-TW" dirty="0" smtClean="0">
                <a:ea typeface="ＭＳ Ｐゴシック" pitchFamily="34" charset="-128"/>
              </a:rPr>
              <a:t>[click]</a:t>
            </a:r>
          </a:p>
          <a:p>
            <a:r>
              <a:rPr kumimoji="1" lang="en-US" altLang="zh-TW" dirty="0" smtClean="0">
                <a:ea typeface="ＭＳ Ｐゴシック" pitchFamily="34" charset="-128"/>
              </a:rPr>
              <a:t>The animator can freely pose and change the model</a:t>
            </a:r>
          </a:p>
          <a:p>
            <a:r>
              <a:rPr kumimoji="1" lang="en-US" altLang="zh-TW" dirty="0" smtClean="0">
                <a:ea typeface="ＭＳ Ｐゴシック" pitchFamily="34" charset="-128"/>
              </a:rPr>
              <a:t>[click]</a:t>
            </a:r>
          </a:p>
          <a:p>
            <a:r>
              <a:rPr kumimoji="1" lang="en-US" altLang="zh-TW" dirty="0" smtClean="0">
                <a:ea typeface="ＭＳ Ｐゴシック" pitchFamily="34" charset="-128"/>
              </a:rPr>
              <a:t>For example, if she’s not satisfied with the hand, she can remove it use a cutting operation</a:t>
            </a:r>
          </a:p>
          <a:p>
            <a:r>
              <a:rPr kumimoji="1" lang="en-US" altLang="zh-TW" dirty="0" smtClean="0">
                <a:ea typeface="ＭＳ Ｐゴシック" pitchFamily="34" charset="-128"/>
              </a:rPr>
              <a:t>[click]</a:t>
            </a:r>
          </a:p>
          <a:p>
            <a:r>
              <a:rPr kumimoji="1" lang="en-US" altLang="zh-TW" dirty="0" smtClean="0">
                <a:ea typeface="ＭＳ Ｐゴシック" pitchFamily="34" charset="-128"/>
              </a:rPr>
              <a:t>And replace it with a new part by using the merging operation</a:t>
            </a:r>
          </a:p>
          <a:p>
            <a:r>
              <a:rPr kumimoji="1" lang="en-US" altLang="zh-TW" dirty="0" smtClean="0">
                <a:ea typeface="ＭＳ Ｐゴシック" pitchFamily="34" charset="-128"/>
              </a:rPr>
              <a:t>[click]</a:t>
            </a:r>
          </a:p>
          <a:p>
            <a:r>
              <a:rPr kumimoji="1" lang="en-US" altLang="zh-TW" dirty="0" smtClean="0">
                <a:ea typeface="ＭＳ Ｐゴシック" pitchFamily="34" charset="-128"/>
              </a:rPr>
              <a:t>All of these operations should happen in real time</a:t>
            </a:r>
          </a:p>
          <a:p>
            <a:r>
              <a:rPr kumimoji="1" lang="en-US" altLang="zh-TW" dirty="0" smtClean="0">
                <a:ea typeface="ＭＳ Ｐゴシック" pitchFamily="34" charset="-128"/>
              </a:rPr>
              <a:t>[click]</a:t>
            </a:r>
          </a:p>
          <a:p>
            <a:endParaRPr kumimoji="1" lang="en-US" altLang="zh-TW" dirty="0" smtClean="0">
              <a:ea typeface="ＭＳ Ｐゴシック" pitchFamily="34" charset="-128"/>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F9B22CA-7EAF-4226-8DAC-759B5564F567}" type="slidenum">
              <a:rPr lang="hu-HU" altLang="zh-TW" smtClean="0">
                <a:latin typeface="Calibri" pitchFamily="34" charset="0"/>
              </a:rPr>
              <a:pPr eaLnBrk="1" hangingPunct="1"/>
              <a:t>6</a:t>
            </a:fld>
            <a:endParaRPr lang="hu-HU" altLang="zh-TW"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2"/>
          <p:cNvSpPr>
            <a:spLocks noGrp="1"/>
          </p:cNvSpPr>
          <p:nvPr>
            <p:ph type="body" idx="1"/>
          </p:nvPr>
        </p:nvSpPr>
        <p:spPr>
          <a:xfrm>
            <a:off x="685800" y="153987"/>
            <a:ext cx="54864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ea typeface="ＭＳ Ｐゴシック" pitchFamily="34" charset="-128"/>
              </a:rPr>
              <a:t>Here are our contribution in light of the proposed solution:</a:t>
            </a:r>
          </a:p>
          <a:p>
            <a:r>
              <a:rPr lang="en-US" altLang="zh-TW" dirty="0" smtClean="0">
                <a:ea typeface="ＭＳ Ｐゴシック" pitchFamily="34" charset="-128"/>
              </a:rPr>
              <a:t>[click]</a:t>
            </a:r>
          </a:p>
          <a:p>
            <a:r>
              <a:rPr lang="en-US" altLang="zh-TW" dirty="0" smtClean="0">
                <a:ea typeface="ＭＳ Ｐゴシック" pitchFamily="34" charset="-128"/>
              </a:rPr>
              <a:t>In</a:t>
            </a:r>
            <a:r>
              <a:rPr lang="en-US" altLang="zh-TW" baseline="0" dirty="0" smtClean="0">
                <a:ea typeface="ＭＳ Ｐゴシック" pitchFamily="34" charset="-128"/>
              </a:rPr>
              <a:t> addition to enabling non-linear editing, the animator can model by parts using </a:t>
            </a:r>
            <a:r>
              <a:rPr lang="en-US" altLang="zh-TW" dirty="0" smtClean="0">
                <a:ea typeface="ＭＳ Ｐゴシック" pitchFamily="34" charset="-128"/>
              </a:rPr>
              <a:t>three basic operations of sketching, cutting and merging;</a:t>
            </a:r>
          </a:p>
          <a:p>
            <a:r>
              <a:rPr lang="en-US" altLang="zh-TW" dirty="0" smtClean="0">
                <a:ea typeface="ＭＳ Ｐゴシック" pitchFamily="34" charset="-128"/>
              </a:rPr>
              <a:t>[click]</a:t>
            </a:r>
          </a:p>
          <a:p>
            <a:r>
              <a:rPr lang="en-US" altLang="zh-TW" dirty="0" smtClean="0">
                <a:ea typeface="ＭＳ Ｐゴシック" pitchFamily="34" charset="-128"/>
              </a:rPr>
              <a:t>We propose a method for automatically determining the bone skeleton from the user sketch; specifically</a:t>
            </a:r>
            <a:r>
              <a:rPr lang="en-US" altLang="zh-TW" baseline="0" dirty="0" smtClean="0">
                <a:ea typeface="ＭＳ Ｐゴシック" pitchFamily="34" charset="-128"/>
              </a:rPr>
              <a:t> determining the number and placement of the joints, which is the key issue in our system for controls and degrees of freedom;</a:t>
            </a:r>
            <a:endParaRPr lang="en-US" altLang="zh-TW" dirty="0" smtClean="0">
              <a:ea typeface="ＭＳ Ｐゴシック" pitchFamily="34" charset="-128"/>
            </a:endParaRPr>
          </a:p>
          <a:p>
            <a:r>
              <a:rPr lang="en-US" altLang="zh-TW" dirty="0" smtClean="0">
                <a:ea typeface="ＭＳ Ｐゴシック" pitchFamily="34" charset="-128"/>
              </a:rPr>
              <a:t>[click]</a:t>
            </a:r>
          </a:p>
          <a:p>
            <a:r>
              <a:rPr lang="en-US" altLang="zh-TW" dirty="0" smtClean="0">
                <a:ea typeface="ＭＳ Ｐゴシック" pitchFamily="34" charset="-128"/>
              </a:rPr>
              <a:t>Because the shape can be locally changed using operations</a:t>
            </a:r>
            <a:r>
              <a:rPr lang="en-US" altLang="zh-TW" baseline="0" dirty="0" smtClean="0">
                <a:ea typeface="ＭＳ Ｐゴシック" pitchFamily="34" charset="-128"/>
              </a:rPr>
              <a:t> like cutting and merging, we need to come up with a method for updating the skin weights in real-time, without globally re-skinning the whole shape.</a:t>
            </a:r>
            <a:endParaRPr lang="en-US" altLang="zh-TW" dirty="0" smtClean="0">
              <a:ea typeface="ＭＳ Ｐゴシック" pitchFamily="34" charset="-128"/>
            </a:endParaRPr>
          </a:p>
          <a:p>
            <a:r>
              <a:rPr lang="en-US" altLang="zh-TW" dirty="0" smtClean="0">
                <a:ea typeface="ＭＳ Ｐゴシック" pitchFamily="34" charset="-128"/>
              </a:rPr>
              <a:t>[click]</a:t>
            </a: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0037541-8FA8-445F-BEFD-0DE41CE37E8D}" type="slidenum">
              <a:rPr lang="hu-HU" altLang="zh-TW" smtClean="0">
                <a:latin typeface="Calibri" pitchFamily="34" charset="0"/>
              </a:rPr>
              <a:pPr eaLnBrk="1" hangingPunct="1"/>
              <a:t>7</a:t>
            </a:fld>
            <a:endParaRPr lang="hu-HU" altLang="zh-TW"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otes Placeholder 2"/>
          <p:cNvSpPr>
            <a:spLocks noGrp="1"/>
          </p:cNvSpPr>
          <p:nvPr>
            <p:ph type="body" idx="1"/>
          </p:nvPr>
        </p:nvSpPr>
        <p:spPr>
          <a:xfrm>
            <a:off x="685800" y="153987"/>
            <a:ext cx="54864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ea typeface="ＭＳ Ｐゴシック" pitchFamily="34" charset="-128"/>
              </a:rPr>
              <a:t>Now I</a:t>
            </a:r>
            <a:r>
              <a:rPr lang="en-US" altLang="en-US" dirty="0" smtClean="0">
                <a:ea typeface="ＭＳ Ｐゴシック" pitchFamily="34" charset="-128"/>
              </a:rPr>
              <a:t>’</a:t>
            </a:r>
            <a:r>
              <a:rPr lang="en-US" altLang="zh-TW" dirty="0" smtClean="0">
                <a:ea typeface="ＭＳ Ｐゴシック" pitchFamily="34" charset="-128"/>
              </a:rPr>
              <a:t>m going to show you an interactive </a:t>
            </a:r>
            <a:r>
              <a:rPr lang="en-US" altLang="zh-TW" dirty="0" smtClean="0">
                <a:ea typeface="ＭＳ Ｐゴシック" pitchFamily="34" charset="-128"/>
              </a:rPr>
              <a:t>demo:</a:t>
            </a:r>
          </a:p>
          <a:p>
            <a:endParaRPr lang="en-US" altLang="zh-TW" dirty="0" smtClean="0">
              <a:ea typeface="ＭＳ Ｐゴシック" pitchFamily="34" charset="-128"/>
            </a:endParaRPr>
          </a:p>
          <a:p>
            <a:r>
              <a:rPr lang="en-US" altLang="zh-TW" dirty="0" smtClean="0">
                <a:ea typeface="ＭＳ Ｐゴシック" pitchFamily="34" charset="-128"/>
              </a:rPr>
              <a:t>So this is the </a:t>
            </a:r>
            <a:r>
              <a:rPr lang="en-US" altLang="zh-TW" dirty="0" err="1" smtClean="0">
                <a:ea typeface="ＭＳ Ｐゴシック" pitchFamily="34" charset="-128"/>
              </a:rPr>
              <a:t>RigMesh</a:t>
            </a:r>
            <a:r>
              <a:rPr lang="en-US" altLang="zh-TW" dirty="0" smtClean="0">
                <a:ea typeface="ＭＳ Ｐゴシック" pitchFamily="34" charset="-128"/>
              </a:rPr>
              <a:t> system. You can</a:t>
            </a:r>
            <a:r>
              <a:rPr lang="en-US" altLang="zh-TW" baseline="0" dirty="0" smtClean="0">
                <a:ea typeface="ＭＳ Ｐゴシック" pitchFamily="34" charset="-128"/>
              </a:rPr>
              <a:t> create a 3D model by sketching its silhouette, like in Teddy or FiberMesh.</a:t>
            </a:r>
          </a:p>
          <a:p>
            <a:r>
              <a:rPr lang="en-US" altLang="zh-TW" baseline="0" dirty="0" smtClean="0">
                <a:ea typeface="ＭＳ Ｐゴシック" pitchFamily="34" charset="-128"/>
              </a:rPr>
              <a:t>The big difference is that the shape is already rigged. You can deform it using IK with our peeling interface. This is a simple operation in our system because the shapes are rigged at all times.</a:t>
            </a:r>
          </a:p>
          <a:p>
            <a:endParaRPr lang="en-US" altLang="zh-TW" baseline="0" dirty="0" smtClean="0">
              <a:ea typeface="ＭＳ Ｐゴシック" pitchFamily="34" charset="-128"/>
            </a:endParaRPr>
          </a:p>
          <a:p>
            <a:r>
              <a:rPr lang="en-US" altLang="zh-TW" baseline="0" dirty="0" smtClean="0">
                <a:ea typeface="ＭＳ Ｐゴシック" pitchFamily="34" charset="-128"/>
              </a:rPr>
              <a:t>Now let’s say you already have some existing models, for example a chess piece. You can try out your different ideas by sketching, cutting and merging.</a:t>
            </a:r>
          </a:p>
          <a:p>
            <a:r>
              <a:rPr lang="en-US" altLang="zh-TW" baseline="0" dirty="0" smtClean="0">
                <a:ea typeface="ＭＳ Ｐゴシック" pitchFamily="34" charset="-128"/>
              </a:rPr>
              <a:t>Let’s sketch some arms for this chess piece… and make a copy of it.</a:t>
            </a:r>
          </a:p>
          <a:p>
            <a:r>
              <a:rPr lang="en-US" altLang="zh-TW" baseline="0" dirty="0" smtClean="0">
                <a:ea typeface="ＭＳ Ｐゴシック" pitchFamily="34" charset="-128"/>
              </a:rPr>
              <a:t>If you want to merge the arm with the body, you can either merge by snapping existing joints, or by adding a new joint and snapping there; you can also merge by inserting a new bone.</a:t>
            </a:r>
          </a:p>
          <a:p>
            <a:r>
              <a:rPr lang="en-US" altLang="zh-TW" baseline="0" dirty="0" smtClean="0">
                <a:ea typeface="ＭＳ Ｐゴシック" pitchFamily="34" charset="-128"/>
              </a:rPr>
              <a:t>You can also change the existing skeleton topology by inserting new joints.</a:t>
            </a:r>
          </a:p>
          <a:p>
            <a:r>
              <a:rPr lang="en-US" altLang="zh-TW" baseline="0" dirty="0" smtClean="0">
                <a:ea typeface="ＭＳ Ｐゴシック" pitchFamily="34" charset="-128"/>
              </a:rPr>
              <a:t>Let’s attach the arm this way… and pose the shape.</a:t>
            </a:r>
          </a:p>
          <a:p>
            <a:endParaRPr lang="en-US" altLang="zh-TW" baseline="0" dirty="0" smtClean="0">
              <a:ea typeface="ＭＳ Ｐゴシック" pitchFamily="34" charset="-128"/>
            </a:endParaRPr>
          </a:p>
          <a:p>
            <a:r>
              <a:rPr lang="en-US" altLang="zh-TW" baseline="0" dirty="0" smtClean="0">
                <a:ea typeface="ＭＳ Ｐゴシック" pitchFamily="34" charset="-128"/>
              </a:rPr>
              <a:t>Now during posing, you might notice that the shape would look better if we made some changes to it. For example, you might want a claw instead a puffy hand.</a:t>
            </a:r>
          </a:p>
          <a:p>
            <a:r>
              <a:rPr lang="en-US" altLang="zh-TW" dirty="0" smtClean="0">
                <a:ea typeface="ＭＳ Ｐゴシック" pitchFamily="34" charset="-128"/>
              </a:rPr>
              <a:t>Let’s cut it out</a:t>
            </a:r>
            <a:r>
              <a:rPr lang="en-US" altLang="zh-TW" baseline="0" dirty="0" smtClean="0">
                <a:ea typeface="ＭＳ Ｐゴシック" pitchFamily="34" charset="-128"/>
              </a:rPr>
              <a:t>, and replace it with something else. I already have a claw so let’s load it in… and merge it.</a:t>
            </a:r>
          </a:p>
          <a:p>
            <a:r>
              <a:rPr lang="en-US" altLang="zh-TW" baseline="0" dirty="0" smtClean="0">
                <a:ea typeface="ＭＳ Ｐゴシック" pitchFamily="34" charset="-128"/>
              </a:rPr>
              <a:t>Do the same thing for the other arm.</a:t>
            </a:r>
          </a:p>
          <a:p>
            <a:endParaRPr lang="en-US" altLang="zh-TW" baseline="0" dirty="0" smtClean="0">
              <a:ea typeface="ＭＳ Ｐゴシック" pitchFamily="34" charset="-128"/>
            </a:endParaRPr>
          </a:p>
          <a:p>
            <a:r>
              <a:rPr lang="en-US" altLang="zh-TW" baseline="0" dirty="0" smtClean="0">
                <a:ea typeface="ＭＳ Ｐゴシック" pitchFamily="34" charset="-128"/>
              </a:rPr>
              <a:t>And pose the shape a little bit more.</a:t>
            </a:r>
          </a:p>
          <a:p>
            <a:r>
              <a:rPr lang="en-US" altLang="zh-TW" baseline="0" dirty="0" smtClean="0">
                <a:ea typeface="ＭＳ Ｐゴシック" pitchFamily="34" charset="-128"/>
              </a:rPr>
              <a:t>So you see our tool is especially useful for rapid prototyping, trying out different ideas when you don’t even have a specific design goal in mind.</a:t>
            </a:r>
            <a:endParaRPr lang="en-US" altLang="zh-TW" dirty="0" smtClean="0">
              <a:ea typeface="ＭＳ Ｐゴシック" pitchFamily="34" charset="-128"/>
            </a:endParaRPr>
          </a:p>
          <a:p>
            <a:endParaRPr lang="en-US" altLang="zh-TW" dirty="0" smtClean="0">
              <a:ea typeface="ＭＳ Ｐゴシック" pitchFamily="34" charset="-128"/>
            </a:endParaRPr>
          </a:p>
          <a:p>
            <a:r>
              <a:rPr lang="en-US" altLang="zh-TW" dirty="0" smtClean="0">
                <a:ea typeface="ＭＳ Ｐゴシック" pitchFamily="34" charset="-128"/>
              </a:rPr>
              <a:t>[after demo]</a:t>
            </a:r>
          </a:p>
          <a:p>
            <a:r>
              <a:rPr lang="en-US" altLang="zh-TW" dirty="0" smtClean="0">
                <a:ea typeface="ＭＳ Ｐゴシック" pitchFamily="34" charset="-128"/>
              </a:rPr>
              <a:t>Thanks a lot for your attention. I will now hand it over to Peter.</a:t>
            </a:r>
          </a:p>
          <a:p>
            <a:endParaRPr lang="en-US" altLang="zh-TW" dirty="0" smtClean="0">
              <a:ea typeface="ＭＳ Ｐゴシック" pitchFamily="34" charset="-128"/>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6B66CC1-53A2-42FD-9D7B-0CBD231DA6C4}" type="slidenum">
              <a:rPr lang="hu-HU" altLang="zh-TW" smtClean="0">
                <a:latin typeface="Calibri" pitchFamily="34" charset="0"/>
              </a:rPr>
              <a:pPr eaLnBrk="1" hangingPunct="1"/>
              <a:t>8</a:t>
            </a:fld>
            <a:endParaRPr lang="hu-HU" altLang="zh-TW"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Thank you. So let</a:t>
            </a:r>
            <a:r>
              <a:rPr lang="en-US" altLang="en-US" smtClean="0">
                <a:ea typeface="ＭＳ Ｐゴシック" pitchFamily="34" charset="-128"/>
              </a:rPr>
              <a:t>’</a:t>
            </a:r>
            <a:r>
              <a:rPr lang="en-US" smtClean="0">
                <a:ea typeface="ＭＳ Ｐゴシック" pitchFamily="34" charset="-128"/>
              </a:rPr>
              <a:t>s see what</a:t>
            </a:r>
            <a:r>
              <a:rPr lang="en-US" altLang="en-US" smtClean="0">
                <a:ea typeface="ＭＳ Ｐゴシック" pitchFamily="34" charset="-128"/>
              </a:rPr>
              <a:t>’</a:t>
            </a:r>
            <a:r>
              <a:rPr lang="en-US" smtClean="0">
                <a:ea typeface="ＭＳ Ｐゴシック" pitchFamily="34" charset="-128"/>
              </a:rPr>
              <a:t>s going on behind the scenes.</a:t>
            </a:r>
          </a:p>
          <a:p>
            <a:r>
              <a:rPr lang="en-US" smtClean="0">
                <a:ea typeface="ＭＳ Ｐゴシック" pitchFamily="34" charset="-128"/>
              </a:rPr>
              <a:t>Let</a:t>
            </a:r>
            <a:r>
              <a:rPr lang="en-US" altLang="en-US" smtClean="0">
                <a:ea typeface="ＭＳ Ｐゴシック" pitchFamily="34" charset="-128"/>
              </a:rPr>
              <a:t>’</a:t>
            </a:r>
            <a:r>
              <a:rPr lang="en-US" smtClean="0">
                <a:ea typeface="ＭＳ Ｐゴシック" pitchFamily="34" charset="-128"/>
              </a:rPr>
              <a:t>s start with the shape creation.</a:t>
            </a:r>
          </a:p>
          <a:p>
            <a:r>
              <a:rPr lang="en-US" smtClean="0">
                <a:ea typeface="ＭＳ Ｐゴシック" pitchFamily="34" charset="-128"/>
              </a:rPr>
              <a:t>To create a new shape the user sketches the silhouette of the desired 3D shape, and our system generates a surface composed of smoothly joined generalized cylinders, a skeleton, and skin weights attaching the surface to the skeleton.</a:t>
            </a:r>
          </a:p>
          <a:p>
            <a:r>
              <a:rPr lang="en-US" smtClean="0">
                <a:ea typeface="ＭＳ Ｐゴシック" pitchFamily="34" charset="-128"/>
              </a:rPr>
              <a:t>First The user</a:t>
            </a:r>
            <a:r>
              <a:rPr lang="en-US" altLang="en-US" smtClean="0">
                <a:ea typeface="ＭＳ Ｐゴシック" pitchFamily="34" charset="-128"/>
              </a:rPr>
              <a:t>’</a:t>
            </a:r>
            <a:r>
              <a:rPr lang="en-US" smtClean="0">
                <a:ea typeface="ＭＳ Ｐゴシック" pitchFamily="34" charset="-128"/>
              </a:rPr>
              <a:t>s sketched curve is closed and treated as a planar polygon </a:t>
            </a:r>
          </a:p>
          <a:p>
            <a:r>
              <a:rPr lang="en-US" smtClean="0">
                <a:ea typeface="ＭＳ Ｐゴシック" pitchFamily="34" charset="-128"/>
              </a:rPr>
              <a:t>[click] </a:t>
            </a:r>
          </a:p>
          <a:p>
            <a:r>
              <a:rPr lang="en-US" smtClean="0">
                <a:ea typeface="ＭＳ Ｐゴシック" pitchFamily="34" charset="-128"/>
              </a:rPr>
              <a:t>and then chordal axis transform is applied to this polygon, by refining the results we obtain a decomposition into cylindrical regions [click] with well defined local symmetry and connecting regions lacking such symmetry. These regions are then treated in a different way.</a:t>
            </a:r>
          </a:p>
          <a:p>
            <a:r>
              <a:rPr lang="en-US" smtClean="0">
                <a:ea typeface="ＭＳ Ｐゴシック" pitchFamily="34" charset="-128"/>
              </a:rPr>
              <a:t>For the cylindrical regions high quality skeletons are extracted using a modification of the DP algorithm, and generalized cylinder surfaces are created by using the 2D local symmetry axes as cylinder axes.</a:t>
            </a:r>
          </a:p>
          <a:p>
            <a:r>
              <a:rPr lang="en-US" smtClean="0">
                <a:ea typeface="ＭＳ Ｐゴシック" pitchFamily="34" charset="-128"/>
              </a:rPr>
              <a:t>Then using the information from the connecting regions the skeleton parts are connected to create an easy to use low DOF skeleton</a:t>
            </a:r>
          </a:p>
          <a:p>
            <a:r>
              <a:rPr lang="en-US" smtClean="0">
                <a:ea typeface="ＭＳ Ｐゴシック" pitchFamily="34" charset="-128"/>
              </a:rPr>
              <a:t>Similarly generalized cylinder surfaces are connected at connecting regions resulting in a watertight mesh.</a:t>
            </a:r>
          </a:p>
          <a:p>
            <a:r>
              <a:rPr lang="en-US" smtClean="0">
                <a:ea typeface="ＭＳ Ｐゴシック" pitchFamily="34" charset="-128"/>
              </a:rPr>
              <a:t>The surface is then attached to the skeleton by computing smooth skin weights following the Pinnochio method of Ilya Baran.</a:t>
            </a:r>
          </a:p>
          <a:p>
            <a:r>
              <a:rPr lang="en-US" smtClean="0">
                <a:ea typeface="ＭＳ Ｐゴシック" pitchFamily="34" charset="-128"/>
              </a:rPr>
              <a:t>This skinning algorithm has two parts: bounding the surface vertices to bones of the skeleton and ensuring a smoothness by solving a Laplacian system. The bounding for vertices are trivially known for vertices in cylindrical regions, so it only has to be computed for vertices on connecting regions.</a:t>
            </a:r>
          </a:p>
          <a:p>
            <a:r>
              <a:rPr lang="en-US" smtClean="0">
                <a:ea typeface="ＭＳ Ｐゴシック" pitchFamily="34" charset="-128"/>
              </a:rPr>
              <a:t>The user can then combine the resulting model with an existing one. The surfaces and skeletons are merged, and the skin weights must be updated. While the same algorithm could be used again, it slows considerably  as the complexity of the shape increases. We made the crucial observation that only the skin weights of vertices near the merge boundary, a small fraction of all vertices are noticeably affected. This allows for a local skin weight re-computation that greatly accelerates the process.</a:t>
            </a:r>
          </a:p>
          <a:p>
            <a:r>
              <a:rPr lang="en-US" smtClean="0">
                <a:ea typeface="ＭＳ Ｐゴシック" pitchFamily="34" charset="-128"/>
              </a:rPr>
              <a:t>Because of the time constraint, now I will talk about the details of the skeleton construction for the cylindrical regions, if interested the other steps can be found in our paper.</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38EB88-5511-45EC-92AD-639D75A05F81}" type="slidenum">
              <a:rPr lang="hu-HU" altLang="zh-TW" sz="1200">
                <a:latin typeface="Calibri" pitchFamily="34" charset="0"/>
              </a:rPr>
              <a:pPr eaLnBrk="1" hangingPunct="1"/>
              <a:t>9</a:t>
            </a:fld>
            <a:endParaRPr lang="hu-HU" altLang="zh-TW"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07FA02-6779-4DE1-81EB-BD41A9DA263F}" type="datetime1">
              <a:rPr lang="en-US" altLang="zh-TW"/>
              <a:pPr>
                <a:defRPr/>
              </a:pPr>
              <a:t>11/20/2012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3505200" y="6356350"/>
            <a:ext cx="2133600" cy="365125"/>
          </a:xfrm>
        </p:spPr>
        <p:txBody>
          <a:bodyPr/>
          <a:lstStyle>
            <a:lvl1pPr algn="ctr">
              <a:defRPr b="1"/>
            </a:lvl1pPr>
          </a:lstStyle>
          <a:p>
            <a:pPr>
              <a:defRPr/>
            </a:pPr>
            <a:fld id="{A1A8CA34-BEC1-4AF3-BAA2-608B3D7ACDA9}" type="slidenum">
              <a:rPr lang="en-US" altLang="zh-TW"/>
              <a:pPr>
                <a:defRPr/>
              </a:pPr>
              <a:t>‹#›</a:t>
            </a:fld>
            <a:endParaRPr lang="en-US" altLang="zh-TW" dirty="0"/>
          </a:p>
        </p:txBody>
      </p:sp>
    </p:spTree>
    <p:extLst>
      <p:ext uri="{BB962C8B-B14F-4D97-AF65-F5344CB8AC3E}">
        <p14:creationId xmlns:p14="http://schemas.microsoft.com/office/powerpoint/2010/main" val="96240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A97EA1-F69B-470C-96DC-9183C0F60E8F}" type="datetime1">
              <a:rPr lang="en-US" altLang="zh-TW"/>
              <a:pPr>
                <a:defRPr/>
              </a:pPr>
              <a:t>11/20/2012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752896D-9D66-48A1-9ECB-32A2AE92A55B}" type="slidenum">
              <a:rPr lang="en-US" altLang="zh-TW"/>
              <a:pPr>
                <a:defRPr/>
              </a:pPr>
              <a:t>‹#›</a:t>
            </a:fld>
            <a:endParaRPr lang="en-US" altLang="zh-TW" dirty="0"/>
          </a:p>
        </p:txBody>
      </p:sp>
    </p:spTree>
    <p:extLst>
      <p:ext uri="{BB962C8B-B14F-4D97-AF65-F5344CB8AC3E}">
        <p14:creationId xmlns:p14="http://schemas.microsoft.com/office/powerpoint/2010/main" val="301954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8C06AD-A967-4135-AA0A-6861D9E89842}" type="datetime1">
              <a:rPr lang="en-US" altLang="zh-TW"/>
              <a:pPr>
                <a:defRPr/>
              </a:pPr>
              <a:t>11/20/2012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D509CD0-5E94-476F-970E-E45F383E88FB}" type="slidenum">
              <a:rPr lang="en-US" altLang="zh-TW"/>
              <a:pPr>
                <a:defRPr/>
              </a:pPr>
              <a:t>‹#›</a:t>
            </a:fld>
            <a:endParaRPr lang="en-US" altLang="zh-TW" dirty="0"/>
          </a:p>
        </p:txBody>
      </p:sp>
    </p:spTree>
    <p:extLst>
      <p:ext uri="{BB962C8B-B14F-4D97-AF65-F5344CB8AC3E}">
        <p14:creationId xmlns:p14="http://schemas.microsoft.com/office/powerpoint/2010/main" val="357962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1EAEAE-7A3C-4017-8985-3EE5E29B4658}" type="datetime1">
              <a:rPr lang="en-US" altLang="zh-TW"/>
              <a:pPr>
                <a:defRPr/>
              </a:pPr>
              <a:t>11/20/2012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a:xfrm>
            <a:off x="3530600" y="6356350"/>
            <a:ext cx="2133600" cy="365125"/>
          </a:xfrm>
        </p:spPr>
        <p:txBody>
          <a:bodyPr/>
          <a:lstStyle>
            <a:lvl1pPr algn="ctr">
              <a:defRPr sz="1600" b="1">
                <a:solidFill>
                  <a:schemeClr val="tx1"/>
                </a:solidFill>
              </a:defRPr>
            </a:lvl1pPr>
          </a:lstStyle>
          <a:p>
            <a:pPr>
              <a:defRPr/>
            </a:pPr>
            <a:fld id="{F81B4A3D-567F-4221-A49B-2A110E49AAB4}" type="slidenum">
              <a:rPr lang="en-US" altLang="zh-TW"/>
              <a:pPr>
                <a:defRPr/>
              </a:pPr>
              <a:t>‹#›</a:t>
            </a:fld>
            <a:endParaRPr lang="en-US" altLang="zh-TW" dirty="0"/>
          </a:p>
        </p:txBody>
      </p:sp>
    </p:spTree>
    <p:extLst>
      <p:ext uri="{BB962C8B-B14F-4D97-AF65-F5344CB8AC3E}">
        <p14:creationId xmlns:p14="http://schemas.microsoft.com/office/powerpoint/2010/main" val="374369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D41671-6CAF-4BEF-A929-3184445F3407}" type="datetime1">
              <a:rPr lang="en-US" altLang="zh-TW"/>
              <a:pPr>
                <a:defRPr/>
              </a:pPr>
              <a:t>11/20/2012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8BC3C6CA-7572-42E4-AF3C-F9FA734CD523}" type="slidenum">
              <a:rPr lang="en-US" altLang="zh-TW"/>
              <a:pPr>
                <a:defRPr/>
              </a:pPr>
              <a:t>‹#›</a:t>
            </a:fld>
            <a:endParaRPr lang="en-US" altLang="zh-TW" dirty="0"/>
          </a:p>
        </p:txBody>
      </p:sp>
    </p:spTree>
    <p:extLst>
      <p:ext uri="{BB962C8B-B14F-4D97-AF65-F5344CB8AC3E}">
        <p14:creationId xmlns:p14="http://schemas.microsoft.com/office/powerpoint/2010/main" val="329987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6CAB3B-AFFF-4AB3-890A-D496D349261E}" type="datetime1">
              <a:rPr lang="en-US" altLang="zh-TW"/>
              <a:pPr>
                <a:defRPr/>
              </a:pPr>
              <a:t>11/20/2012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B832B73-4A5B-419C-A285-EB0EFE414C43}" type="slidenum">
              <a:rPr lang="en-US" altLang="zh-TW"/>
              <a:pPr>
                <a:defRPr/>
              </a:pPr>
              <a:t>‹#›</a:t>
            </a:fld>
            <a:endParaRPr lang="en-US" altLang="zh-TW" dirty="0"/>
          </a:p>
        </p:txBody>
      </p:sp>
    </p:spTree>
    <p:extLst>
      <p:ext uri="{BB962C8B-B14F-4D97-AF65-F5344CB8AC3E}">
        <p14:creationId xmlns:p14="http://schemas.microsoft.com/office/powerpoint/2010/main" val="339673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EBAA5B-8FEE-4FD5-9593-FDFDDBBA46E7}" type="datetime1">
              <a:rPr lang="en-US" altLang="zh-TW"/>
              <a:pPr>
                <a:defRPr/>
              </a:pPr>
              <a:t>11/20/2012</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FD5DC66C-C1E5-4EFB-A000-2F515121C3F5}" type="slidenum">
              <a:rPr lang="en-US" altLang="zh-TW"/>
              <a:pPr>
                <a:defRPr/>
              </a:pPr>
              <a:t>‹#›</a:t>
            </a:fld>
            <a:endParaRPr lang="en-US" altLang="zh-TW" dirty="0"/>
          </a:p>
        </p:txBody>
      </p:sp>
    </p:spTree>
    <p:extLst>
      <p:ext uri="{BB962C8B-B14F-4D97-AF65-F5344CB8AC3E}">
        <p14:creationId xmlns:p14="http://schemas.microsoft.com/office/powerpoint/2010/main" val="181185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FA775D-E2F6-4B31-B055-C45A436A3C3A}" type="datetime1">
              <a:rPr lang="en-US" altLang="zh-TW"/>
              <a:pPr>
                <a:defRPr/>
              </a:pPr>
              <a:t>11/20/2012</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2720F84A-3181-4D0C-BC3C-D838E8B3B002}" type="slidenum">
              <a:rPr lang="en-US" altLang="zh-TW"/>
              <a:pPr>
                <a:defRPr/>
              </a:pPr>
              <a:t>‹#›</a:t>
            </a:fld>
            <a:endParaRPr lang="en-US" altLang="zh-TW" dirty="0"/>
          </a:p>
        </p:txBody>
      </p:sp>
    </p:spTree>
    <p:extLst>
      <p:ext uri="{BB962C8B-B14F-4D97-AF65-F5344CB8AC3E}">
        <p14:creationId xmlns:p14="http://schemas.microsoft.com/office/powerpoint/2010/main" val="216533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FD3C69-8839-4D30-B1CF-5254AD30D150}" type="datetime1">
              <a:rPr lang="en-US" altLang="zh-TW"/>
              <a:pPr>
                <a:defRPr/>
              </a:pPr>
              <a:t>11/20/2012</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C6C82D06-8472-49F2-AC66-18E65C825AAD}" type="slidenum">
              <a:rPr lang="en-US" altLang="zh-TW"/>
              <a:pPr>
                <a:defRPr/>
              </a:pPr>
              <a:t>‹#›</a:t>
            </a:fld>
            <a:endParaRPr lang="en-US" altLang="zh-TW" dirty="0"/>
          </a:p>
        </p:txBody>
      </p:sp>
    </p:spTree>
    <p:extLst>
      <p:ext uri="{BB962C8B-B14F-4D97-AF65-F5344CB8AC3E}">
        <p14:creationId xmlns:p14="http://schemas.microsoft.com/office/powerpoint/2010/main" val="86039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2B8BE0-0CB4-4A30-A6F1-3C492A3D4920}" type="datetime1">
              <a:rPr lang="en-US" altLang="zh-TW"/>
              <a:pPr>
                <a:defRPr/>
              </a:pPr>
              <a:t>11/20/2012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21DDF3F8-7B03-457A-95CB-2807D66DBCFF}" type="slidenum">
              <a:rPr lang="en-US" altLang="zh-TW"/>
              <a:pPr>
                <a:defRPr/>
              </a:pPr>
              <a:t>‹#›</a:t>
            </a:fld>
            <a:endParaRPr lang="en-US" altLang="zh-TW" dirty="0"/>
          </a:p>
        </p:txBody>
      </p:sp>
    </p:spTree>
    <p:extLst>
      <p:ext uri="{BB962C8B-B14F-4D97-AF65-F5344CB8AC3E}">
        <p14:creationId xmlns:p14="http://schemas.microsoft.com/office/powerpoint/2010/main" val="211102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7348B7-267D-4C6B-83D7-0DC5471DCA0A}" type="datetime1">
              <a:rPr lang="en-US" altLang="zh-TW"/>
              <a:pPr>
                <a:defRPr/>
              </a:pPr>
              <a:t>11/20/2012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280DBCF5-841E-4316-83F0-593AB8D7161B}" type="slidenum">
              <a:rPr lang="en-US" altLang="zh-TW"/>
              <a:pPr>
                <a:defRPr/>
              </a:pPr>
              <a:t>‹#›</a:t>
            </a:fld>
            <a:endParaRPr lang="en-US" altLang="zh-TW" dirty="0"/>
          </a:p>
        </p:txBody>
      </p:sp>
    </p:spTree>
    <p:extLst>
      <p:ext uri="{BB962C8B-B14F-4D97-AF65-F5344CB8AC3E}">
        <p14:creationId xmlns:p14="http://schemas.microsoft.com/office/powerpoint/2010/main" val="410750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FB648C39-EC55-406D-B117-BE695A432DD3}" type="datetime1">
              <a:rPr lang="en-US" altLang="zh-TW"/>
              <a:pPr>
                <a:defRPr/>
              </a:pPr>
              <a:t>11/20/2012</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zh-TW" altLang="en-US"/>
          </a:p>
        </p:txBody>
      </p:sp>
      <p:sp>
        <p:nvSpPr>
          <p:cNvPr id="6" name="Slide Number Placeholder 5"/>
          <p:cNvSpPr>
            <a:spLocks noGrp="1"/>
          </p:cNvSpPr>
          <p:nvPr>
            <p:ph type="sldNum" sz="quarter" idx="4"/>
          </p:nvPr>
        </p:nvSpPr>
        <p:spPr>
          <a:xfrm>
            <a:off x="34925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600" b="1">
                <a:solidFill>
                  <a:schemeClr val="tx1"/>
                </a:solidFill>
                <a:latin typeface="Calibri" pitchFamily="34" charset="0"/>
                <a:cs typeface="Arial" pitchFamily="34" charset="0"/>
              </a:defRPr>
            </a:lvl1pPr>
          </a:lstStyle>
          <a:p>
            <a:pPr>
              <a:defRPr/>
            </a:pPr>
            <a:fld id="{CEE0096E-2682-41C4-B5CB-35A878CEE1E0}"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video" Target="file:///C:\Users\Ming\Dropbox\siggraph%20asia%202012%20presentation\painting_sw.wmv" TargetMode="External"/><Relationship Id="rId7" Type="http://schemas.openxmlformats.org/officeDocument/2006/relationships/notesSlide" Target="../notesSlides/notesSlide3.xml"/><Relationship Id="rId12" Type="http://schemas.openxmlformats.org/officeDocument/2006/relationships/image" Target="../media/image10.png"/><Relationship Id="rId2" Type="http://schemas.microsoft.com/office/2007/relationships/media" Target="file:///C:\Users\Ming\Dropbox\siggraph%20asia%202012%20presentation\painting_sw.wmv" TargetMode="External"/><Relationship Id="rId16" Type="http://schemas.openxmlformats.org/officeDocument/2006/relationships/image" Target="../media/image14.png"/><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video" Target="file:///C:\Users\Ming\Dropbox\siggraph%20asia%202012%20presentation\modeling_head.wmv" TargetMode="External"/><Relationship Id="rId15" Type="http://schemas.openxmlformats.org/officeDocument/2006/relationships/image" Target="../media/image13.png"/><Relationship Id="rId10" Type="http://schemas.openxmlformats.org/officeDocument/2006/relationships/image" Target="../media/image8.png"/><Relationship Id="rId4" Type="http://schemas.microsoft.com/office/2007/relationships/media" Target="file:///C:\Users\Ming\Dropbox\siggraph%20asia%202012%20presentation\modeling_head.wmv"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video" Target="file:///C:\Users\Ming\Dropbox\Siggraph%20Asia%202012%20Presentation\results_videos\jackalope.avi" TargetMode="External"/><Relationship Id="rId7" Type="http://schemas.openxmlformats.org/officeDocument/2006/relationships/image" Target="../media/image101.png"/><Relationship Id="rId2" Type="http://schemas.openxmlformats.org/officeDocument/2006/relationships/video" Target="file:///C:\Users\Ming\Dropbox\Siggraph%20Asia%202012%20Presentation\results_videos\Dinocamelaroo.avi" TargetMode="External"/><Relationship Id="rId1" Type="http://schemas.openxmlformats.org/officeDocument/2006/relationships/video" Target="file:///C:\Users\Ming\Dropbox\Siggraph%20Asia%202012%20Presentation\results_videos\Octacamel.avi" TargetMode="External"/><Relationship Id="rId6" Type="http://schemas.openxmlformats.org/officeDocument/2006/relationships/image" Target="../media/image100.png"/><Relationship Id="rId5" Type="http://schemas.openxmlformats.org/officeDocument/2006/relationships/slideLayout" Target="../slideLayouts/slideLayout7.xml"/><Relationship Id="rId4" Type="http://schemas.openxmlformats.org/officeDocument/2006/relationships/video" Target="file:///C:\Users\Ming\Dropbox\Siggraph%20Asia%202012%20Presentation\results_videos\Crabadogotaurus.avi" TargetMode="External"/><Relationship Id="rId9" Type="http://schemas.openxmlformats.org/officeDocument/2006/relationships/image" Target="../media/image103.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13.png"/><Relationship Id="rId12"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11.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s>
</file>

<file path=ppt/slides/_rels/slide6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6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wmf"/><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9.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wmf"/><Relationship Id="rId11" Type="http://schemas.openxmlformats.org/officeDocument/2006/relationships/image" Target="../media/image37.wmf"/><Relationship Id="rId24" Type="http://schemas.openxmlformats.org/officeDocument/2006/relationships/image" Target="../media/image50.png"/><Relationship Id="rId5" Type="http://schemas.openxmlformats.org/officeDocument/2006/relationships/image" Target="../media/image31.wmf"/><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wmf"/><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wmf"/><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hu-HU" smtClean="0">
              <a:ea typeface="ＭＳ Ｐゴシック" pitchFamily="34" charset="-128"/>
            </a:endParaRPr>
          </a:p>
        </p:txBody>
      </p:sp>
      <p:sp>
        <p:nvSpPr>
          <p:cNvPr id="4099" name="Subtitle 2"/>
          <p:cNvSpPr>
            <a:spLocks noGrp="1"/>
          </p:cNvSpPr>
          <p:nvPr>
            <p:ph type="subTitle" idx="1"/>
          </p:nvPr>
        </p:nvSpPr>
        <p:spPr/>
        <p:txBody>
          <a:bodyPr/>
          <a:lstStyle/>
          <a:p>
            <a:endParaRPr lang="hu-HU" smtClean="0">
              <a:solidFill>
                <a:srgbClr val="898989"/>
              </a:solidFill>
              <a:ea typeface="ＭＳ Ｐゴシック" pitchFamily="34" charset="-128"/>
            </a:endParaRPr>
          </a:p>
        </p:txBody>
      </p:sp>
      <p:pic>
        <p:nvPicPr>
          <p:cNvPr id="4100" name="Picture 2" descr="C:\Users\melissachan\Desktop\Slid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ED871F9-86DF-49AD-B575-97E6CACC2DDF}" type="slidenum">
              <a:rPr lang="en-US" altLang="zh-TW" b="0" smtClean="0">
                <a:latin typeface="Calibri" pitchFamily="34" charset="0"/>
              </a:rPr>
              <a:pPr eaLnBrk="1" hangingPunct="1"/>
              <a:t>1</a:t>
            </a:fld>
            <a:endParaRPr lang="en-US" altLang="zh-TW" b="0" smtClean="0">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limb_0000_Layer-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743075"/>
            <a:ext cx="88392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Skeletonization</a:t>
            </a:r>
            <a:endParaRPr lang="hu-HU" altLang="zh-TW" sz="2800" b="1" smtClean="0">
              <a:latin typeface="Helvetica" charset="0"/>
              <a:ea typeface="ＭＳ Ｐゴシック" pitchFamily="34" charset="-128"/>
            </a:endParaRPr>
          </a:p>
        </p:txBody>
      </p:sp>
      <p:sp>
        <p:nvSpPr>
          <p:cNvPr id="3277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4E01B3-4247-4042-95ED-226BDD7A56CF}" type="slidenum">
              <a:rPr lang="en-US" altLang="zh-TW" sz="1600">
                <a:latin typeface="Calibri" pitchFamily="34" charset="0"/>
              </a:rPr>
              <a:pPr eaLnBrk="1" hangingPunct="1"/>
              <a:t>10</a:t>
            </a:fld>
            <a:endParaRPr lang="en-US" altLang="zh-TW" sz="1600">
              <a:latin typeface="Calibri" pitchFamily="34" charset="0"/>
            </a:endParaRPr>
          </a:p>
        </p:txBody>
      </p:sp>
    </p:spTree>
    <p:extLst>
      <p:ext uri="{BB962C8B-B14F-4D97-AF65-F5344CB8AC3E}">
        <p14:creationId xmlns:p14="http://schemas.microsoft.com/office/powerpoint/2010/main" val="8691520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bones_0000_Laye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762125"/>
            <a:ext cx="88392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Skeletonization</a:t>
            </a:r>
            <a:endParaRPr lang="hu-HU" altLang="zh-TW" sz="2800" b="1" smtClean="0">
              <a:latin typeface="Helvetica" charset="0"/>
              <a:ea typeface="ＭＳ Ｐゴシック" pitchFamily="34" charset="-128"/>
            </a:endParaRPr>
          </a:p>
        </p:txBody>
      </p:sp>
      <p:sp>
        <p:nvSpPr>
          <p:cNvPr id="348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743F431-4095-4634-BDAA-FC0463874624}" type="slidenum">
              <a:rPr lang="en-US" altLang="zh-TW" sz="1600">
                <a:latin typeface="Calibri" pitchFamily="34" charset="0"/>
              </a:rPr>
              <a:pPr eaLnBrk="1" hangingPunct="1"/>
              <a:t>11</a:t>
            </a:fld>
            <a:endParaRPr lang="en-US" altLang="zh-TW" sz="1600">
              <a:latin typeface="Calibri" pitchFamily="34" charset="0"/>
            </a:endParaRPr>
          </a:p>
        </p:txBody>
      </p:sp>
    </p:spTree>
    <p:extLst>
      <p:ext uri="{BB962C8B-B14F-4D97-AF65-F5344CB8AC3E}">
        <p14:creationId xmlns:p14="http://schemas.microsoft.com/office/powerpoint/2010/main" val="17357633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Skeletonization</a:t>
            </a:r>
            <a:endParaRPr lang="hu-HU" altLang="zh-TW" sz="2800" b="1" smtClean="0">
              <a:latin typeface="Helvetica" charset="0"/>
              <a:ea typeface="ＭＳ Ｐゴシック" pitchFamily="34" charset="-128"/>
            </a:endParaRPr>
          </a:p>
        </p:txBody>
      </p:sp>
      <p:pic>
        <p:nvPicPr>
          <p:cNvPr id="36866" name="Picture 4" descr="bones_0002_Lay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763713"/>
            <a:ext cx="88392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9FAD5F8-442B-4C3A-973B-345B66A0E636}" type="slidenum">
              <a:rPr lang="en-US" altLang="zh-TW" sz="1600">
                <a:latin typeface="Calibri" pitchFamily="34" charset="0"/>
              </a:rPr>
              <a:pPr eaLnBrk="1" hangingPunct="1"/>
              <a:t>12</a:t>
            </a:fld>
            <a:endParaRPr lang="en-US" altLang="zh-TW" sz="1600">
              <a:latin typeface="Calibri" pitchFamily="34" charset="0"/>
            </a:endParaRPr>
          </a:p>
        </p:txBody>
      </p:sp>
    </p:spTree>
    <p:extLst>
      <p:ext uri="{BB962C8B-B14F-4D97-AF65-F5344CB8AC3E}">
        <p14:creationId xmlns:p14="http://schemas.microsoft.com/office/powerpoint/2010/main" val="928434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Skeletonization</a:t>
            </a:r>
            <a:endParaRPr lang="hu-HU" altLang="zh-TW" sz="2800" b="1" smtClean="0">
              <a:latin typeface="Helvetica" charset="0"/>
              <a:ea typeface="ＭＳ Ｐゴシック" pitchFamily="34" charset="-128"/>
            </a:endParaRPr>
          </a:p>
        </p:txBody>
      </p:sp>
      <p:pic>
        <p:nvPicPr>
          <p:cNvPr id="38914" name="Picture 4" descr="bones_0001_Lay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763713"/>
            <a:ext cx="88392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66C4A9-C87C-4106-B4D5-6D551AED856F}" type="slidenum">
              <a:rPr lang="en-US" altLang="zh-TW" sz="1600">
                <a:latin typeface="Calibri" pitchFamily="34" charset="0"/>
              </a:rPr>
              <a:pPr eaLnBrk="1" hangingPunct="1"/>
              <a:t>13</a:t>
            </a:fld>
            <a:endParaRPr lang="en-US" altLang="zh-TW" sz="1600">
              <a:latin typeface="Calibri" pitchFamily="34" charset="0"/>
            </a:endParaRPr>
          </a:p>
        </p:txBody>
      </p:sp>
    </p:spTree>
    <p:extLst>
      <p:ext uri="{BB962C8B-B14F-4D97-AF65-F5344CB8AC3E}">
        <p14:creationId xmlns:p14="http://schemas.microsoft.com/office/powerpoint/2010/main" val="21845276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Skeletonization</a:t>
            </a:r>
            <a:endParaRPr lang="hu-HU" altLang="zh-TW" sz="2800" b="1" smtClean="0">
              <a:latin typeface="Helvetica" charset="0"/>
              <a:ea typeface="ＭＳ Ｐゴシック" pitchFamily="34" charset="-128"/>
            </a:endParaRPr>
          </a:p>
        </p:txBody>
      </p:sp>
      <p:pic>
        <p:nvPicPr>
          <p:cNvPr id="40962" name="Content Placeholder 2" descr="1limbhalf.wmf"/>
          <p:cNvPicPr>
            <a:picLocks noGrp="1" noChangeAspect="1"/>
          </p:cNvPicPr>
          <p:nvPr>
            <p:ph idx="1"/>
          </p:nvPr>
        </p:nvPicPr>
        <p:blipFill>
          <a:blip r:embed="rId3">
            <a:extLst>
              <a:ext uri="{28A0092B-C50C-407E-A947-70E740481C1C}">
                <a14:useLocalDpi xmlns:a14="http://schemas.microsoft.com/office/drawing/2010/main" val="0"/>
              </a:ext>
            </a:extLst>
          </a:blip>
          <a:srcRect l="-275" t="-2122" r="-275" b="-2122"/>
          <a:stretch>
            <a:fillRect/>
          </a:stretch>
        </p:blipFill>
        <p:spPr>
          <a:xfrm>
            <a:off x="228600" y="1681163"/>
            <a:ext cx="8718550" cy="3517900"/>
          </a:xfrm>
          <a:noFill/>
        </p:spPr>
      </p:pic>
      <p:sp>
        <p:nvSpPr>
          <p:cNvPr id="409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D087828-B569-4780-8374-3EE92FF9BF1C}" type="slidenum">
              <a:rPr lang="en-US" altLang="zh-TW" sz="1600">
                <a:latin typeface="Calibri" pitchFamily="34" charset="0"/>
              </a:rPr>
              <a:pPr eaLnBrk="1" hangingPunct="1"/>
              <a:t>14</a:t>
            </a:fld>
            <a:endParaRPr lang="en-US" altLang="zh-TW" sz="1600">
              <a:latin typeface="Calibri" pitchFamily="34" charset="0"/>
            </a:endParaRPr>
          </a:p>
        </p:txBody>
      </p:sp>
    </p:spTree>
    <p:extLst>
      <p:ext uri="{BB962C8B-B14F-4D97-AF65-F5344CB8AC3E}">
        <p14:creationId xmlns:p14="http://schemas.microsoft.com/office/powerpoint/2010/main" val="3882513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6" descr="axis"/>
          <p:cNvPicPr>
            <a:picLocks noChangeAspect="1" noChangeArrowheads="1"/>
          </p:cNvPicPr>
          <p:nvPr/>
        </p:nvPicPr>
        <p:blipFill>
          <a:blip r:embed="rId3">
            <a:extLst>
              <a:ext uri="{28A0092B-C50C-407E-A947-70E740481C1C}">
                <a14:useLocalDpi xmlns:a14="http://schemas.microsoft.com/office/drawing/2010/main" val="0"/>
              </a:ext>
            </a:extLst>
          </a:blip>
          <a:srcRect l="-275" t="-2112" r="-275" b="-2112"/>
          <a:stretch>
            <a:fillRect/>
          </a:stretch>
        </p:blipFill>
        <p:spPr bwMode="auto">
          <a:xfrm>
            <a:off x="227013" y="1690688"/>
            <a:ext cx="8720137"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Skeletonization</a:t>
            </a:r>
            <a:endParaRPr lang="hu-HU" altLang="zh-TW" sz="2800" b="1" smtClean="0">
              <a:latin typeface="Helvetica" charset="0"/>
              <a:ea typeface="ＭＳ Ｐゴシック" pitchFamily="34" charset="-128"/>
            </a:endParaRPr>
          </a:p>
        </p:txBody>
      </p:sp>
      <p:sp>
        <p:nvSpPr>
          <p:cNvPr id="92164" name="Line 4"/>
          <p:cNvSpPr>
            <a:spLocks noChangeShapeType="1"/>
          </p:cNvSpPr>
          <p:nvPr/>
        </p:nvSpPr>
        <p:spPr bwMode="auto">
          <a:xfrm rot="10800000" flipH="1">
            <a:off x="7981950" y="2457450"/>
            <a:ext cx="257175" cy="1704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92165" name="Rectangle 5"/>
          <p:cNvSpPr>
            <a:spLocks noChangeArrowheads="1"/>
          </p:cNvSpPr>
          <p:nvPr/>
        </p:nvSpPr>
        <p:spPr bwMode="auto">
          <a:xfrm>
            <a:off x="7188200" y="4113213"/>
            <a:ext cx="1812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r>
              <a:rPr lang="en-US" altLang="zh-TW" sz="2400">
                <a:solidFill>
                  <a:srgbClr val="262626"/>
                </a:solidFill>
              </a:rPr>
              <a:t>chordal axis</a:t>
            </a:r>
            <a:endParaRPr lang="hu-HU" sz="2400">
              <a:solidFill>
                <a:srgbClr val="262626"/>
              </a:solidFill>
            </a:endParaRPr>
          </a:p>
        </p:txBody>
      </p:sp>
      <p:sp>
        <p:nvSpPr>
          <p:cNvPr id="4301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A480BE-4F01-4CC7-806A-49EA898731F1}" type="slidenum">
              <a:rPr lang="en-US" altLang="zh-TW" sz="1600">
                <a:latin typeface="Calibri" pitchFamily="34" charset="0"/>
              </a:rPr>
              <a:pPr eaLnBrk="1" hangingPunct="1"/>
              <a:t>15</a:t>
            </a:fld>
            <a:endParaRPr lang="en-US" altLang="zh-TW" sz="1600">
              <a:latin typeface="Calibri" pitchFamily="34" charset="0"/>
            </a:endParaRPr>
          </a:p>
        </p:txBody>
      </p:sp>
    </p:spTree>
    <p:extLst>
      <p:ext uri="{BB962C8B-B14F-4D97-AF65-F5344CB8AC3E}">
        <p14:creationId xmlns:p14="http://schemas.microsoft.com/office/powerpoint/2010/main" val="379399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descr="chords"/>
          <p:cNvPicPr>
            <a:picLocks noChangeAspect="1" noChangeArrowheads="1"/>
          </p:cNvPicPr>
          <p:nvPr/>
        </p:nvPicPr>
        <p:blipFill>
          <a:blip r:embed="rId3">
            <a:extLst>
              <a:ext uri="{28A0092B-C50C-407E-A947-70E740481C1C}">
                <a14:useLocalDpi xmlns:a14="http://schemas.microsoft.com/office/drawing/2010/main" val="0"/>
              </a:ext>
            </a:extLst>
          </a:blip>
          <a:srcRect l="-275" t="-2122" r="-275" b="-2122"/>
          <a:stretch>
            <a:fillRect/>
          </a:stretch>
        </p:blipFill>
        <p:spPr bwMode="auto">
          <a:xfrm>
            <a:off x="227013" y="1681163"/>
            <a:ext cx="8720137"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Skeletonization</a:t>
            </a:r>
            <a:endParaRPr lang="hu-HU" altLang="zh-TW" sz="2800" b="1" smtClean="0">
              <a:latin typeface="Helvetica" charset="0"/>
              <a:ea typeface="ＭＳ Ｐゴシック" pitchFamily="34" charset="-128"/>
            </a:endParaRPr>
          </a:p>
        </p:txBody>
      </p:sp>
      <p:sp>
        <p:nvSpPr>
          <p:cNvPr id="93188" name="Line 4"/>
          <p:cNvSpPr>
            <a:spLocks noChangeShapeType="1"/>
          </p:cNvSpPr>
          <p:nvPr/>
        </p:nvSpPr>
        <p:spPr bwMode="auto">
          <a:xfrm rot="10800000" flipH="1">
            <a:off x="5438775" y="2667000"/>
            <a:ext cx="581025" cy="1704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93189" name="Rectangle 5"/>
          <p:cNvSpPr>
            <a:spLocks noChangeArrowheads="1"/>
          </p:cNvSpPr>
          <p:nvPr/>
        </p:nvSpPr>
        <p:spPr bwMode="auto">
          <a:xfrm>
            <a:off x="4949825" y="4322763"/>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r>
              <a:rPr lang="en-US" altLang="zh-TW" sz="2400">
                <a:solidFill>
                  <a:srgbClr val="262626"/>
                </a:solidFill>
              </a:rPr>
              <a:t>chord</a:t>
            </a:r>
            <a:endParaRPr lang="hu-HU" sz="2400">
              <a:solidFill>
                <a:srgbClr val="262626"/>
              </a:solidFill>
            </a:endParaRPr>
          </a:p>
        </p:txBody>
      </p:sp>
      <p:sp>
        <p:nvSpPr>
          <p:cNvPr id="4506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08A6C5F-9ADD-4C04-8365-A4B0675AB638}" type="slidenum">
              <a:rPr lang="en-US" altLang="zh-TW" sz="1600">
                <a:latin typeface="Calibri" pitchFamily="34" charset="0"/>
              </a:rPr>
              <a:pPr eaLnBrk="1" hangingPunct="1"/>
              <a:t>16</a:t>
            </a:fld>
            <a:endParaRPr lang="en-US" altLang="zh-TW" sz="1600">
              <a:latin typeface="Calibri" pitchFamily="34" charset="0"/>
            </a:endParaRPr>
          </a:p>
        </p:txBody>
      </p:sp>
    </p:spTree>
    <p:extLst>
      <p:ext uri="{BB962C8B-B14F-4D97-AF65-F5344CB8AC3E}">
        <p14:creationId xmlns:p14="http://schemas.microsoft.com/office/powerpoint/2010/main" val="3215578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descr="chordpoints"/>
          <p:cNvPicPr>
            <a:picLocks noChangeAspect="1" noChangeArrowheads="1"/>
          </p:cNvPicPr>
          <p:nvPr/>
        </p:nvPicPr>
        <p:blipFill>
          <a:blip r:embed="rId3">
            <a:extLst>
              <a:ext uri="{28A0092B-C50C-407E-A947-70E740481C1C}">
                <a14:useLocalDpi xmlns:a14="http://schemas.microsoft.com/office/drawing/2010/main" val="0"/>
              </a:ext>
            </a:extLst>
          </a:blip>
          <a:srcRect l="-275" t="-2097" r="-275" b="-2097"/>
          <a:stretch>
            <a:fillRect/>
          </a:stretch>
        </p:blipFill>
        <p:spPr bwMode="auto">
          <a:xfrm>
            <a:off x="227013" y="1624013"/>
            <a:ext cx="872013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Skeletonization</a:t>
            </a:r>
            <a:endParaRPr lang="hu-HU" altLang="zh-TW" sz="2800" b="1" smtClean="0">
              <a:latin typeface="Helvetica" charset="0"/>
              <a:ea typeface="ＭＳ Ｐゴシック" pitchFamily="34" charset="-128"/>
            </a:endParaRPr>
          </a:p>
        </p:txBody>
      </p:sp>
      <p:sp>
        <p:nvSpPr>
          <p:cNvPr id="4710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BF5D757-16A4-4077-84D6-A1026FE911AC}" type="slidenum">
              <a:rPr lang="en-US" altLang="zh-TW" sz="1600">
                <a:latin typeface="Calibri" pitchFamily="34" charset="0"/>
              </a:rPr>
              <a:pPr eaLnBrk="1" hangingPunct="1"/>
              <a:t>17</a:t>
            </a:fld>
            <a:endParaRPr lang="en-US" altLang="zh-TW" sz="1600">
              <a:latin typeface="Calibri" pitchFamily="34" charset="0"/>
            </a:endParaRPr>
          </a:p>
        </p:txBody>
      </p:sp>
    </p:spTree>
    <p:extLst>
      <p:ext uri="{BB962C8B-B14F-4D97-AF65-F5344CB8AC3E}">
        <p14:creationId xmlns:p14="http://schemas.microsoft.com/office/powerpoint/2010/main" val="15539048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49154" name="Picture 3" descr="dp0"/>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457200" y="3011488"/>
            <a:ext cx="8229600" cy="1703387"/>
          </a:xfrm>
        </p:spPr>
      </p:pic>
      <p:sp>
        <p:nvSpPr>
          <p:cNvPr id="491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CB51F4-5C90-41E0-803C-70036C9ACB0A}" type="slidenum">
              <a:rPr lang="en-US" altLang="zh-TW" sz="1600">
                <a:latin typeface="Calibri" pitchFamily="34" charset="0"/>
              </a:rPr>
              <a:pPr eaLnBrk="1" hangingPunct="1"/>
              <a:t>18</a:t>
            </a:fld>
            <a:endParaRPr lang="en-US" altLang="zh-TW" sz="1600">
              <a:latin typeface="Calibri" pitchFamily="34" charset="0"/>
            </a:endParaRPr>
          </a:p>
        </p:txBody>
      </p:sp>
    </p:spTree>
    <p:extLst>
      <p:ext uri="{BB962C8B-B14F-4D97-AF65-F5344CB8AC3E}">
        <p14:creationId xmlns:p14="http://schemas.microsoft.com/office/powerpoint/2010/main" val="19399700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51202" name="Picture 3" descr="dp1"/>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457200" y="3011488"/>
            <a:ext cx="8229600" cy="1703387"/>
          </a:xfrm>
        </p:spPr>
      </p:pic>
      <p:sp>
        <p:nvSpPr>
          <p:cNvPr id="512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C87CFB-B7D4-4FDC-9FA5-460A93DDB0B6}" type="slidenum">
              <a:rPr lang="en-US" altLang="zh-TW" sz="1600">
                <a:latin typeface="Calibri" pitchFamily="34" charset="0"/>
              </a:rPr>
              <a:pPr eaLnBrk="1" hangingPunct="1"/>
              <a:t>19</a:t>
            </a:fld>
            <a:endParaRPr lang="en-US" altLang="zh-TW" sz="1600">
              <a:latin typeface="Calibri" pitchFamily="34" charset="0"/>
            </a:endParaRPr>
          </a:p>
        </p:txBody>
      </p:sp>
    </p:spTree>
    <p:extLst>
      <p:ext uri="{BB962C8B-B14F-4D97-AF65-F5344CB8AC3E}">
        <p14:creationId xmlns:p14="http://schemas.microsoft.com/office/powerpoint/2010/main" val="25470987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hu-HU" altLang="en-US" smtClean="0">
              <a:ea typeface="ＭＳ Ｐゴシック" pitchFamily="34" charset="-128"/>
            </a:endParaRPr>
          </a:p>
        </p:txBody>
      </p:sp>
      <p:pic>
        <p:nvPicPr>
          <p:cNvPr id="5123"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t="20111" b="20111"/>
          <a:stretch>
            <a:fillRect/>
          </a:stretch>
        </p:blipFill>
        <p:spPr/>
      </p:pic>
      <p:pic>
        <p:nvPicPr>
          <p:cNvPr id="5124" name="Picture 2" descr="C:\Users\melissachan\Desktop\Slid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p:cNvSpPr txBox="1">
            <a:spLocks noChangeArrowheads="1"/>
          </p:cNvSpPr>
          <p:nvPr/>
        </p:nvSpPr>
        <p:spPr bwMode="auto">
          <a:xfrm>
            <a:off x="1295400" y="1905000"/>
            <a:ext cx="66294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hu-HU" altLang="zh-TW" sz="3400" b="1">
                <a:latin typeface="Helvetica" pitchFamily="-84" charset="0"/>
              </a:rPr>
              <a:t>RigMesh: Automatic Rigging for Part-Based Shape Modeling and Deformation</a:t>
            </a:r>
            <a:endParaRPr lang="en-US" altLang="zh-TW" sz="3400" b="1">
              <a:latin typeface="Helvetica" pitchFamily="-84" charset="0"/>
            </a:endParaRPr>
          </a:p>
        </p:txBody>
      </p:sp>
      <p:sp>
        <p:nvSpPr>
          <p:cNvPr id="5126" name="TextBox 5"/>
          <p:cNvSpPr txBox="1">
            <a:spLocks noChangeArrowheads="1"/>
          </p:cNvSpPr>
          <p:nvPr/>
        </p:nvSpPr>
        <p:spPr bwMode="auto">
          <a:xfrm>
            <a:off x="457200" y="3733800"/>
            <a:ext cx="7086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zh-TW" sz="2800">
                <a:solidFill>
                  <a:srgbClr val="595959"/>
                </a:solidFill>
                <a:latin typeface="Helvetica" pitchFamily="-84" charset="0"/>
              </a:rPr>
              <a:t>Péter Borosán</a:t>
            </a:r>
          </a:p>
          <a:p>
            <a:pPr algn="ctr" eaLnBrk="1" hangingPunct="1"/>
            <a:r>
              <a:rPr lang="en-US" altLang="zh-TW" sz="2800">
                <a:solidFill>
                  <a:srgbClr val="595959"/>
                </a:solidFill>
                <a:latin typeface="Helvetica" pitchFamily="-84" charset="0"/>
              </a:rPr>
              <a:t>Ming Jin</a:t>
            </a:r>
          </a:p>
          <a:p>
            <a:pPr algn="ctr" eaLnBrk="1" hangingPunct="1"/>
            <a:r>
              <a:rPr lang="en-US" altLang="zh-TW" sz="2800">
                <a:solidFill>
                  <a:srgbClr val="595959"/>
                </a:solidFill>
                <a:latin typeface="Helvetica" pitchFamily="-84" charset="0"/>
              </a:rPr>
              <a:t>Doug DeCarlo</a:t>
            </a:r>
          </a:p>
          <a:p>
            <a:pPr algn="ctr" eaLnBrk="1" hangingPunct="1"/>
            <a:r>
              <a:rPr lang="en-US" altLang="zh-TW" sz="2800">
                <a:solidFill>
                  <a:srgbClr val="595959"/>
                </a:solidFill>
                <a:latin typeface="Helvetica" pitchFamily="-84" charset="0"/>
              </a:rPr>
              <a:t>Yotam Gingold</a:t>
            </a:r>
          </a:p>
          <a:p>
            <a:pPr algn="ctr" eaLnBrk="1" hangingPunct="1"/>
            <a:r>
              <a:rPr lang="en-US" altLang="zh-TW" sz="2800">
                <a:solidFill>
                  <a:srgbClr val="595959"/>
                </a:solidFill>
                <a:latin typeface="Helvetica" pitchFamily="-84" charset="0"/>
              </a:rPr>
              <a:t>Andrew Nealen</a:t>
            </a:r>
          </a:p>
        </p:txBody>
      </p:sp>
      <p:pic>
        <p:nvPicPr>
          <p:cNvPr id="512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3429000"/>
            <a:ext cx="27432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B55E99D-3E3D-4E62-A434-3AFD209BC01F}" type="slidenum">
              <a:rPr lang="en-US" altLang="zh-TW" smtClean="0">
                <a:latin typeface="Calibri" pitchFamily="34" charset="0"/>
              </a:rPr>
              <a:pPr eaLnBrk="1" hangingPunct="1"/>
              <a:t>2</a:t>
            </a:fld>
            <a:endParaRPr lang="en-US" altLang="zh-TW" smtClean="0">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53250" name="Picture 3" descr="dp2"/>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52400" y="2705100"/>
            <a:ext cx="8829675" cy="2001838"/>
          </a:xfrm>
        </p:spPr>
      </p:pic>
      <p:sp>
        <p:nvSpPr>
          <p:cNvPr id="5325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971A6A-D9AC-4C73-8921-A607E0144F47}" type="slidenum">
              <a:rPr lang="en-US" altLang="zh-TW" sz="1600">
                <a:latin typeface="Calibri" pitchFamily="34" charset="0"/>
              </a:rPr>
              <a:pPr eaLnBrk="1" hangingPunct="1"/>
              <a:t>20</a:t>
            </a:fld>
            <a:endParaRPr lang="en-US" altLang="zh-TW" sz="1600">
              <a:latin typeface="Calibri" pitchFamily="34" charset="0"/>
            </a:endParaRPr>
          </a:p>
        </p:txBody>
      </p:sp>
    </p:spTree>
    <p:extLst>
      <p:ext uri="{BB962C8B-B14F-4D97-AF65-F5344CB8AC3E}">
        <p14:creationId xmlns:p14="http://schemas.microsoft.com/office/powerpoint/2010/main" val="27159331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55298" name="Picture 3" descr="dp3"/>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53988" y="2705100"/>
            <a:ext cx="8829675" cy="2001838"/>
          </a:xfrm>
        </p:spPr>
      </p:pic>
      <p:sp>
        <p:nvSpPr>
          <p:cNvPr id="552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AD293D-86D0-4D98-85B9-64ED8D1D8ECC}" type="slidenum">
              <a:rPr lang="en-US" altLang="zh-TW" sz="1600">
                <a:latin typeface="Calibri" pitchFamily="34" charset="0"/>
              </a:rPr>
              <a:pPr eaLnBrk="1" hangingPunct="1"/>
              <a:t>21</a:t>
            </a:fld>
            <a:endParaRPr lang="en-US" altLang="zh-TW" sz="1600">
              <a:latin typeface="Calibri" pitchFamily="34" charset="0"/>
            </a:endParaRPr>
          </a:p>
        </p:txBody>
      </p:sp>
    </p:spTree>
    <p:extLst>
      <p:ext uri="{BB962C8B-B14F-4D97-AF65-F5344CB8AC3E}">
        <p14:creationId xmlns:p14="http://schemas.microsoft.com/office/powerpoint/2010/main" val="32980849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57346" name="Picture 3" descr="dp4"/>
          <p:cNvPicPr>
            <a:picLocks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57200" y="3011488"/>
            <a:ext cx="8229600" cy="1703387"/>
          </a:xfrm>
        </p:spPr>
      </p:pic>
      <p:sp>
        <p:nvSpPr>
          <p:cNvPr id="5734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2AA016-4714-44D1-A657-4279E9CCD0C7}" type="slidenum">
              <a:rPr lang="en-US" altLang="zh-TW" sz="1600">
                <a:latin typeface="Calibri" pitchFamily="34" charset="0"/>
              </a:rPr>
              <a:pPr eaLnBrk="1" hangingPunct="1"/>
              <a:t>22</a:t>
            </a:fld>
            <a:endParaRPr lang="en-US" altLang="zh-TW" sz="1600">
              <a:latin typeface="Calibri" pitchFamily="34" charset="0"/>
            </a:endParaRPr>
          </a:p>
        </p:txBody>
      </p:sp>
    </p:spTree>
    <p:extLst>
      <p:ext uri="{BB962C8B-B14F-4D97-AF65-F5344CB8AC3E}">
        <p14:creationId xmlns:p14="http://schemas.microsoft.com/office/powerpoint/2010/main" val="15427949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58370" name="Picture 3" descr="dp4"/>
          <p:cNvPicPr>
            <a:picLocks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53988" y="2705100"/>
            <a:ext cx="8802687" cy="2286000"/>
          </a:xfrm>
        </p:spPr>
      </p:pic>
      <p:sp>
        <p:nvSpPr>
          <p:cNvPr id="5837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B8EC21F-E505-4A84-A45A-32BD28A46333}" type="slidenum">
              <a:rPr lang="en-US" altLang="zh-TW" sz="1600">
                <a:latin typeface="Calibri" pitchFamily="34" charset="0"/>
              </a:rPr>
              <a:pPr eaLnBrk="1" hangingPunct="1"/>
              <a:t>23</a:t>
            </a:fld>
            <a:endParaRPr lang="en-US" altLang="zh-TW" sz="1600">
              <a:latin typeface="Calibri" pitchFamily="34" charset="0"/>
            </a:endParaRPr>
          </a:p>
        </p:txBody>
      </p:sp>
    </p:spTree>
    <p:extLst>
      <p:ext uri="{BB962C8B-B14F-4D97-AF65-F5344CB8AC3E}">
        <p14:creationId xmlns:p14="http://schemas.microsoft.com/office/powerpoint/2010/main" val="33053641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59394" name="Picture 3" descr="dp6"/>
          <p:cNvPicPr>
            <a:picLocks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53988" y="2705100"/>
            <a:ext cx="8802687" cy="2286000"/>
          </a:xfrm>
        </p:spPr>
      </p:pic>
      <p:sp>
        <p:nvSpPr>
          <p:cNvPr id="593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DFD4290-FE6F-43A6-8C76-C5A922F81C64}" type="slidenum">
              <a:rPr lang="en-US" altLang="zh-TW" sz="1600">
                <a:latin typeface="Calibri" pitchFamily="34" charset="0"/>
              </a:rPr>
              <a:pPr eaLnBrk="1" hangingPunct="1"/>
              <a:t>24</a:t>
            </a:fld>
            <a:endParaRPr lang="en-US" altLang="zh-TW" sz="1600">
              <a:latin typeface="Calibri" pitchFamily="34" charset="0"/>
            </a:endParaRPr>
          </a:p>
        </p:txBody>
      </p:sp>
    </p:spTree>
    <p:extLst>
      <p:ext uri="{BB962C8B-B14F-4D97-AF65-F5344CB8AC3E}">
        <p14:creationId xmlns:p14="http://schemas.microsoft.com/office/powerpoint/2010/main" val="33393570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60418" name="Picture 3" descr="dp7"/>
          <p:cNvPicPr>
            <a:picLocks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53988" y="2705100"/>
            <a:ext cx="8821737" cy="2293938"/>
          </a:xfrm>
        </p:spPr>
      </p:pic>
      <p:sp>
        <p:nvSpPr>
          <p:cNvPr id="604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19BFA1F-CCE9-4E30-BF53-26DD299B6176}" type="slidenum">
              <a:rPr lang="en-US" altLang="zh-TW" sz="1600">
                <a:latin typeface="Calibri" pitchFamily="34" charset="0"/>
              </a:rPr>
              <a:pPr eaLnBrk="1" hangingPunct="1"/>
              <a:t>25</a:t>
            </a:fld>
            <a:endParaRPr lang="en-US" altLang="zh-TW" sz="1600">
              <a:latin typeface="Calibri" pitchFamily="34" charset="0"/>
            </a:endParaRPr>
          </a:p>
        </p:txBody>
      </p:sp>
    </p:spTree>
    <p:extLst>
      <p:ext uri="{BB962C8B-B14F-4D97-AF65-F5344CB8AC3E}">
        <p14:creationId xmlns:p14="http://schemas.microsoft.com/office/powerpoint/2010/main" val="2516388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61442" name="Picture 3" descr="dp8"/>
          <p:cNvPicPr>
            <a:picLocks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53988" y="2705100"/>
            <a:ext cx="8821737" cy="2293938"/>
          </a:xfrm>
        </p:spPr>
      </p:pic>
      <p:sp>
        <p:nvSpPr>
          <p:cNvPr id="6144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3D1EC02-ED95-41A2-801D-B95703A078C7}" type="slidenum">
              <a:rPr lang="en-US" altLang="zh-TW" sz="1600">
                <a:latin typeface="Calibri" pitchFamily="34" charset="0"/>
              </a:rPr>
              <a:pPr eaLnBrk="1" hangingPunct="1"/>
              <a:t>26</a:t>
            </a:fld>
            <a:endParaRPr lang="en-US" altLang="zh-TW" sz="1600">
              <a:latin typeface="Calibri" pitchFamily="34" charset="0"/>
            </a:endParaRPr>
          </a:p>
        </p:txBody>
      </p:sp>
    </p:spTree>
    <p:extLst>
      <p:ext uri="{BB962C8B-B14F-4D97-AF65-F5344CB8AC3E}">
        <p14:creationId xmlns:p14="http://schemas.microsoft.com/office/powerpoint/2010/main" val="9225221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62466" name="Picture 3" descr="dp9"/>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53988" y="2705100"/>
            <a:ext cx="8821737" cy="2295525"/>
          </a:xfrm>
        </p:spPr>
      </p:pic>
      <p:sp>
        <p:nvSpPr>
          <p:cNvPr id="624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034365B-F967-4234-9BAD-F9DA37AD8E24}" type="slidenum">
              <a:rPr lang="en-US" altLang="zh-TW" sz="1600">
                <a:latin typeface="Calibri" pitchFamily="34" charset="0"/>
              </a:rPr>
              <a:pPr eaLnBrk="1" hangingPunct="1"/>
              <a:t>27</a:t>
            </a:fld>
            <a:endParaRPr lang="en-US" altLang="zh-TW" sz="1600">
              <a:latin typeface="Calibri" pitchFamily="34" charset="0"/>
            </a:endParaRPr>
          </a:p>
        </p:txBody>
      </p:sp>
    </p:spTree>
    <p:extLst>
      <p:ext uri="{BB962C8B-B14F-4D97-AF65-F5344CB8AC3E}">
        <p14:creationId xmlns:p14="http://schemas.microsoft.com/office/powerpoint/2010/main" val="31608532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Douglas-Peucker algorithm</a:t>
            </a:r>
            <a:endParaRPr lang="hu-HU" altLang="zh-TW" sz="2800" b="1" smtClean="0">
              <a:latin typeface="Helvetica" charset="0"/>
              <a:ea typeface="ＭＳ Ｐゴシック" pitchFamily="34" charset="-128"/>
            </a:endParaRPr>
          </a:p>
        </p:txBody>
      </p:sp>
      <p:pic>
        <p:nvPicPr>
          <p:cNvPr id="64514" name="Picture 3" descr="dpa"/>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457200" y="3011488"/>
            <a:ext cx="8229600" cy="1703387"/>
          </a:xfrm>
        </p:spPr>
      </p:pic>
      <p:sp>
        <p:nvSpPr>
          <p:cNvPr id="645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6F055C8-0AAD-4E29-9980-75F31D358CFA}" type="slidenum">
              <a:rPr lang="en-US" altLang="zh-TW" sz="1600">
                <a:latin typeface="Calibri" pitchFamily="34" charset="0"/>
              </a:rPr>
              <a:pPr eaLnBrk="1" hangingPunct="1"/>
              <a:t>28</a:t>
            </a:fld>
            <a:endParaRPr lang="en-US" altLang="zh-TW" sz="1600">
              <a:latin typeface="Calibri" pitchFamily="34" charset="0"/>
            </a:endParaRPr>
          </a:p>
        </p:txBody>
      </p:sp>
    </p:spTree>
    <p:extLst>
      <p:ext uri="{BB962C8B-B14F-4D97-AF65-F5344CB8AC3E}">
        <p14:creationId xmlns:p14="http://schemas.microsoft.com/office/powerpoint/2010/main" val="9071968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What happens if…</a:t>
            </a:r>
            <a:endParaRPr lang="hu-HU" altLang="zh-TW" sz="2800" b="1" smtClean="0">
              <a:latin typeface="Helvetica" charset="0"/>
              <a:ea typeface="ＭＳ Ｐゴシック" pitchFamily="34" charset="-128"/>
            </a:endParaRPr>
          </a:p>
        </p:txBody>
      </p:sp>
      <p:pic>
        <p:nvPicPr>
          <p:cNvPr id="66562" name="Picture 3" descr="sketch1"/>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81075" y="2574925"/>
            <a:ext cx="7181850" cy="2574925"/>
          </a:xfrm>
        </p:spPr>
      </p:pic>
      <p:sp>
        <p:nvSpPr>
          <p:cNvPr id="665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1E88B0-2822-4F17-A4A9-D02A2316F8D6}" type="slidenum">
              <a:rPr lang="en-US" altLang="zh-TW" sz="1600">
                <a:latin typeface="Calibri" pitchFamily="34" charset="0"/>
              </a:rPr>
              <a:pPr eaLnBrk="1" hangingPunct="1"/>
              <a:t>29</a:t>
            </a:fld>
            <a:endParaRPr lang="en-US" altLang="zh-TW" sz="1600">
              <a:latin typeface="Calibri" pitchFamily="34" charset="0"/>
            </a:endParaRPr>
          </a:p>
        </p:txBody>
      </p:sp>
    </p:spTree>
    <p:extLst>
      <p:ext uri="{BB962C8B-B14F-4D97-AF65-F5344CB8AC3E}">
        <p14:creationId xmlns:p14="http://schemas.microsoft.com/office/powerpoint/2010/main" val="17565390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Content Placeholder 3"/>
          <p:cNvSpPr txBox="1">
            <a:spLocks/>
          </p:cNvSpPr>
          <p:nvPr/>
        </p:nvSpPr>
        <p:spPr bwMode="auto">
          <a:xfrm>
            <a:off x="749300" y="2209800"/>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20000"/>
              </a:spcBef>
            </a:pPr>
            <a:r>
              <a:rPr lang="en-US" altLang="zh-TW" sz="2400">
                <a:solidFill>
                  <a:srgbClr val="262626"/>
                </a:solidFill>
                <a:latin typeface="Helvetica" pitchFamily="-84" charset="0"/>
              </a:rPr>
              <a:t>Modeling</a:t>
            </a:r>
            <a:endParaRPr lang="en-US" altLang="zh-TW" sz="2000">
              <a:solidFill>
                <a:srgbClr val="262626"/>
              </a:solidFill>
              <a:latin typeface="Helvetica" pitchFamily="-84" charset="0"/>
            </a:endParaRPr>
          </a:p>
        </p:txBody>
      </p:sp>
      <p:sp>
        <p:nvSpPr>
          <p:cNvPr id="5125" name="Content Placeholder 3"/>
          <p:cNvSpPr txBox="1">
            <a:spLocks/>
          </p:cNvSpPr>
          <p:nvPr/>
        </p:nvSpPr>
        <p:spPr bwMode="auto">
          <a:xfrm>
            <a:off x="4792135" y="2209800"/>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20000"/>
              </a:spcBef>
            </a:pPr>
            <a:r>
              <a:rPr lang="en-US" altLang="zh-TW" sz="2400" dirty="0">
                <a:solidFill>
                  <a:srgbClr val="262626"/>
                </a:solidFill>
                <a:latin typeface="Helvetica" pitchFamily="-84" charset="0"/>
              </a:rPr>
              <a:t>Rigging</a:t>
            </a:r>
            <a:endParaRPr lang="en-US" altLang="zh-TW" sz="2000" dirty="0">
              <a:solidFill>
                <a:srgbClr val="262626"/>
              </a:solidFill>
              <a:latin typeface="Helvetica" pitchFamily="-84" charset="0"/>
            </a:endParaRPr>
          </a:p>
        </p:txBody>
      </p:sp>
      <p:pic>
        <p:nvPicPr>
          <p:cNvPr id="5" name="painting_sw.wmv">
            <a:hlinkClick r:id="" action="ppaction://media"/>
          </p:cNvPr>
          <p:cNvPicPr>
            <a:picLocks noRot="1" noChangeAspect="1"/>
          </p:cNvPicPr>
          <p:nvPr>
            <a:videoFile r:link="rId3"/>
            <p:extLst>
              <p:ext uri="{DAA4B4D4-6D71-4841-9C94-3DE7FCFB9230}">
                <p14:media xmlns:p14="http://schemas.microsoft.com/office/powerpoint/2010/main" r:link="rId2"/>
              </p:ext>
            </p:extLst>
          </p:nvPr>
        </p:nvPicPr>
        <p:blipFill>
          <a:blip r:embed="rId8">
            <a:extLst>
              <a:ext uri="{28A0092B-C50C-407E-A947-70E740481C1C}">
                <a14:useLocalDpi xmlns:a14="http://schemas.microsoft.com/office/drawing/2010/main" val="0"/>
              </a:ext>
            </a:extLst>
          </a:blip>
          <a:srcRect/>
          <a:stretch>
            <a:fillRect/>
          </a:stretch>
        </p:blipFill>
        <p:spPr bwMode="auto">
          <a:xfrm>
            <a:off x="4948246" y="2684170"/>
            <a:ext cx="3128954" cy="185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modeling_head.wmv">
            <a:hlinkClick r:id="" action="ppaction://media"/>
          </p:cNvPr>
          <p:cNvPicPr>
            <a:picLocks noRot="1" noChangeAspect="1"/>
          </p:cNvPicPr>
          <p:nvPr>
            <a:videoFile r:link="rId5"/>
            <p:extLst>
              <p:ext uri="{DAA4B4D4-6D71-4841-9C94-3DE7FCFB9230}">
                <p14:media xmlns:p14="http://schemas.microsoft.com/office/powerpoint/2010/main" r:link="rId4"/>
              </p:ext>
            </p:extLst>
          </p:nvPr>
        </p:nvPicPr>
        <p:blipFill>
          <a:blip r:embed="rId9">
            <a:extLst>
              <a:ext uri="{28A0092B-C50C-407E-A947-70E740481C1C}">
                <a14:useLocalDpi xmlns:a14="http://schemas.microsoft.com/office/drawing/2010/main" val="0"/>
              </a:ext>
            </a:extLst>
          </a:blip>
          <a:srcRect/>
          <a:stretch>
            <a:fillRect/>
          </a:stretch>
        </p:blipFill>
        <p:spPr bwMode="auto">
          <a:xfrm>
            <a:off x="1054101" y="2669116"/>
            <a:ext cx="29178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5"/>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zh-TW" sz="2800" b="1">
                <a:latin typeface="Helvetica" pitchFamily="-84" charset="0"/>
              </a:rPr>
              <a:t>Problem</a:t>
            </a:r>
            <a:endParaRPr lang="en-US" altLang="zh-TW" sz="2800">
              <a:latin typeface="Calibri" pitchFamily="34" charset="0"/>
            </a:endParaRPr>
          </a:p>
        </p:txBody>
      </p:sp>
      <p:sp>
        <p:nvSpPr>
          <p:cNvPr id="19458" name="Content Placeholder 3"/>
          <p:cNvSpPr txBox="1">
            <a:spLocks/>
          </p:cNvSpPr>
          <p:nvPr/>
        </p:nvSpPr>
        <p:spPr bwMode="auto">
          <a:xfrm>
            <a:off x="457200" y="1600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Bef>
                <a:spcPct val="20000"/>
              </a:spcBef>
              <a:buFont typeface="Arial" pitchFamily="34" charset="0"/>
              <a:buChar char="•"/>
            </a:pPr>
            <a:r>
              <a:rPr lang="en-US" altLang="zh-TW" sz="2400" dirty="0">
                <a:solidFill>
                  <a:srgbClr val="262626"/>
                </a:solidFill>
                <a:latin typeface="Helvetica" pitchFamily="-84" charset="0"/>
              </a:rPr>
              <a:t>Creating ready-to-animate 3D models is </a:t>
            </a:r>
            <a:r>
              <a:rPr lang="en-US" altLang="zh-TW" sz="2400" b="1" dirty="0">
                <a:solidFill>
                  <a:srgbClr val="262626"/>
                </a:solidFill>
                <a:latin typeface="Helvetica" pitchFamily="-84" charset="0"/>
              </a:rPr>
              <a:t>hard</a:t>
            </a:r>
          </a:p>
          <a:p>
            <a:pPr eaLnBrk="1" hangingPunct="1">
              <a:lnSpc>
                <a:spcPct val="90000"/>
              </a:lnSpc>
              <a:spcBef>
                <a:spcPct val="20000"/>
              </a:spcBef>
              <a:buFont typeface="Arial" pitchFamily="34" charset="0"/>
              <a:buChar char="•"/>
            </a:pPr>
            <a:endParaRPr lang="en-US" altLang="zh-TW" sz="2000" b="1" dirty="0">
              <a:solidFill>
                <a:srgbClr val="262626"/>
              </a:solidFill>
              <a:latin typeface="Helvetica" pitchFamily="-84" charset="0"/>
            </a:endParaRPr>
          </a:p>
        </p:txBody>
      </p:sp>
      <p:sp>
        <p:nvSpPr>
          <p:cNvPr id="61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841254D-8B68-4987-B3DA-A27D0FC182D7}" type="slidenum">
              <a:rPr lang="en-US" altLang="zh-TW" smtClean="0">
                <a:latin typeface="Calibri" pitchFamily="34" charset="0"/>
              </a:rPr>
              <a:pPr eaLnBrk="1" hangingPunct="1"/>
              <a:t>3</a:t>
            </a:fld>
            <a:endParaRPr lang="en-US" altLang="zh-TW" smtClean="0">
              <a:latin typeface="Calibri" pitchFamily="34" charset="0"/>
            </a:endParaRPr>
          </a:p>
        </p:txBody>
      </p:sp>
      <p:pic>
        <p:nvPicPr>
          <p:cNvPr id="116" name="Picture 8"/>
          <p:cNvPicPr>
            <a:picLocks noChangeAspect="1" noChangeArrowheads="1"/>
          </p:cNvPicPr>
          <p:nvPr/>
        </p:nvPicPr>
        <p:blipFill>
          <a:blip r:embed="rId10"/>
          <a:srcRect/>
          <a:stretch>
            <a:fillRect/>
          </a:stretch>
        </p:blipFill>
        <p:spPr bwMode="auto">
          <a:xfrm>
            <a:off x="5918200" y="2586038"/>
            <a:ext cx="152241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7" name="Picture 5"/>
          <p:cNvPicPr>
            <a:picLocks noChangeAspect="1" noChangeArrowheads="1"/>
          </p:cNvPicPr>
          <p:nvPr/>
        </p:nvPicPr>
        <p:blipFill>
          <a:blip r:embed="rId11"/>
          <a:srcRect/>
          <a:stretch>
            <a:fillRect/>
          </a:stretch>
        </p:blipFill>
        <p:spPr bwMode="auto">
          <a:xfrm>
            <a:off x="3532188" y="4876800"/>
            <a:ext cx="14398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8" name="Picture 6"/>
          <p:cNvPicPr>
            <a:picLocks noChangeAspect="1" noChangeArrowheads="1"/>
          </p:cNvPicPr>
          <p:nvPr/>
        </p:nvPicPr>
        <p:blipFill>
          <a:blip r:embed="rId12"/>
          <a:srcRect/>
          <a:stretch>
            <a:fillRect/>
          </a:stretch>
        </p:blipFill>
        <p:spPr bwMode="auto">
          <a:xfrm>
            <a:off x="6000750" y="2479675"/>
            <a:ext cx="14255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9" name="Picture 2"/>
          <p:cNvPicPr>
            <a:picLocks noChangeAspect="1" noChangeArrowheads="1"/>
          </p:cNvPicPr>
          <p:nvPr/>
        </p:nvPicPr>
        <p:blipFill>
          <a:blip r:embed="rId13"/>
          <a:srcRect/>
          <a:stretch>
            <a:fillRect/>
          </a:stretch>
        </p:blipFill>
        <p:spPr bwMode="auto">
          <a:xfrm>
            <a:off x="963613" y="2586038"/>
            <a:ext cx="1600200"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0" name="Picture 3"/>
          <p:cNvPicPr>
            <a:picLocks noChangeAspect="1" noChangeArrowheads="1"/>
          </p:cNvPicPr>
          <p:nvPr/>
        </p:nvPicPr>
        <p:blipFill>
          <a:blip r:embed="rId14"/>
          <a:srcRect/>
          <a:stretch>
            <a:fillRect/>
          </a:stretch>
        </p:blipFill>
        <p:spPr bwMode="auto">
          <a:xfrm>
            <a:off x="3292475" y="2601913"/>
            <a:ext cx="1719263"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1" name="Right Arrow 120"/>
          <p:cNvSpPr/>
          <p:nvPr/>
        </p:nvSpPr>
        <p:spPr>
          <a:xfrm>
            <a:off x="2667000" y="3143250"/>
            <a:ext cx="654050" cy="28257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 name="Picture 4"/>
          <p:cNvPicPr>
            <a:picLocks noChangeAspect="1" noChangeArrowheads="1"/>
          </p:cNvPicPr>
          <p:nvPr/>
        </p:nvPicPr>
        <p:blipFill>
          <a:blip r:embed="rId15"/>
          <a:srcRect/>
          <a:stretch>
            <a:fillRect/>
          </a:stretch>
        </p:blipFill>
        <p:spPr bwMode="auto">
          <a:xfrm>
            <a:off x="5988050" y="2519363"/>
            <a:ext cx="1376363"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 name="Content Placeholder 3"/>
          <p:cNvSpPr txBox="1">
            <a:spLocks/>
          </p:cNvSpPr>
          <p:nvPr/>
        </p:nvSpPr>
        <p:spPr bwMode="auto">
          <a:xfrm>
            <a:off x="2679172" y="3429000"/>
            <a:ext cx="9858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None/>
            </a:pPr>
            <a:r>
              <a:rPr lang="en-US" altLang="zh-TW" sz="2000" b="1" dirty="0">
                <a:solidFill>
                  <a:srgbClr val="262626"/>
                </a:solidFill>
                <a:latin typeface="Helvetica" pitchFamily="-84" charset="0"/>
              </a:rPr>
              <a:t>rig</a:t>
            </a:r>
            <a:endParaRPr lang="en-US" altLang="zh-TW" sz="1600" b="1" dirty="0">
              <a:solidFill>
                <a:srgbClr val="262626"/>
              </a:solidFill>
              <a:latin typeface="Helvetica" pitchFamily="-84" charset="0"/>
            </a:endParaRPr>
          </a:p>
        </p:txBody>
      </p:sp>
      <p:sp>
        <p:nvSpPr>
          <p:cNvPr id="124" name="Content Placeholder 3"/>
          <p:cNvSpPr txBox="1">
            <a:spLocks/>
          </p:cNvSpPr>
          <p:nvPr/>
        </p:nvSpPr>
        <p:spPr bwMode="auto">
          <a:xfrm>
            <a:off x="4977343" y="3419475"/>
            <a:ext cx="14652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None/>
            </a:pPr>
            <a:r>
              <a:rPr lang="en-US" altLang="zh-TW" sz="2000" b="1" dirty="0">
                <a:solidFill>
                  <a:srgbClr val="262626"/>
                </a:solidFill>
                <a:latin typeface="Helvetica" pitchFamily="-84" charset="0"/>
              </a:rPr>
              <a:t>deform</a:t>
            </a:r>
            <a:endParaRPr lang="en-US" altLang="zh-TW" sz="1200" b="1" dirty="0">
              <a:solidFill>
                <a:srgbClr val="262626"/>
              </a:solidFill>
              <a:latin typeface="Helvetica" pitchFamily="-84" charset="0"/>
            </a:endParaRPr>
          </a:p>
        </p:txBody>
      </p:sp>
      <p:pic>
        <p:nvPicPr>
          <p:cNvPr id="125" name="Picture 7"/>
          <p:cNvPicPr>
            <a:picLocks noChangeAspect="1" noChangeArrowheads="1"/>
          </p:cNvPicPr>
          <p:nvPr/>
        </p:nvPicPr>
        <p:blipFill>
          <a:blip r:embed="rId16"/>
          <a:srcRect/>
          <a:stretch>
            <a:fillRect/>
          </a:stretch>
        </p:blipFill>
        <p:spPr bwMode="auto">
          <a:xfrm>
            <a:off x="3554413" y="2528888"/>
            <a:ext cx="14287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 name="Right Arrow 125"/>
          <p:cNvSpPr/>
          <p:nvPr/>
        </p:nvSpPr>
        <p:spPr>
          <a:xfrm>
            <a:off x="5186363" y="3143250"/>
            <a:ext cx="654050" cy="28257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6942138" y="2876550"/>
            <a:ext cx="498475" cy="485775"/>
          </a:xfrm>
          <a:prstGeom prst="ellipse">
            <a:avLst/>
          </a:prstGeom>
          <a:noFill/>
          <a:ln w="50800">
            <a:solidFill>
              <a:srgbClr val="FF000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ontent Placeholder 3"/>
          <p:cNvSpPr txBox="1">
            <a:spLocks/>
          </p:cNvSpPr>
          <p:nvPr/>
        </p:nvSpPr>
        <p:spPr bwMode="auto">
          <a:xfrm>
            <a:off x="457200" y="4343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Bef>
                <a:spcPct val="20000"/>
              </a:spcBef>
              <a:buFont typeface="Arial" pitchFamily="34" charset="0"/>
              <a:buChar char="•"/>
            </a:pPr>
            <a:r>
              <a:rPr lang="en-US" altLang="zh-TW" sz="2400" dirty="0">
                <a:solidFill>
                  <a:srgbClr val="262626"/>
                </a:solidFill>
                <a:latin typeface="Helvetica" pitchFamily="-84" charset="0"/>
              </a:rPr>
              <a:t>Fundamental problem: static sequential pipeline</a:t>
            </a:r>
            <a:endParaRPr lang="en-US" altLang="zh-TW" sz="2400" b="1" dirty="0">
              <a:solidFill>
                <a:srgbClr val="262626"/>
              </a:solidFill>
              <a:latin typeface="Helvetica" pitchFamily="-84" charset="0"/>
            </a:endParaRPr>
          </a:p>
          <a:p>
            <a:pPr eaLnBrk="1" hangingPunct="1">
              <a:lnSpc>
                <a:spcPct val="90000"/>
              </a:lnSpc>
              <a:spcBef>
                <a:spcPct val="20000"/>
              </a:spcBef>
              <a:buFont typeface="Arial" pitchFamily="34" charset="0"/>
              <a:buChar char="•"/>
            </a:pPr>
            <a:endParaRPr lang="en-US" altLang="zh-TW" sz="2000" b="1" dirty="0">
              <a:solidFill>
                <a:srgbClr val="262626"/>
              </a:solidFill>
              <a:latin typeface="Helvetica" pitchFamily="-84" charset="0"/>
            </a:endParaRPr>
          </a:p>
        </p:txBody>
      </p:sp>
      <p:sp>
        <p:nvSpPr>
          <p:cNvPr id="22" name="Content Placeholder 3"/>
          <p:cNvSpPr txBox="1">
            <a:spLocks/>
          </p:cNvSpPr>
          <p:nvPr/>
        </p:nvSpPr>
        <p:spPr bwMode="auto">
          <a:xfrm>
            <a:off x="5164668" y="4631263"/>
            <a:ext cx="29294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eaLnBrk="1" hangingPunct="1">
              <a:lnSpc>
                <a:spcPct val="90000"/>
              </a:lnSpc>
              <a:spcBef>
                <a:spcPct val="20000"/>
              </a:spcBef>
            </a:pPr>
            <a:r>
              <a:rPr lang="en-US" altLang="zh-TW" sz="2400" dirty="0" smtClean="0">
                <a:solidFill>
                  <a:srgbClr val="262626"/>
                </a:solidFill>
                <a:latin typeface="Helvetica" pitchFamily="-84" charset="0"/>
              </a:rPr>
              <a:t>[Weber et al. 07]</a:t>
            </a:r>
            <a:endParaRPr lang="en-US" altLang="zh-TW" sz="2400" b="1" dirty="0">
              <a:solidFill>
                <a:srgbClr val="262626"/>
              </a:solidFill>
              <a:latin typeface="Helvetica" pitchFamily="-84" charset="0"/>
            </a:endParaRPr>
          </a:p>
          <a:p>
            <a:pPr eaLnBrk="1" hangingPunct="1">
              <a:lnSpc>
                <a:spcPct val="90000"/>
              </a:lnSpc>
              <a:spcBef>
                <a:spcPct val="20000"/>
              </a:spcBef>
              <a:buFont typeface="Arial" pitchFamily="34" charset="0"/>
              <a:buChar char="•"/>
            </a:pPr>
            <a:endParaRPr lang="en-US" altLang="zh-TW" sz="2000" b="1" dirty="0">
              <a:solidFill>
                <a:srgbClr val="262626"/>
              </a:solidFill>
              <a:latin typeface="Helvetica" pitchFamily="-84" charset="0"/>
            </a:endParaRPr>
          </a:p>
        </p:txBody>
      </p:sp>
      <p:sp>
        <p:nvSpPr>
          <p:cNvPr id="23" name="Content Placeholder 3"/>
          <p:cNvSpPr txBox="1">
            <a:spLocks/>
          </p:cNvSpPr>
          <p:nvPr/>
        </p:nvSpPr>
        <p:spPr bwMode="auto">
          <a:xfrm>
            <a:off x="984076" y="4631263"/>
            <a:ext cx="29294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lgn="ctr" eaLnBrk="1" hangingPunct="1">
              <a:lnSpc>
                <a:spcPct val="90000"/>
              </a:lnSpc>
              <a:spcBef>
                <a:spcPct val="20000"/>
              </a:spcBef>
            </a:pPr>
            <a:r>
              <a:rPr lang="en-US" altLang="zh-TW" sz="2400" dirty="0">
                <a:solidFill>
                  <a:srgbClr val="262626"/>
                </a:solidFill>
                <a:latin typeface="Helvetica" pitchFamily="-84" charset="0"/>
              </a:rPr>
              <a:t>[</a:t>
            </a:r>
            <a:r>
              <a:rPr lang="en-US" altLang="zh-TW" sz="2400" dirty="0" err="1">
                <a:solidFill>
                  <a:srgbClr val="262626"/>
                </a:solidFill>
                <a:latin typeface="Helvetica" pitchFamily="-84" charset="0"/>
              </a:rPr>
              <a:t>MasahiroUshiyama</a:t>
            </a:r>
            <a:r>
              <a:rPr lang="en-US" altLang="zh-TW" sz="2400" dirty="0">
                <a:solidFill>
                  <a:srgbClr val="262626"/>
                </a:solidFill>
                <a:latin typeface="Helvetica" pitchFamily="-84" charset="0"/>
              </a:rPr>
              <a:t>]</a:t>
            </a:r>
            <a:endParaRPr lang="en-US" altLang="zh-TW" sz="2400" b="1" dirty="0">
              <a:solidFill>
                <a:srgbClr val="262626"/>
              </a:solidFill>
              <a:latin typeface="Helvetica" pitchFamily="-84" charset="0"/>
            </a:endParaRPr>
          </a:p>
          <a:p>
            <a:pPr eaLnBrk="1" hangingPunct="1">
              <a:lnSpc>
                <a:spcPct val="90000"/>
              </a:lnSpc>
              <a:spcBef>
                <a:spcPct val="20000"/>
              </a:spcBef>
              <a:buFont typeface="Arial" pitchFamily="34" charset="0"/>
              <a:buChar char="•"/>
            </a:pPr>
            <a:endParaRPr lang="en-US" altLang="zh-TW" sz="2000" b="1" dirty="0">
              <a:solidFill>
                <a:srgbClr val="262626"/>
              </a:solidFill>
              <a:latin typeface="Helvetica" pitchFamily="-8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500"/>
                            </p:stCondLst>
                            <p:childTnLst>
                              <p:par>
                                <p:cTn id="20" presetID="1" presetClass="mediacall" presetSubtype="0" fill="hold" nodeType="afterEffect">
                                  <p:stCondLst>
                                    <p:cond delay="500"/>
                                  </p:stCondLst>
                                  <p:childTnLst>
                                    <p:cmd type="call" cmd="playFrom(0.0)">
                                      <p:cBhvr>
                                        <p:cTn id="21" dur="11609" fill="hold"/>
                                        <p:tgtEl>
                                          <p:spTgt spid="3"/>
                                        </p:tgtEl>
                                      </p:cBhvr>
                                    </p:cmd>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25"/>
                                        </p:tgtEl>
                                        <p:attrNameLst>
                                          <p:attrName>style.visibility</p:attrName>
                                        </p:attrNameLst>
                                      </p:cBhvr>
                                      <p:to>
                                        <p:strVal val="visible"/>
                                      </p:to>
                                    </p:set>
                                    <p:animEffect transition="in" filter="fade">
                                      <p:cBhvr>
                                        <p:cTn id="26" dur="500"/>
                                        <p:tgtEl>
                                          <p:spTgt spid="5125"/>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00"/>
                            </p:stCondLst>
                            <p:childTnLst>
                              <p:par>
                                <p:cTn id="34" presetID="1" presetClass="mediacall" presetSubtype="0" fill="hold" nodeType="afterEffect">
                                  <p:stCondLst>
                                    <p:cond delay="500"/>
                                  </p:stCondLst>
                                  <p:childTnLst>
                                    <p:cmd type="call" cmd="playFrom(0.0)">
                                      <p:cBhvr>
                                        <p:cTn id="35" dur="10309" fill="hold"/>
                                        <p:tgtEl>
                                          <p:spTgt spid="5"/>
                                        </p:tgtEl>
                                      </p:cBhvr>
                                    </p:cmd>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mediacall" presetSubtype="0" fill="hold" nodeType="clickEffect">
                                  <p:stCondLst>
                                    <p:cond delay="500"/>
                                  </p:stCondLst>
                                  <p:childTnLst>
                                    <p:cmd type="call" cmd="togglePause">
                                      <p:cBhvr>
                                        <p:cTn id="39" dur="1" fill="hold"/>
                                        <p:tgtEl>
                                          <p:spTgt spid="3"/>
                                        </p:tgtEl>
                                      </p:cBhvr>
                                    </p:cmd>
                                  </p:childTnLst>
                                </p:cTn>
                              </p:par>
                              <p:par>
                                <p:cTn id="40" presetID="2" presetClass="mediacall" presetSubtype="0" fill="hold" nodeType="withEffect">
                                  <p:stCondLst>
                                    <p:cond delay="500"/>
                                  </p:stCondLst>
                                  <p:childTnLst>
                                    <p:cmd type="call" cmd="togglePause">
                                      <p:cBhvr>
                                        <p:cTn id="41" dur="1" fill="hold"/>
                                        <p:tgtEl>
                                          <p:spTgt spid="5"/>
                                        </p:tgtEl>
                                      </p:cBhvr>
                                    </p:cmd>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1000"/>
                                        <p:tgtEl>
                                          <p:spTgt spid="3"/>
                                        </p:tgtEl>
                                      </p:cBhvr>
                                    </p:animEffect>
                                    <p:set>
                                      <p:cBhvr>
                                        <p:cTn id="45" dur="1" fill="hold">
                                          <p:stCondLst>
                                            <p:cond delay="999"/>
                                          </p:stCondLst>
                                        </p:cTn>
                                        <p:tgtEl>
                                          <p:spTgt spid="3"/>
                                        </p:tgtEl>
                                        <p:attrNameLst>
                                          <p:attrName>style.visibility</p:attrName>
                                        </p:attrNameLst>
                                      </p:cBhvr>
                                      <p:to>
                                        <p:strVal val="hidden"/>
                                      </p:to>
                                    </p:set>
                                    <p:cmd type="call" cmd="stop">
                                      <p:cBhvr>
                                        <p:cTn id="46" dur="1">
                                          <p:stCondLst>
                                            <p:cond delay="999"/>
                                          </p:stCondLst>
                                        </p:cTn>
                                        <p:tgtEl>
                                          <p:spTgt spid="3"/>
                                        </p:tgtEl>
                                      </p:cBhvr>
                                    </p:cmd>
                                  </p:childTnLst>
                                </p:cTn>
                              </p:par>
                              <p:par>
                                <p:cTn id="47" presetID="10" presetClass="exit" presetSubtype="0" fill="hold" nodeType="withEffect">
                                  <p:stCondLst>
                                    <p:cond delay="0"/>
                                  </p:stCondLst>
                                  <p:childTnLst>
                                    <p:animEffect transition="out" filter="fade">
                                      <p:cBhvr>
                                        <p:cTn id="48" dur="1000"/>
                                        <p:tgtEl>
                                          <p:spTgt spid="5"/>
                                        </p:tgtEl>
                                      </p:cBhvr>
                                    </p:animEffect>
                                    <p:set>
                                      <p:cBhvr>
                                        <p:cTn id="49" dur="1" fill="hold">
                                          <p:stCondLst>
                                            <p:cond delay="999"/>
                                          </p:stCondLst>
                                        </p:cTn>
                                        <p:tgtEl>
                                          <p:spTgt spid="5"/>
                                        </p:tgtEl>
                                        <p:attrNameLst>
                                          <p:attrName>style.visibility</p:attrName>
                                        </p:attrNameLst>
                                      </p:cBhvr>
                                      <p:to>
                                        <p:strVal val="hidden"/>
                                      </p:to>
                                    </p:set>
                                    <p:cmd type="call" cmd="stop">
                                      <p:cBhvr>
                                        <p:cTn id="50" dur="1">
                                          <p:stCondLst>
                                            <p:cond delay="999"/>
                                          </p:stCondLst>
                                        </p:cTn>
                                        <p:tgtEl>
                                          <p:spTgt spid="5"/>
                                        </p:tgtEl>
                                      </p:cBhvr>
                                    </p:cmd>
                                  </p:childTnLst>
                                </p:cTn>
                              </p:par>
                              <p:par>
                                <p:cTn id="51" presetID="10" presetClass="exit" presetSubtype="0" fill="hold" grpId="1" nodeType="with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00"/>
                                        <p:tgtEl>
                                          <p:spTgt spid="5124"/>
                                        </p:tgtEl>
                                      </p:cBhvr>
                                    </p:animEffect>
                                    <p:set>
                                      <p:cBhvr>
                                        <p:cTn id="59" dur="1" fill="hold">
                                          <p:stCondLst>
                                            <p:cond delay="999"/>
                                          </p:stCondLst>
                                        </p:cTn>
                                        <p:tgtEl>
                                          <p:spTgt spid="512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00"/>
                                        <p:tgtEl>
                                          <p:spTgt spid="5125"/>
                                        </p:tgtEl>
                                      </p:cBhvr>
                                    </p:animEffect>
                                    <p:set>
                                      <p:cBhvr>
                                        <p:cTn id="62" dur="1" fill="hold">
                                          <p:stCondLst>
                                            <p:cond delay="999"/>
                                          </p:stCondLst>
                                        </p:cTn>
                                        <p:tgtEl>
                                          <p:spTgt spid="512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1000"/>
                                        <p:tgtEl>
                                          <p:spTgt spid="12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
                                        </p:tgtEl>
                                        <p:attrNameLst>
                                          <p:attrName>style.visibility</p:attrName>
                                        </p:attrNameLst>
                                      </p:cBhvr>
                                      <p:to>
                                        <p:strVal val="visible"/>
                                      </p:to>
                                    </p:set>
                                    <p:animEffect transition="in" filter="fade">
                                      <p:cBhvr>
                                        <p:cTn id="75" dur="1000"/>
                                        <p:tgtEl>
                                          <p:spTgt spid="123"/>
                                        </p:tgtEl>
                                      </p:cBhvr>
                                    </p:animEffect>
                                  </p:childTnLst>
                                </p:cTn>
                              </p:par>
                            </p:childTnLst>
                          </p:cTn>
                        </p:par>
                        <p:par>
                          <p:cTn id="76" fill="hold" nodeType="afterGroup">
                            <p:stCondLst>
                              <p:cond delay="1000"/>
                            </p:stCondLst>
                            <p:childTnLst>
                              <p:par>
                                <p:cTn id="77" presetID="10" presetClass="entr" presetSubtype="0" fill="hold" nodeType="after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fade">
                                      <p:cBhvr>
                                        <p:cTn id="79" dur="1000"/>
                                        <p:tgtEl>
                                          <p:spTgt spid="12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6"/>
                                        </p:tgtEl>
                                        <p:attrNameLst>
                                          <p:attrName>style.visibility</p:attrName>
                                        </p:attrNameLst>
                                      </p:cBhvr>
                                      <p:to>
                                        <p:strVal val="visible"/>
                                      </p:to>
                                    </p:set>
                                    <p:animEffect transition="in" filter="fade">
                                      <p:cBhvr>
                                        <p:cTn id="84" dur="1000"/>
                                        <p:tgtEl>
                                          <p:spTgt spid="1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fade">
                                      <p:cBhvr>
                                        <p:cTn id="87" dur="1000"/>
                                        <p:tgtEl>
                                          <p:spTgt spid="124"/>
                                        </p:tgtEl>
                                      </p:cBhvr>
                                    </p:animEffect>
                                  </p:childTnLst>
                                </p:cTn>
                              </p:par>
                            </p:childTnLst>
                          </p:cTn>
                        </p:par>
                        <p:par>
                          <p:cTn id="88" fill="hold" nodeType="afterGroup">
                            <p:stCondLst>
                              <p:cond delay="1000"/>
                            </p:stCondLst>
                            <p:childTnLst>
                              <p:par>
                                <p:cTn id="89" presetID="10" presetClass="entr" presetSubtype="0" fill="hold" nodeType="afterEffect">
                                  <p:stCondLst>
                                    <p:cond delay="0"/>
                                  </p:stCondLst>
                                  <p:childTnLst>
                                    <p:set>
                                      <p:cBhvr>
                                        <p:cTn id="90" dur="1" fill="hold">
                                          <p:stCondLst>
                                            <p:cond delay="0"/>
                                          </p:stCondLst>
                                        </p:cTn>
                                        <p:tgtEl>
                                          <p:spTgt spid="122"/>
                                        </p:tgtEl>
                                        <p:attrNameLst>
                                          <p:attrName>style.visibility</p:attrName>
                                        </p:attrNameLst>
                                      </p:cBhvr>
                                      <p:to>
                                        <p:strVal val="visible"/>
                                      </p:to>
                                    </p:set>
                                    <p:animEffect transition="in" filter="fade">
                                      <p:cBhvr>
                                        <p:cTn id="91" dur="1000"/>
                                        <p:tgtEl>
                                          <p:spTgt spid="12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xit" presetSubtype="0" fill="hold" grpId="1" nodeType="clickEffect">
                                  <p:stCondLst>
                                    <p:cond delay="0"/>
                                  </p:stCondLst>
                                  <p:childTnLst>
                                    <p:animEffect transition="out" filter="fade">
                                      <p:cBhvr>
                                        <p:cTn id="100" dur="500"/>
                                        <p:tgtEl>
                                          <p:spTgt spid="6"/>
                                        </p:tgtEl>
                                      </p:cBhvr>
                                    </p:animEffect>
                                    <p:set>
                                      <p:cBhvr>
                                        <p:cTn id="101" dur="1" fill="hold">
                                          <p:stCondLst>
                                            <p:cond delay="499"/>
                                          </p:stCondLst>
                                        </p:cTn>
                                        <p:tgtEl>
                                          <p:spTgt spid="6"/>
                                        </p:tgtEl>
                                        <p:attrNameLst>
                                          <p:attrName>style.visibility</p:attrName>
                                        </p:attrNameLst>
                                      </p:cBhvr>
                                      <p:to>
                                        <p:strVal val="hidden"/>
                                      </p:to>
                                    </p:set>
                                  </p:childTnLst>
                                </p:cTn>
                              </p:par>
                            </p:childTnLst>
                          </p:cTn>
                        </p:par>
                        <p:par>
                          <p:cTn id="102" fill="hold" nodeType="afterGroup">
                            <p:stCondLst>
                              <p:cond delay="500"/>
                            </p:stCondLst>
                            <p:childTnLst>
                              <p:par>
                                <p:cTn id="103" presetID="10" presetClass="exit" presetSubtype="0" fill="hold" nodeType="afterEffect">
                                  <p:stCondLst>
                                    <p:cond delay="0"/>
                                  </p:stCondLst>
                                  <p:childTnLst>
                                    <p:animEffect transition="out" filter="fade">
                                      <p:cBhvr>
                                        <p:cTn id="104" dur="1000"/>
                                        <p:tgtEl>
                                          <p:spTgt spid="119"/>
                                        </p:tgtEl>
                                      </p:cBhvr>
                                    </p:animEffect>
                                    <p:set>
                                      <p:cBhvr>
                                        <p:cTn id="105" dur="1" fill="hold">
                                          <p:stCondLst>
                                            <p:cond delay="999"/>
                                          </p:stCondLst>
                                        </p:cTn>
                                        <p:tgtEl>
                                          <p:spTgt spid="11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1000"/>
                                        <p:tgtEl>
                                          <p:spTgt spid="120"/>
                                        </p:tgtEl>
                                      </p:cBhvr>
                                    </p:animEffect>
                                    <p:set>
                                      <p:cBhvr>
                                        <p:cTn id="108" dur="1" fill="hold">
                                          <p:stCondLst>
                                            <p:cond delay="999"/>
                                          </p:stCondLst>
                                        </p:cTn>
                                        <p:tgtEl>
                                          <p:spTgt spid="12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000"/>
                                        <p:tgtEl>
                                          <p:spTgt spid="122"/>
                                        </p:tgtEl>
                                      </p:cBhvr>
                                    </p:animEffect>
                                    <p:set>
                                      <p:cBhvr>
                                        <p:cTn id="111" dur="1" fill="hold">
                                          <p:stCondLst>
                                            <p:cond delay="999"/>
                                          </p:stCondLst>
                                        </p:cTn>
                                        <p:tgtEl>
                                          <p:spTgt spid="122"/>
                                        </p:tgtEl>
                                        <p:attrNameLst>
                                          <p:attrName>style.visibility</p:attrName>
                                        </p:attrNameLst>
                                      </p:cBhvr>
                                      <p:to>
                                        <p:strVal val="hidden"/>
                                      </p:to>
                                    </p:set>
                                  </p:childTnLst>
                                </p:cTn>
                              </p:par>
                              <p:par>
                                <p:cTn id="112" presetID="10" presetClass="entr" presetSubtype="0" fill="hold" nodeType="withEffect">
                                  <p:stCondLst>
                                    <p:cond delay="0"/>
                                  </p:stCondLst>
                                  <p:childTnLst>
                                    <p:set>
                                      <p:cBhvr>
                                        <p:cTn id="113" dur="1" fill="hold">
                                          <p:stCondLst>
                                            <p:cond delay="0"/>
                                          </p:stCondLst>
                                        </p:cTn>
                                        <p:tgtEl>
                                          <p:spTgt spid="118"/>
                                        </p:tgtEl>
                                        <p:attrNameLst>
                                          <p:attrName>style.visibility</p:attrName>
                                        </p:attrNameLst>
                                      </p:cBhvr>
                                      <p:to>
                                        <p:strVal val="visible"/>
                                      </p:to>
                                    </p:set>
                                    <p:animEffect transition="in" filter="fade">
                                      <p:cBhvr>
                                        <p:cTn id="114" dur="1000"/>
                                        <p:tgtEl>
                                          <p:spTgt spid="11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0" presetClass="path" presetSubtype="0" accel="50000" decel="50000" fill="hold" nodeType="clickEffect">
                                  <p:stCondLst>
                                    <p:cond delay="0"/>
                                  </p:stCondLst>
                                  <p:childTnLst>
                                    <p:animMotion origin="layout" path="M 5.55556E-7 -7.40741E-7 L 5.55556E-7 0.17361 C 5.55556E-7 0.25162 -0.07465 0.34745 -0.13524 0.34745 L -0.27049 0.34745 " pathEditMode="relative" rAng="5400000" ptsTypes="FfFF">
                                      <p:cBhvr>
                                        <p:cTn id="118" dur="1000" fill="hold"/>
                                        <p:tgtEl>
                                          <p:spTgt spid="118"/>
                                        </p:tgtEl>
                                        <p:attrNameLst>
                                          <p:attrName>ppt_x</p:attrName>
                                          <p:attrName>ppt_y</p:attrName>
                                        </p:attrNameLst>
                                      </p:cBhvr>
                                      <p:rCtr x="-13524" y="17361"/>
                                    </p:animMotion>
                                  </p:childTnLst>
                                </p:cTn>
                              </p:par>
                            </p:childTnLst>
                          </p:cTn>
                        </p:par>
                        <p:par>
                          <p:cTn id="119" fill="hold" nodeType="afterGroup">
                            <p:stCondLst>
                              <p:cond delay="1000"/>
                            </p:stCondLst>
                            <p:childTnLst>
                              <p:par>
                                <p:cTn id="120" presetID="6" presetClass="exit" presetSubtype="32" fill="hold" nodeType="afterEffect">
                                  <p:stCondLst>
                                    <p:cond delay="0"/>
                                  </p:stCondLst>
                                  <p:childTnLst>
                                    <p:animEffect transition="out" filter="circle(out)">
                                      <p:cBhvr>
                                        <p:cTn id="121" dur="1000"/>
                                        <p:tgtEl>
                                          <p:spTgt spid="118"/>
                                        </p:tgtEl>
                                      </p:cBhvr>
                                    </p:animEffect>
                                    <p:set>
                                      <p:cBhvr>
                                        <p:cTn id="122" dur="1" fill="hold">
                                          <p:stCondLst>
                                            <p:cond delay="999"/>
                                          </p:stCondLst>
                                        </p:cTn>
                                        <p:tgtEl>
                                          <p:spTgt spid="118"/>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17"/>
                                        </p:tgtEl>
                                        <p:attrNameLst>
                                          <p:attrName>style.visibility</p:attrName>
                                        </p:attrNameLst>
                                      </p:cBhvr>
                                      <p:to>
                                        <p:strVal val="visible"/>
                                      </p:to>
                                    </p:set>
                                    <p:animEffect transition="in" filter="fade">
                                      <p:cBhvr>
                                        <p:cTn id="125" dur="1000"/>
                                        <p:tgtEl>
                                          <p:spTgt spid="117"/>
                                        </p:tgtEl>
                                      </p:cBhvr>
                                    </p:animEffect>
                                  </p:childTnLst>
                                </p:cTn>
                              </p:par>
                            </p:childTnLst>
                          </p:cTn>
                        </p:par>
                        <p:par>
                          <p:cTn id="126" fill="hold" nodeType="afterGroup">
                            <p:stCondLst>
                              <p:cond delay="2000"/>
                            </p:stCondLst>
                            <p:childTnLst>
                              <p:par>
                                <p:cTn id="127" presetID="50" presetClass="path" presetSubtype="0" accel="50000" decel="50000" fill="hold" nodeType="afterEffect">
                                  <p:stCondLst>
                                    <p:cond delay="0"/>
                                  </p:stCondLst>
                                  <p:childTnLst>
                                    <p:animMotion origin="layout" path="M 3.88889E-6 1.48148E-6 L -0.13316 1.48148E-6 C -0.19289 1.48148E-6 -0.2665 -0.09468 -0.2665 -0.17176 L -0.2665 -0.34375 " pathEditMode="relative" rAng="10800000" ptsTypes="FfFF">
                                      <p:cBhvr>
                                        <p:cTn id="128" dur="1000" fill="hold"/>
                                        <p:tgtEl>
                                          <p:spTgt spid="117"/>
                                        </p:tgtEl>
                                        <p:attrNameLst>
                                          <p:attrName>ppt_x</p:attrName>
                                          <p:attrName>ppt_y</p:attrName>
                                        </p:attrNameLst>
                                      </p:cBhvr>
                                      <p:rCtr x="-13316" y="-17176"/>
                                    </p:animMotion>
                                  </p:childTnLst>
                                </p:cTn>
                              </p:par>
                            </p:childTnLst>
                          </p:cTn>
                        </p:par>
                        <p:par>
                          <p:cTn id="129" fill="hold" nodeType="afterGroup">
                            <p:stCondLst>
                              <p:cond delay="3000"/>
                            </p:stCondLst>
                            <p:childTnLst>
                              <p:par>
                                <p:cTn id="130" presetID="10" presetClass="entr" presetSubtype="0" fill="hold" nodeType="afterEffect">
                                  <p:stCondLst>
                                    <p:cond delay="0"/>
                                  </p:stCondLst>
                                  <p:childTnLst>
                                    <p:set>
                                      <p:cBhvr>
                                        <p:cTn id="131" dur="1" fill="hold">
                                          <p:stCondLst>
                                            <p:cond delay="0"/>
                                          </p:stCondLst>
                                        </p:cTn>
                                        <p:tgtEl>
                                          <p:spTgt spid="125"/>
                                        </p:tgtEl>
                                        <p:attrNameLst>
                                          <p:attrName>style.visibility</p:attrName>
                                        </p:attrNameLst>
                                      </p:cBhvr>
                                      <p:to>
                                        <p:strVal val="visible"/>
                                      </p:to>
                                    </p:set>
                                    <p:animEffect transition="in" filter="fade">
                                      <p:cBhvr>
                                        <p:cTn id="132" dur="500"/>
                                        <p:tgtEl>
                                          <p:spTgt spid="125"/>
                                        </p:tgtEl>
                                      </p:cBhvr>
                                    </p:animEffect>
                                  </p:childTnLst>
                                </p:cTn>
                              </p:par>
                            </p:childTnLst>
                          </p:cTn>
                        </p:par>
                        <p:par>
                          <p:cTn id="133" fill="hold" nodeType="afterGroup">
                            <p:stCondLst>
                              <p:cond delay="3500"/>
                            </p:stCondLst>
                            <p:childTnLst>
                              <p:par>
                                <p:cTn id="134" presetID="10" presetClass="entr" presetSubtype="0" fill="hold" nodeType="afterEffect">
                                  <p:stCondLst>
                                    <p:cond delay="0"/>
                                  </p:stCondLst>
                                  <p:childTnLst>
                                    <p:set>
                                      <p:cBhvr>
                                        <p:cTn id="135" dur="1" fill="hold">
                                          <p:stCondLst>
                                            <p:cond delay="0"/>
                                          </p:stCondLst>
                                        </p:cTn>
                                        <p:tgtEl>
                                          <p:spTgt spid="116"/>
                                        </p:tgtEl>
                                        <p:attrNameLst>
                                          <p:attrName>style.visibility</p:attrName>
                                        </p:attrNameLst>
                                      </p:cBhvr>
                                      <p:to>
                                        <p:strVal val="visible"/>
                                      </p:to>
                                    </p:set>
                                    <p:animEffect transition="in" filter="fade">
                                      <p:cBhvr>
                                        <p:cTn id="136" dur="500"/>
                                        <p:tgtEl>
                                          <p:spTgt spid="11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0" presetClass="entr" presetSubtype="0" fill="hold" nodeType="clickEffect">
                                  <p:stCondLst>
                                    <p:cond delay="0"/>
                                  </p:stCondLst>
                                  <p:childTnLst>
                                    <p:set>
                                      <p:cBhvr>
                                        <p:cTn id="140" dur="1" fill="hold">
                                          <p:stCondLst>
                                            <p:cond delay="0"/>
                                          </p:stCondLst>
                                        </p:cTn>
                                        <p:tgtEl>
                                          <p:spTgt spid="21">
                                            <p:txEl>
                                              <p:pRg st="0" end="0"/>
                                            </p:txEl>
                                          </p:spTgt>
                                        </p:tgtEl>
                                        <p:attrNameLst>
                                          <p:attrName>style.visibility</p:attrName>
                                        </p:attrNameLst>
                                      </p:cBhvr>
                                      <p:to>
                                        <p:strVal val="visible"/>
                                      </p:to>
                                    </p:set>
                                    <p:animEffect transition="in" filter="fade">
                                      <p:cBhvr>
                                        <p:cTn id="14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2" repeatCount="indefinite" fill="hold" display="0">
                  <p:stCondLst>
                    <p:cond delay="indefinite"/>
                  </p:stCondLst>
                </p:cTn>
                <p:tgtEl>
                  <p:spTgt spid="3"/>
                </p:tgtEl>
              </p:cMediaNode>
            </p:video>
            <p:video>
              <p:cMediaNode vol="80000">
                <p:cTn id="143" repeatCount="indefinite" fill="hold" display="0">
                  <p:stCondLst>
                    <p:cond delay="indefinite"/>
                  </p:stCondLst>
                </p:cTn>
                <p:tgtEl>
                  <p:spTgt spid="5"/>
                </p:tgtEl>
              </p:cMediaNode>
            </p:video>
          </p:childTnLst>
        </p:cTn>
      </p:par>
    </p:tnLst>
    <p:bldLst>
      <p:bldP spid="5124" grpId="0"/>
      <p:bldP spid="5124" grpId="1"/>
      <p:bldP spid="5125" grpId="0"/>
      <p:bldP spid="5125" grpId="1"/>
      <p:bldP spid="121" grpId="0" animBg="1"/>
      <p:bldP spid="123" grpId="0"/>
      <p:bldP spid="124" grpId="0"/>
      <p:bldP spid="126" grpId="0" animBg="1"/>
      <p:bldP spid="6" grpId="0" animBg="1"/>
      <p:bldP spid="6" grpId="1" animBg="1"/>
      <p:bldP spid="22" grpId="0"/>
      <p:bldP spid="22" grpId="1"/>
      <p:bldP spid="23" grpId="0"/>
      <p:bldP spid="23" grpId="1"/>
    </p:bldLst>
  </p:timing>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…the chordal axis is almost straight</a:t>
            </a:r>
            <a:endParaRPr lang="hu-HU" altLang="zh-TW" sz="2800" b="1" smtClean="0">
              <a:latin typeface="Helvetica" charset="0"/>
              <a:ea typeface="ＭＳ Ｐゴシック" pitchFamily="34" charset="-128"/>
            </a:endParaRPr>
          </a:p>
        </p:txBody>
      </p:sp>
      <p:pic>
        <p:nvPicPr>
          <p:cNvPr id="68610" name="Picture 3" descr="sketch2"/>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81075" y="2574925"/>
            <a:ext cx="7181850" cy="2574925"/>
          </a:xfrm>
        </p:spPr>
      </p:pic>
      <p:sp>
        <p:nvSpPr>
          <p:cNvPr id="686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3FAC4A5-16E4-45FD-B8FF-DA7186F9ABD4}" type="slidenum">
              <a:rPr lang="en-US" altLang="zh-TW" sz="1600">
                <a:latin typeface="Calibri" pitchFamily="34" charset="0"/>
              </a:rPr>
              <a:pPr eaLnBrk="1" hangingPunct="1"/>
              <a:t>30</a:t>
            </a:fld>
            <a:endParaRPr lang="en-US" altLang="zh-TW" sz="1600">
              <a:latin typeface="Calibri" pitchFamily="34" charset="0"/>
            </a:endParaRPr>
          </a:p>
        </p:txBody>
      </p:sp>
    </p:spTree>
    <p:extLst>
      <p:ext uri="{BB962C8B-B14F-4D97-AF65-F5344CB8AC3E}">
        <p14:creationId xmlns:p14="http://schemas.microsoft.com/office/powerpoint/2010/main" val="19337076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Result of Douglas-Peucker</a:t>
            </a:r>
            <a:endParaRPr lang="hu-HU" altLang="zh-TW" sz="2800" b="1" smtClean="0">
              <a:latin typeface="Helvetica" charset="0"/>
              <a:ea typeface="ＭＳ Ｐゴシック" pitchFamily="34" charset="-128"/>
            </a:endParaRPr>
          </a:p>
        </p:txBody>
      </p:sp>
      <p:pic>
        <p:nvPicPr>
          <p:cNvPr id="70658" name="Picture 3" descr="dp1bone"/>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73138" y="2574925"/>
            <a:ext cx="7197725" cy="2574925"/>
          </a:xfrm>
        </p:spPr>
      </p:pic>
      <p:sp>
        <p:nvSpPr>
          <p:cNvPr id="706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BFB86F0-F7CF-458A-B757-A43F8DE3A799}" type="slidenum">
              <a:rPr lang="en-US" altLang="zh-TW" sz="1600">
                <a:latin typeface="Calibri" pitchFamily="34" charset="0"/>
              </a:rPr>
              <a:pPr eaLnBrk="1" hangingPunct="1"/>
              <a:t>31</a:t>
            </a:fld>
            <a:endParaRPr lang="en-US" altLang="zh-TW" sz="1600">
              <a:latin typeface="Calibri" pitchFamily="34" charset="0"/>
            </a:endParaRPr>
          </a:p>
        </p:txBody>
      </p:sp>
    </p:spTree>
    <p:extLst>
      <p:ext uri="{BB962C8B-B14F-4D97-AF65-F5344CB8AC3E}">
        <p14:creationId xmlns:p14="http://schemas.microsoft.com/office/powerpoint/2010/main" val="9754681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Result of Douglas-Peucker</a:t>
            </a:r>
            <a:endParaRPr lang="hu-HU" altLang="zh-TW" sz="2800" b="1" smtClean="0">
              <a:latin typeface="Helvetica" charset="0"/>
              <a:ea typeface="ＭＳ Ｐゴシック" pitchFamily="34" charset="-128"/>
            </a:endParaRPr>
          </a:p>
        </p:txBody>
      </p:sp>
      <p:pic>
        <p:nvPicPr>
          <p:cNvPr id="72706" name="Picture 3" descr="dp2bones"/>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73138" y="2574925"/>
            <a:ext cx="7197725" cy="2574925"/>
          </a:xfrm>
        </p:spPr>
      </p:pic>
      <p:sp>
        <p:nvSpPr>
          <p:cNvPr id="7270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D210F5-D718-462E-8C7E-A22762A0ED06}" type="slidenum">
              <a:rPr lang="en-US" altLang="zh-TW" sz="1600">
                <a:latin typeface="Calibri" pitchFamily="34" charset="0"/>
              </a:rPr>
              <a:pPr eaLnBrk="1" hangingPunct="1"/>
              <a:t>32</a:t>
            </a:fld>
            <a:endParaRPr lang="en-US" altLang="zh-TW" sz="1600">
              <a:latin typeface="Calibri" pitchFamily="34" charset="0"/>
            </a:endParaRPr>
          </a:p>
        </p:txBody>
      </p:sp>
    </p:spTree>
    <p:extLst>
      <p:ext uri="{BB962C8B-B14F-4D97-AF65-F5344CB8AC3E}">
        <p14:creationId xmlns:p14="http://schemas.microsoft.com/office/powerpoint/2010/main" val="1977220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Result of Douglas-Peucker</a:t>
            </a:r>
            <a:endParaRPr lang="hu-HU" altLang="zh-TW" sz="2800" b="1" smtClean="0">
              <a:latin typeface="Helvetica" charset="0"/>
              <a:ea typeface="ＭＳ Ｐゴシック" pitchFamily="34" charset="-128"/>
            </a:endParaRPr>
          </a:p>
        </p:txBody>
      </p:sp>
      <p:pic>
        <p:nvPicPr>
          <p:cNvPr id="74754" name="Picture 3" descr="dp3bones"/>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73138" y="2574925"/>
            <a:ext cx="7197725" cy="2574925"/>
          </a:xfrm>
        </p:spPr>
      </p:pic>
      <p:sp>
        <p:nvSpPr>
          <p:cNvPr id="747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639BD8F-039E-4B7C-8223-96BD8A4656F7}" type="slidenum">
              <a:rPr lang="en-US" altLang="zh-TW" sz="1600">
                <a:latin typeface="Calibri" pitchFamily="34" charset="0"/>
              </a:rPr>
              <a:pPr eaLnBrk="1" hangingPunct="1"/>
              <a:t>33</a:t>
            </a:fld>
            <a:endParaRPr lang="en-US" altLang="zh-TW" sz="1600">
              <a:latin typeface="Calibri" pitchFamily="34" charset="0"/>
            </a:endParaRPr>
          </a:p>
        </p:txBody>
      </p:sp>
    </p:spTree>
    <p:extLst>
      <p:ext uri="{BB962C8B-B14F-4D97-AF65-F5344CB8AC3E}">
        <p14:creationId xmlns:p14="http://schemas.microsoft.com/office/powerpoint/2010/main" val="708253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Use thickness (chords)</a:t>
            </a:r>
            <a:endParaRPr lang="hu-HU" altLang="zh-TW" sz="2800" b="1" smtClean="0">
              <a:latin typeface="Helvetica" charset="0"/>
              <a:ea typeface="ＭＳ Ｐゴシック" pitchFamily="34" charset="-128"/>
            </a:endParaRPr>
          </a:p>
        </p:txBody>
      </p:sp>
      <p:sp>
        <p:nvSpPr>
          <p:cNvPr id="76802"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16ED5FC2-49DC-40FD-8954-0C343FD97185}" type="slidenum">
              <a:rPr lang="en-US" altLang="zh-TW" sz="1600" b="1">
                <a:latin typeface="Calibri" pitchFamily="34" charset="0"/>
                <a:cs typeface="Arial" pitchFamily="34" charset="0"/>
              </a:rPr>
              <a:pPr algn="ctr" eaLnBrk="1" hangingPunct="1"/>
              <a:t>34</a:t>
            </a:fld>
            <a:endParaRPr lang="en-US" altLang="zh-TW" sz="1600" b="1">
              <a:latin typeface="Calibri" pitchFamily="34" charset="0"/>
              <a:cs typeface="Arial" pitchFamily="34" charset="0"/>
            </a:endParaRPr>
          </a:p>
        </p:txBody>
      </p:sp>
      <p:pic>
        <p:nvPicPr>
          <p:cNvPr id="76803" name="Picture 5" descr="00showch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75" y="2576513"/>
            <a:ext cx="719455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269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Fit line segment</a:t>
            </a:r>
            <a:endParaRPr lang="hu-HU" altLang="zh-TW" sz="2800" b="1" smtClean="0">
              <a:latin typeface="Helvetica" charset="0"/>
              <a:ea typeface="ＭＳ Ｐゴシック" pitchFamily="34" charset="-128"/>
            </a:endParaRPr>
          </a:p>
        </p:txBody>
      </p:sp>
      <p:sp>
        <p:nvSpPr>
          <p:cNvPr id="788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BF4CC7-F741-4D58-B8D9-50295E0E2E84}" type="slidenum">
              <a:rPr lang="en-US" altLang="zh-TW" sz="1600">
                <a:latin typeface="Calibri" pitchFamily="34" charset="0"/>
              </a:rPr>
              <a:pPr eaLnBrk="1" hangingPunct="1"/>
              <a:t>35</a:t>
            </a:fld>
            <a:endParaRPr lang="en-US" altLang="zh-TW" sz="1600">
              <a:latin typeface="Calibri" pitchFamily="34" charset="0"/>
            </a:endParaRPr>
          </a:p>
        </p:txBody>
      </p:sp>
      <p:pic>
        <p:nvPicPr>
          <p:cNvPr id="78851" name="Picture 6" descr="01fitsegm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992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Fit trapezoid</a:t>
            </a:r>
            <a:endParaRPr lang="hu-HU" altLang="zh-TW" sz="2800" b="1" smtClean="0">
              <a:latin typeface="Helvetica" charset="0"/>
              <a:ea typeface="ＭＳ Ｐゴシック" pitchFamily="34" charset="-128"/>
            </a:endParaRPr>
          </a:p>
        </p:txBody>
      </p:sp>
      <p:sp>
        <p:nvSpPr>
          <p:cNvPr id="808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EE4E883-2D78-41F9-B7B4-2D67A9A3DAAB}" type="slidenum">
              <a:rPr lang="en-US" altLang="zh-TW" sz="1600">
                <a:latin typeface="Calibri" pitchFamily="34" charset="0"/>
              </a:rPr>
              <a:pPr eaLnBrk="1" hangingPunct="1"/>
              <a:t>36</a:t>
            </a:fld>
            <a:endParaRPr lang="en-US" altLang="zh-TW" sz="1600">
              <a:latin typeface="Calibri" pitchFamily="34" charset="0"/>
            </a:endParaRPr>
          </a:p>
        </p:txBody>
      </p:sp>
      <p:pic>
        <p:nvPicPr>
          <p:cNvPr id="80899" name="Picture 6" descr="02fittrapb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27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Fit trapezoid</a:t>
            </a:r>
            <a:endParaRPr lang="hu-HU" altLang="zh-TW" sz="2800" b="1" smtClean="0">
              <a:latin typeface="Helvetica" charset="0"/>
              <a:ea typeface="ＭＳ Ｐゴシック" pitchFamily="34" charset="-128"/>
            </a:endParaRPr>
          </a:p>
        </p:txBody>
      </p:sp>
      <p:sp>
        <p:nvSpPr>
          <p:cNvPr id="829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EDF678-7405-444E-94E9-838287FC161C}" type="slidenum">
              <a:rPr lang="en-US" altLang="zh-TW" sz="1600">
                <a:latin typeface="Calibri" pitchFamily="34" charset="0"/>
              </a:rPr>
              <a:pPr eaLnBrk="1" hangingPunct="1"/>
              <a:t>37</a:t>
            </a:fld>
            <a:endParaRPr lang="en-US" altLang="zh-TW" sz="1600">
              <a:latin typeface="Calibri" pitchFamily="34" charset="0"/>
            </a:endParaRPr>
          </a:p>
        </p:txBody>
      </p:sp>
      <p:pic>
        <p:nvPicPr>
          <p:cNvPr id="82947" name="Picture 6" descr="03fittrapezo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2351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84994" name="Line 4"/>
          <p:cNvSpPr>
            <a:spLocks noChangeShapeType="1"/>
          </p:cNvSpPr>
          <p:nvPr/>
        </p:nvSpPr>
        <p:spPr bwMode="auto">
          <a:xfrm>
            <a:off x="3759200" y="2273300"/>
            <a:ext cx="698500" cy="6477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4995" name="Line 5"/>
          <p:cNvSpPr>
            <a:spLocks noChangeShapeType="1"/>
          </p:cNvSpPr>
          <p:nvPr/>
        </p:nvSpPr>
        <p:spPr bwMode="auto">
          <a:xfrm flipH="1" flipV="1">
            <a:off x="4445000" y="4737100"/>
            <a:ext cx="685800" cy="685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49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7738D18-8A31-4B9F-8EF0-E824CC577366}" type="slidenum">
              <a:rPr lang="en-US" altLang="zh-TW" sz="1600">
                <a:latin typeface="Calibri" pitchFamily="34" charset="0"/>
              </a:rPr>
              <a:pPr eaLnBrk="1" hangingPunct="1"/>
              <a:t>38</a:t>
            </a:fld>
            <a:endParaRPr lang="en-US" altLang="zh-TW" sz="1600">
              <a:latin typeface="Calibri" pitchFamily="34" charset="0"/>
            </a:endParaRPr>
          </a:p>
        </p:txBody>
      </p:sp>
      <p:pic>
        <p:nvPicPr>
          <p:cNvPr id="84997" name="Picture 8" descr="04errord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6189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87042"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AED44A7E-863C-4592-B559-A35B2CFA23BD}" type="slidenum">
              <a:rPr lang="en-US" altLang="zh-TW" sz="1600" b="1">
                <a:latin typeface="Calibri" pitchFamily="34" charset="0"/>
                <a:cs typeface="Arial" pitchFamily="34" charset="0"/>
              </a:rPr>
              <a:pPr algn="ctr" eaLnBrk="1" hangingPunct="1"/>
              <a:t>39</a:t>
            </a:fld>
            <a:endParaRPr lang="en-US" altLang="zh-TW" sz="1600" b="1">
              <a:latin typeface="Calibri" pitchFamily="34" charset="0"/>
              <a:cs typeface="Arial" pitchFamily="34" charset="0"/>
            </a:endParaRPr>
          </a:p>
        </p:txBody>
      </p:sp>
      <p:pic>
        <p:nvPicPr>
          <p:cNvPr id="87043" name="Picture 7" descr="05err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209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5"/>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zh-TW" sz="2800" b="1">
                <a:latin typeface="Helvetica" pitchFamily="-84" charset="0"/>
              </a:rPr>
              <a:t>Sketch-based Modeling</a:t>
            </a:r>
            <a:endParaRPr lang="en-US" altLang="zh-TW" sz="2800">
              <a:latin typeface="Calibri" pitchFamily="34" charset="0"/>
            </a:endParaRPr>
          </a:p>
        </p:txBody>
      </p:sp>
      <p:sp>
        <p:nvSpPr>
          <p:cNvPr id="3" name="Content Placeholder 3"/>
          <p:cNvSpPr txBox="1">
            <a:spLocks/>
          </p:cNvSpPr>
          <p:nvPr/>
        </p:nvSpPr>
        <p:spPr bwMode="auto">
          <a:xfrm>
            <a:off x="457200" y="1550988"/>
            <a:ext cx="8229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US" altLang="zh-TW" sz="2400">
                <a:solidFill>
                  <a:srgbClr val="262626"/>
                </a:solidFill>
                <a:latin typeface="Helvetica" pitchFamily="-84" charset="0"/>
                <a:ea typeface="PMingLiU" pitchFamily="18" charset="-120"/>
              </a:rPr>
              <a:t>Teddy [Igarashi et al. 99]</a:t>
            </a:r>
          </a:p>
          <a:p>
            <a:pPr eaLnBrk="1" hangingPunct="1">
              <a:spcBef>
                <a:spcPct val="20000"/>
              </a:spcBef>
              <a:buFont typeface="Arial" pitchFamily="34" charset="0"/>
              <a:buChar char="•"/>
            </a:pPr>
            <a:r>
              <a:rPr lang="en-US" altLang="zh-TW" sz="2400">
                <a:solidFill>
                  <a:srgbClr val="262626"/>
                </a:solidFill>
                <a:latin typeface="Helvetica" pitchFamily="-84" charset="0"/>
                <a:ea typeface="PMingLiU" pitchFamily="18" charset="-120"/>
              </a:rPr>
              <a:t>ShapeShop [Schmidt et al. 05]</a:t>
            </a:r>
          </a:p>
          <a:p>
            <a:pPr eaLnBrk="1" hangingPunct="1">
              <a:spcBef>
                <a:spcPct val="20000"/>
              </a:spcBef>
              <a:buFont typeface="Arial" pitchFamily="34" charset="0"/>
              <a:buChar char="•"/>
            </a:pPr>
            <a:r>
              <a:rPr lang="en-US" altLang="zh-TW" sz="2400">
                <a:solidFill>
                  <a:srgbClr val="262626"/>
                </a:solidFill>
                <a:latin typeface="Helvetica" pitchFamily="-84" charset="0"/>
                <a:ea typeface="PMingLiU" pitchFamily="18" charset="-120"/>
              </a:rPr>
              <a:t>FiberMesh [Nealen et al. 07]</a:t>
            </a:r>
          </a:p>
          <a:p>
            <a:pPr eaLnBrk="1" hangingPunct="1">
              <a:spcBef>
                <a:spcPct val="20000"/>
              </a:spcBef>
              <a:buFont typeface="Arial" pitchFamily="34" charset="0"/>
              <a:buChar char="•"/>
            </a:pPr>
            <a:r>
              <a:rPr lang="en-US" altLang="zh-TW" sz="2400">
                <a:solidFill>
                  <a:srgbClr val="262626"/>
                </a:solidFill>
                <a:latin typeface="Helvetica" pitchFamily="-84" charset="0"/>
                <a:ea typeface="PMingLiU" pitchFamily="18" charset="-120"/>
              </a:rPr>
              <a:t>SurfaceTrees [Schmidt and Singh 08]</a:t>
            </a:r>
            <a:endParaRPr lang="en-US" altLang="zh-TW" sz="2000">
              <a:solidFill>
                <a:srgbClr val="262626"/>
              </a:solidFill>
              <a:latin typeface="Helvetica" pitchFamily="-84" charset="0"/>
              <a:ea typeface="PMingLiU" pitchFamily="18" charset="-120"/>
            </a:endParaRPr>
          </a:p>
          <a:p>
            <a:pPr eaLnBrk="1" hangingPunct="1">
              <a:spcBef>
                <a:spcPct val="20000"/>
              </a:spcBef>
              <a:buFont typeface="Arial" pitchFamily="34" charset="0"/>
              <a:buChar char="•"/>
            </a:pPr>
            <a:endParaRPr lang="en-US" altLang="zh-TW" sz="2000" b="1">
              <a:solidFill>
                <a:srgbClr val="262626"/>
              </a:solidFill>
              <a:latin typeface="Helvetica" pitchFamily="-84" charset="0"/>
            </a:endParaRPr>
          </a:p>
        </p:txBody>
      </p:sp>
      <p:pic>
        <p:nvPicPr>
          <p:cNvPr id="4" name="Picture 5" descr="phot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63938"/>
            <a:ext cx="2393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6350" y="3563938"/>
            <a:ext cx="2038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2CEAD61-3738-4A29-B749-0B184CDA3D97}" type="slidenum">
              <a:rPr lang="en-US" altLang="zh-TW" smtClean="0">
                <a:latin typeface="Calibri" pitchFamily="34" charset="0"/>
              </a:rPr>
              <a:pPr eaLnBrk="1" hangingPunct="1"/>
              <a:t>4</a:t>
            </a:fld>
            <a:endParaRPr lang="en-US" altLang="zh-TW" smtClean="0">
              <a:latin typeface="Calibri" pitchFamily="34" charset="0"/>
            </a:endParaRPr>
          </a:p>
        </p:txBody>
      </p:sp>
      <p:pic>
        <p:nvPicPr>
          <p:cNvPr id="6158" name="Picture 14" descr="http://www.dgp.toronto.edu/~rms/pubs/images/EG08_PunkRo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9050" y="3563938"/>
            <a:ext cx="26050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totoro_curv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4700" y="3521075"/>
            <a:ext cx="1784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158"/>
                                        </p:tgtEl>
                                        <p:attrNameLst>
                                          <p:attrName>style.visibility</p:attrName>
                                        </p:attrNameLst>
                                      </p:cBhvr>
                                      <p:to>
                                        <p:strVal val="visible"/>
                                      </p:to>
                                    </p:set>
                                    <p:animEffect transition="in" filter="fade">
                                      <p:cBhvr>
                                        <p:cTn id="39"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89090"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4A2FB80B-C973-4CB7-A123-DB7921554A3A}" type="slidenum">
              <a:rPr lang="en-US" altLang="zh-TW" sz="1600" b="1">
                <a:latin typeface="Calibri" pitchFamily="34" charset="0"/>
                <a:cs typeface="Arial" pitchFamily="34" charset="0"/>
              </a:rPr>
              <a:pPr algn="ctr" eaLnBrk="1" hangingPunct="1"/>
              <a:t>40</a:t>
            </a:fld>
            <a:endParaRPr lang="en-US" altLang="zh-TW" sz="1600" b="1">
              <a:latin typeface="Calibri" pitchFamily="34" charset="0"/>
              <a:cs typeface="Arial" pitchFamily="34" charset="0"/>
            </a:endParaRPr>
          </a:p>
        </p:txBody>
      </p:sp>
      <p:pic>
        <p:nvPicPr>
          <p:cNvPr id="89091" name="Picture 5" descr="06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625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0114"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6B427523-F283-4AEB-ACFE-79AB99EEECAF}" type="slidenum">
              <a:rPr lang="en-US" altLang="zh-TW" sz="1600" b="1">
                <a:latin typeface="Calibri" pitchFamily="34" charset="0"/>
                <a:cs typeface="Arial" pitchFamily="34" charset="0"/>
              </a:rPr>
              <a:pPr algn="ctr" eaLnBrk="1" hangingPunct="1"/>
              <a:t>41</a:t>
            </a:fld>
            <a:endParaRPr lang="en-US" altLang="zh-TW" sz="1600" b="1">
              <a:latin typeface="Calibri" pitchFamily="34" charset="0"/>
              <a:cs typeface="Arial" pitchFamily="34" charset="0"/>
            </a:endParaRPr>
          </a:p>
        </p:txBody>
      </p:sp>
      <p:pic>
        <p:nvPicPr>
          <p:cNvPr id="90115" name="Picture 5" descr="07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808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1138"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029D84C0-91D2-4452-BC4C-CE9AE8491CE8}" type="slidenum">
              <a:rPr lang="en-US" altLang="zh-TW" sz="1600" b="1">
                <a:latin typeface="Calibri" pitchFamily="34" charset="0"/>
                <a:cs typeface="Arial" pitchFamily="34" charset="0"/>
              </a:rPr>
              <a:pPr algn="ctr" eaLnBrk="1" hangingPunct="1"/>
              <a:t>42</a:t>
            </a:fld>
            <a:endParaRPr lang="en-US" altLang="zh-TW" sz="1600" b="1">
              <a:latin typeface="Calibri" pitchFamily="34" charset="0"/>
              <a:cs typeface="Arial" pitchFamily="34" charset="0"/>
            </a:endParaRPr>
          </a:p>
        </p:txBody>
      </p:sp>
      <p:pic>
        <p:nvPicPr>
          <p:cNvPr id="91139" name="Picture 5" descr="08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342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2162"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8EC15493-C2C4-4E0F-B19B-52DCAC2FACA6}" type="slidenum">
              <a:rPr lang="en-US" altLang="zh-TW" sz="1600" b="1">
                <a:latin typeface="Calibri" pitchFamily="34" charset="0"/>
                <a:cs typeface="Arial" pitchFamily="34" charset="0"/>
              </a:rPr>
              <a:pPr algn="ctr" eaLnBrk="1" hangingPunct="1"/>
              <a:t>43</a:t>
            </a:fld>
            <a:endParaRPr lang="en-US" altLang="zh-TW" sz="1600" b="1">
              <a:latin typeface="Calibri" pitchFamily="34" charset="0"/>
              <a:cs typeface="Arial" pitchFamily="34" charset="0"/>
            </a:endParaRPr>
          </a:p>
        </p:txBody>
      </p:sp>
      <p:pic>
        <p:nvPicPr>
          <p:cNvPr id="92163" name="Picture 5" descr="09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7867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3186"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A053CE21-9D34-440F-9D70-CE25AC589A69}" type="slidenum">
              <a:rPr lang="en-US" altLang="zh-TW" sz="1600" b="1">
                <a:latin typeface="Calibri" pitchFamily="34" charset="0"/>
                <a:cs typeface="Arial" pitchFamily="34" charset="0"/>
              </a:rPr>
              <a:pPr algn="ctr" eaLnBrk="1" hangingPunct="1"/>
              <a:t>44</a:t>
            </a:fld>
            <a:endParaRPr lang="en-US" altLang="zh-TW" sz="1600" b="1">
              <a:latin typeface="Calibri" pitchFamily="34" charset="0"/>
              <a:cs typeface="Arial" pitchFamily="34" charset="0"/>
            </a:endParaRPr>
          </a:p>
        </p:txBody>
      </p:sp>
      <p:pic>
        <p:nvPicPr>
          <p:cNvPr id="93187" name="Picture 5" descr="10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9097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4210"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B6CF3C76-37CE-463D-8E94-F7C281B0BFAB}" type="slidenum">
              <a:rPr lang="en-US" altLang="zh-TW" sz="1600" b="1">
                <a:latin typeface="Calibri" pitchFamily="34" charset="0"/>
                <a:cs typeface="Arial" pitchFamily="34" charset="0"/>
              </a:rPr>
              <a:pPr algn="ctr" eaLnBrk="1" hangingPunct="1"/>
              <a:t>45</a:t>
            </a:fld>
            <a:endParaRPr lang="en-US" altLang="zh-TW" sz="1600" b="1">
              <a:latin typeface="Calibri" pitchFamily="34" charset="0"/>
              <a:cs typeface="Arial" pitchFamily="34" charset="0"/>
            </a:endParaRPr>
          </a:p>
        </p:txBody>
      </p:sp>
      <p:pic>
        <p:nvPicPr>
          <p:cNvPr id="94211" name="Picture 5" descr="11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1896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5234"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0DCEA5ED-C12E-4CED-ABC5-018BFC85FCCF}" type="slidenum">
              <a:rPr lang="en-US" altLang="zh-TW" sz="1600" b="1">
                <a:latin typeface="Calibri" pitchFamily="34" charset="0"/>
                <a:cs typeface="Arial" pitchFamily="34" charset="0"/>
              </a:rPr>
              <a:pPr algn="ctr" eaLnBrk="1" hangingPunct="1"/>
              <a:t>46</a:t>
            </a:fld>
            <a:endParaRPr lang="en-US" altLang="zh-TW" sz="1600" b="1">
              <a:latin typeface="Calibri" pitchFamily="34" charset="0"/>
              <a:cs typeface="Arial" pitchFamily="34" charset="0"/>
            </a:endParaRPr>
          </a:p>
        </p:txBody>
      </p:sp>
      <p:pic>
        <p:nvPicPr>
          <p:cNvPr id="95235" name="Picture 5" descr="12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9659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6258"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5EE59C2F-06D7-4DF2-8336-6359074A2666}" type="slidenum">
              <a:rPr lang="en-US" altLang="zh-TW" sz="1600" b="1">
                <a:latin typeface="Calibri" pitchFamily="34" charset="0"/>
                <a:cs typeface="Arial" pitchFamily="34" charset="0"/>
              </a:rPr>
              <a:pPr algn="ctr" eaLnBrk="1" hangingPunct="1"/>
              <a:t>47</a:t>
            </a:fld>
            <a:endParaRPr lang="en-US" altLang="zh-TW" sz="1600" b="1">
              <a:latin typeface="Calibri" pitchFamily="34" charset="0"/>
              <a:cs typeface="Arial" pitchFamily="34" charset="0"/>
            </a:endParaRPr>
          </a:p>
        </p:txBody>
      </p:sp>
      <p:pic>
        <p:nvPicPr>
          <p:cNvPr id="96259" name="Picture 5" descr="13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619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7282"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F9673FC0-2002-42AC-B0AD-D5D4822CBD3C}" type="slidenum">
              <a:rPr lang="en-US" altLang="zh-TW" sz="1600" b="1">
                <a:latin typeface="Calibri" pitchFamily="34" charset="0"/>
                <a:cs typeface="Arial" pitchFamily="34" charset="0"/>
              </a:rPr>
              <a:pPr algn="ctr" eaLnBrk="1" hangingPunct="1"/>
              <a:t>48</a:t>
            </a:fld>
            <a:endParaRPr lang="en-US" altLang="zh-TW" sz="1600" b="1">
              <a:latin typeface="Calibri" pitchFamily="34" charset="0"/>
              <a:cs typeface="Arial" pitchFamily="34" charset="0"/>
            </a:endParaRPr>
          </a:p>
        </p:txBody>
      </p:sp>
      <p:pic>
        <p:nvPicPr>
          <p:cNvPr id="97283" name="Picture 5" descr="14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7278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Cylindrical Douglas-Peucker error</a:t>
            </a:r>
            <a:endParaRPr lang="hu-HU" altLang="zh-TW" sz="2800" b="1" smtClean="0">
              <a:latin typeface="Helvetica" charset="0"/>
              <a:ea typeface="ＭＳ Ｐゴシック" pitchFamily="34" charset="-128"/>
            </a:endParaRPr>
          </a:p>
        </p:txBody>
      </p:sp>
      <p:sp>
        <p:nvSpPr>
          <p:cNvPr id="98306"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816308DB-69FD-4176-BCE0-B636D1D34EC9}" type="slidenum">
              <a:rPr lang="en-US" altLang="zh-TW" sz="1600" b="1">
                <a:latin typeface="Calibri" pitchFamily="34" charset="0"/>
                <a:cs typeface="Arial" pitchFamily="34" charset="0"/>
              </a:rPr>
              <a:pPr algn="ctr" eaLnBrk="1" hangingPunct="1"/>
              <a:t>49</a:t>
            </a:fld>
            <a:endParaRPr lang="en-US" altLang="zh-TW" sz="1600" b="1">
              <a:latin typeface="Calibri" pitchFamily="34" charset="0"/>
              <a:cs typeface="Arial" pitchFamily="34" charset="0"/>
            </a:endParaRPr>
          </a:p>
        </p:txBody>
      </p:sp>
      <p:pic>
        <p:nvPicPr>
          <p:cNvPr id="98307" name="Picture 4" descr="10err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0058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zh-TW" sz="2800" b="1">
                <a:latin typeface="Helvetica" pitchFamily="-84" charset="0"/>
              </a:rPr>
              <a:t>Automatic Rigging</a:t>
            </a:r>
            <a:endParaRPr lang="en-US" altLang="zh-TW" sz="2800">
              <a:latin typeface="Calibri" pitchFamily="34" charset="0"/>
            </a:endParaRPr>
          </a:p>
        </p:txBody>
      </p:sp>
      <p:sp>
        <p:nvSpPr>
          <p:cNvPr id="5" name="Content Placeholder 3"/>
          <p:cNvSpPr txBox="1">
            <a:spLocks/>
          </p:cNvSpPr>
          <p:nvPr/>
        </p:nvSpPr>
        <p:spPr bwMode="auto">
          <a:xfrm>
            <a:off x="457200" y="1550987"/>
            <a:ext cx="8229600" cy="486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US" altLang="zh-TW" sz="2400" dirty="0">
                <a:solidFill>
                  <a:srgbClr val="262626"/>
                </a:solidFill>
                <a:latin typeface="Helvetica" pitchFamily="-84" charset="0"/>
              </a:rPr>
              <a:t>Skeleton extraction </a:t>
            </a:r>
          </a:p>
          <a:p>
            <a:pPr lvl="1" eaLnBrk="1" hangingPunct="1">
              <a:spcBef>
                <a:spcPct val="20000"/>
              </a:spcBef>
            </a:pPr>
            <a:r>
              <a:rPr lang="en-US" altLang="zh-TW" sz="2000" dirty="0" smtClean="0">
                <a:solidFill>
                  <a:srgbClr val="262626"/>
                </a:solidFill>
                <a:latin typeface="Helvetica" pitchFamily="-84" charset="0"/>
              </a:rPr>
              <a:t>[</a:t>
            </a:r>
            <a:r>
              <a:rPr lang="en-US" altLang="zh-TW" sz="2000" dirty="0" err="1">
                <a:solidFill>
                  <a:srgbClr val="262626"/>
                </a:solidFill>
                <a:latin typeface="Helvetica" pitchFamily="-84" charset="0"/>
              </a:rPr>
              <a:t>Sharf</a:t>
            </a:r>
            <a:r>
              <a:rPr lang="en-US" altLang="zh-TW" sz="2000" dirty="0">
                <a:solidFill>
                  <a:srgbClr val="262626"/>
                </a:solidFill>
                <a:latin typeface="Helvetica" pitchFamily="-84" charset="0"/>
              </a:rPr>
              <a:t> et al. 07] [Pan et al. 09] </a:t>
            </a:r>
            <a:r>
              <a:rPr lang="en-US" altLang="zh-TW" sz="2000" dirty="0" smtClean="0">
                <a:solidFill>
                  <a:srgbClr val="262626"/>
                </a:solidFill>
                <a:latin typeface="Helvetica" pitchFamily="-84" charset="0"/>
              </a:rPr>
              <a:t>[</a:t>
            </a:r>
            <a:r>
              <a:rPr lang="en-US" altLang="zh-TW" sz="2000" dirty="0" err="1">
                <a:solidFill>
                  <a:srgbClr val="262626"/>
                </a:solidFill>
                <a:latin typeface="Helvetica" pitchFamily="-84" charset="0"/>
              </a:rPr>
              <a:t>Ju</a:t>
            </a:r>
            <a:r>
              <a:rPr lang="en-US" altLang="zh-TW" sz="2000" dirty="0">
                <a:solidFill>
                  <a:srgbClr val="262626"/>
                </a:solidFill>
                <a:latin typeface="Helvetica" pitchFamily="-84" charset="0"/>
              </a:rPr>
              <a:t> et al. 11]</a:t>
            </a:r>
          </a:p>
          <a:p>
            <a:pPr lvl="1" eaLnBrk="1" hangingPunct="1">
              <a:spcBef>
                <a:spcPct val="20000"/>
              </a:spcBef>
              <a:buFont typeface="Arial" pitchFamily="34" charset="0"/>
              <a:buNone/>
            </a:pPr>
            <a:endParaRPr lang="en-US" altLang="zh-TW" sz="2000" dirty="0">
              <a:solidFill>
                <a:srgbClr val="262626"/>
              </a:solidFill>
              <a:latin typeface="Helvetica" pitchFamily="-84" charset="0"/>
            </a:endParaRPr>
          </a:p>
          <a:p>
            <a:pPr lvl="1" eaLnBrk="1" hangingPunct="1">
              <a:spcBef>
                <a:spcPct val="20000"/>
              </a:spcBef>
              <a:buFont typeface="Arial" pitchFamily="34" charset="0"/>
              <a:buNone/>
            </a:pPr>
            <a:endParaRPr lang="en-US" altLang="zh-TW" sz="2000" dirty="0">
              <a:solidFill>
                <a:srgbClr val="262626"/>
              </a:solidFill>
              <a:latin typeface="Helvetica" pitchFamily="-84" charset="0"/>
            </a:endParaRPr>
          </a:p>
          <a:p>
            <a:pPr lvl="1" eaLnBrk="1" hangingPunct="1">
              <a:spcBef>
                <a:spcPct val="20000"/>
              </a:spcBef>
              <a:buFont typeface="Arial" pitchFamily="34" charset="0"/>
              <a:buNone/>
            </a:pPr>
            <a:endParaRPr lang="en-US" altLang="zh-TW" sz="2000" dirty="0">
              <a:solidFill>
                <a:srgbClr val="262626"/>
              </a:solidFill>
              <a:latin typeface="Helvetica" pitchFamily="-84" charset="0"/>
            </a:endParaRPr>
          </a:p>
          <a:p>
            <a:pPr lvl="1" eaLnBrk="1" hangingPunct="1">
              <a:spcBef>
                <a:spcPct val="20000"/>
              </a:spcBef>
              <a:buFont typeface="Arial" pitchFamily="34" charset="0"/>
              <a:buNone/>
            </a:pPr>
            <a:endParaRPr lang="en-US" altLang="zh-TW" sz="2000" dirty="0">
              <a:solidFill>
                <a:srgbClr val="262626"/>
              </a:solidFill>
              <a:latin typeface="Helvetica" pitchFamily="-84" charset="0"/>
            </a:endParaRPr>
          </a:p>
          <a:p>
            <a:pPr marL="0" lvl="1" eaLnBrk="1" hangingPunct="1">
              <a:spcBef>
                <a:spcPct val="20000"/>
              </a:spcBef>
            </a:pPr>
            <a:r>
              <a:rPr lang="en-US" altLang="zh-TW" sz="2000" dirty="0" smtClean="0">
                <a:solidFill>
                  <a:srgbClr val="262626"/>
                </a:solidFill>
                <a:latin typeface="Helvetica" pitchFamily="-84" charset="0"/>
              </a:rPr>
              <a:t>      [Cornea et al. 07]  </a:t>
            </a:r>
          </a:p>
          <a:p>
            <a:pPr marL="0" lvl="1" eaLnBrk="1" hangingPunct="1">
              <a:spcBef>
                <a:spcPct val="20000"/>
              </a:spcBef>
            </a:pPr>
            <a:r>
              <a:rPr lang="en-US" altLang="zh-TW" sz="2000" dirty="0">
                <a:solidFill>
                  <a:srgbClr val="262626"/>
                </a:solidFill>
                <a:latin typeface="Helvetica" pitchFamily="-84" charset="0"/>
              </a:rPr>
              <a:t> </a:t>
            </a:r>
            <a:r>
              <a:rPr lang="en-US" altLang="zh-TW" sz="2000" dirty="0" smtClean="0">
                <a:solidFill>
                  <a:srgbClr val="262626"/>
                </a:solidFill>
                <a:latin typeface="Helvetica" pitchFamily="-84" charset="0"/>
              </a:rPr>
              <a:t>     </a:t>
            </a:r>
            <a:endParaRPr lang="en-US" altLang="zh-TW" sz="2400" dirty="0" smtClean="0">
              <a:solidFill>
                <a:srgbClr val="262626"/>
              </a:solidFill>
              <a:latin typeface="Helvetica" pitchFamily="-84" charset="0"/>
            </a:endParaRPr>
          </a:p>
          <a:p>
            <a:pPr marL="342900" lvl="1" indent="-342900" eaLnBrk="1" hangingPunct="1">
              <a:spcBef>
                <a:spcPct val="20000"/>
              </a:spcBef>
              <a:buFont typeface="Arial" pitchFamily="34" charset="0"/>
              <a:buChar char="•"/>
            </a:pPr>
            <a:r>
              <a:rPr lang="en-US" altLang="zh-TW" sz="2400" dirty="0" smtClean="0">
                <a:solidFill>
                  <a:srgbClr val="262626"/>
                </a:solidFill>
                <a:latin typeface="Helvetica" pitchFamily="-84" charset="0"/>
              </a:rPr>
              <a:t>Automatic skinning</a:t>
            </a:r>
          </a:p>
          <a:p>
            <a:pPr marL="0" indent="0" eaLnBrk="1" hangingPunct="1">
              <a:spcBef>
                <a:spcPct val="20000"/>
              </a:spcBef>
            </a:pPr>
            <a:r>
              <a:rPr lang="en-US" altLang="zh-TW" sz="2400" dirty="0">
                <a:solidFill>
                  <a:srgbClr val="262626"/>
                </a:solidFill>
                <a:latin typeface="Helvetica" pitchFamily="-84" charset="0"/>
              </a:rPr>
              <a:t> </a:t>
            </a:r>
            <a:r>
              <a:rPr lang="en-US" altLang="zh-TW" sz="2400" dirty="0" smtClean="0">
                <a:solidFill>
                  <a:srgbClr val="262626"/>
                </a:solidFill>
                <a:latin typeface="Helvetica" pitchFamily="-84" charset="0"/>
              </a:rPr>
              <a:t>   </a:t>
            </a:r>
            <a:r>
              <a:rPr lang="en-US" altLang="zh-TW" sz="2000" dirty="0" smtClean="0">
                <a:solidFill>
                  <a:srgbClr val="262626"/>
                </a:solidFill>
                <a:latin typeface="Helvetica" pitchFamily="-84" charset="0"/>
              </a:rPr>
              <a:t>Pinocchio </a:t>
            </a:r>
            <a:r>
              <a:rPr lang="en-US" altLang="zh-TW" sz="2000" dirty="0">
                <a:solidFill>
                  <a:srgbClr val="262626"/>
                </a:solidFill>
                <a:latin typeface="Helvetica" pitchFamily="-84" charset="0"/>
              </a:rPr>
              <a:t>[</a:t>
            </a:r>
            <a:r>
              <a:rPr lang="en-US" altLang="zh-TW" sz="2000" dirty="0" err="1">
                <a:solidFill>
                  <a:srgbClr val="262626"/>
                </a:solidFill>
                <a:latin typeface="Helvetica" pitchFamily="-84" charset="0"/>
              </a:rPr>
              <a:t>Baran</a:t>
            </a:r>
            <a:r>
              <a:rPr lang="en-US" altLang="zh-TW" sz="2000" dirty="0">
                <a:solidFill>
                  <a:srgbClr val="262626"/>
                </a:solidFill>
                <a:latin typeface="Helvetica" pitchFamily="-84" charset="0"/>
              </a:rPr>
              <a:t> and </a:t>
            </a:r>
            <a:r>
              <a:rPr lang="en-US" altLang="zh-TW" sz="2000" dirty="0" err="1"/>
              <a:t>Popović</a:t>
            </a:r>
            <a:r>
              <a:rPr lang="en-US" altLang="zh-TW" sz="2000" dirty="0"/>
              <a:t> </a:t>
            </a:r>
            <a:r>
              <a:rPr lang="en-US" altLang="zh-TW" sz="2000" dirty="0">
                <a:solidFill>
                  <a:srgbClr val="262626"/>
                </a:solidFill>
                <a:latin typeface="Helvetica" pitchFamily="-84" charset="0"/>
              </a:rPr>
              <a:t>07]</a:t>
            </a:r>
          </a:p>
          <a:p>
            <a:pPr eaLnBrk="1" hangingPunct="1">
              <a:spcBef>
                <a:spcPct val="20000"/>
              </a:spcBef>
              <a:buFont typeface="Arial" pitchFamily="34" charset="0"/>
              <a:buChar char="•"/>
            </a:pPr>
            <a:endParaRPr lang="en-US" altLang="zh-TW" sz="2400" dirty="0">
              <a:solidFill>
                <a:srgbClr val="262626"/>
              </a:solidFill>
              <a:latin typeface="Helvetica" pitchFamily="-84" charset="0"/>
            </a:endParaRPr>
          </a:p>
          <a:p>
            <a:pPr lvl="1" eaLnBrk="1" hangingPunct="1">
              <a:spcBef>
                <a:spcPct val="20000"/>
              </a:spcBef>
              <a:buFont typeface="Arial" pitchFamily="34" charset="0"/>
              <a:buChar char="–"/>
            </a:pPr>
            <a:endParaRPr lang="en-US" altLang="zh-TW" sz="2400" b="1" dirty="0">
              <a:solidFill>
                <a:srgbClr val="262626"/>
              </a:solidFill>
              <a:latin typeface="Helvetica" pitchFamily="-84" charset="0"/>
            </a:endParaRPr>
          </a:p>
          <a:p>
            <a:pPr eaLnBrk="1" hangingPunct="1">
              <a:spcBef>
                <a:spcPct val="20000"/>
              </a:spcBef>
              <a:buFont typeface="Arial" pitchFamily="34" charset="0"/>
              <a:buNone/>
            </a:pPr>
            <a:endParaRPr lang="en-US" altLang="zh-TW" sz="2400" b="1" dirty="0">
              <a:solidFill>
                <a:srgbClr val="262626"/>
              </a:solidFill>
              <a:latin typeface="Helvetica" pitchFamily="-84" charset="0"/>
            </a:endParaRPr>
          </a:p>
          <a:p>
            <a:pPr eaLnBrk="1" hangingPunct="1">
              <a:spcBef>
                <a:spcPct val="20000"/>
              </a:spcBef>
              <a:buFont typeface="Arial" pitchFamily="34" charset="0"/>
              <a:buNone/>
            </a:pPr>
            <a:endParaRPr lang="en-US" altLang="zh-TW" sz="2400" b="1" dirty="0">
              <a:solidFill>
                <a:srgbClr val="262626"/>
              </a:solidFill>
              <a:latin typeface="Helvetica" pitchFamily="-84" charset="0"/>
            </a:endParaRPr>
          </a:p>
          <a:p>
            <a:pPr eaLnBrk="1" hangingPunct="1">
              <a:spcBef>
                <a:spcPct val="20000"/>
              </a:spcBef>
              <a:buFont typeface="Arial" pitchFamily="34" charset="0"/>
              <a:buNone/>
            </a:pPr>
            <a:endParaRPr lang="en-US" altLang="zh-TW" sz="2400" b="1" dirty="0">
              <a:solidFill>
                <a:srgbClr val="262626"/>
              </a:solidFill>
              <a:latin typeface="Helvetica" pitchFamily="-84" charset="0"/>
            </a:endParaRPr>
          </a:p>
          <a:p>
            <a:pPr eaLnBrk="1" hangingPunct="1">
              <a:spcBef>
                <a:spcPct val="20000"/>
              </a:spcBef>
              <a:buFont typeface="Arial" pitchFamily="34" charset="0"/>
              <a:buChar char="•"/>
            </a:pPr>
            <a:endParaRPr lang="en-US" altLang="zh-TW" sz="2000" b="1" dirty="0">
              <a:solidFill>
                <a:srgbClr val="262626"/>
              </a:solidFill>
              <a:latin typeface="Helvetica" pitchFamily="-84" charset="0"/>
            </a:endParaRPr>
          </a:p>
        </p:txBody>
      </p:sp>
      <p:pic>
        <p:nvPicPr>
          <p:cNvPr id="717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6303" y="4208806"/>
            <a:ext cx="2514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687E585-ACB7-4499-9C67-CABC51547738}" type="slidenum">
              <a:rPr lang="en-US" altLang="zh-TW" smtClean="0">
                <a:latin typeface="Calibri" pitchFamily="34" charset="0"/>
              </a:rPr>
              <a:pPr eaLnBrk="1" hangingPunct="1"/>
              <a:t>5</a:t>
            </a:fld>
            <a:endParaRPr lang="en-US" altLang="zh-TW" smtClean="0">
              <a:latin typeface="Calibri"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905" y="2378168"/>
            <a:ext cx="42957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79" y="2431944"/>
            <a:ext cx="3045125" cy="14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559937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172"/>
                                        </p:tgtEl>
                                        <p:attrNameLst>
                                          <p:attrName>style.visibility</p:attrName>
                                        </p:attrNameLst>
                                      </p:cBhvr>
                                      <p:to>
                                        <p:strVal val="visible"/>
                                      </p:to>
                                    </p:set>
                                    <p:animEffect transition="in" filter="fade">
                                      <p:cBhvr>
                                        <p:cTn id="3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Add new point</a:t>
            </a:r>
            <a:endParaRPr lang="hu-HU" altLang="zh-TW" sz="2800" b="1" smtClean="0">
              <a:latin typeface="Helvetica" charset="0"/>
              <a:ea typeface="ＭＳ Ｐゴシック" pitchFamily="34" charset="-128"/>
            </a:endParaRPr>
          </a:p>
        </p:txBody>
      </p:sp>
      <p:sp>
        <p:nvSpPr>
          <p:cNvPr id="1003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8BC9E8-028A-4FFB-B0C8-62476A51EDB5}" type="slidenum">
              <a:rPr lang="en-US" altLang="zh-TW" sz="1600">
                <a:latin typeface="Calibri" pitchFamily="34" charset="0"/>
              </a:rPr>
              <a:pPr eaLnBrk="1" hangingPunct="1"/>
              <a:t>50</a:t>
            </a:fld>
            <a:endParaRPr lang="en-US" altLang="zh-TW" sz="1600">
              <a:latin typeface="Calibri" pitchFamily="34" charset="0"/>
            </a:endParaRPr>
          </a:p>
        </p:txBody>
      </p:sp>
      <p:pic>
        <p:nvPicPr>
          <p:cNvPr id="100355" name="Picture 6" descr="15add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753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Fit trapezoids</a:t>
            </a:r>
            <a:endParaRPr lang="hu-HU" altLang="zh-TW" sz="2800" b="1" smtClean="0">
              <a:latin typeface="Helvetica" charset="0"/>
              <a:ea typeface="ＭＳ Ｐゴシック" pitchFamily="34" charset="-128"/>
            </a:endParaRPr>
          </a:p>
        </p:txBody>
      </p:sp>
      <p:sp>
        <p:nvSpPr>
          <p:cNvPr id="1024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F3A7B6F-7543-4519-94AB-8394FA91FA9F}" type="slidenum">
              <a:rPr lang="en-US" altLang="zh-TW" sz="1600">
                <a:latin typeface="Calibri" pitchFamily="34" charset="0"/>
              </a:rPr>
              <a:pPr eaLnBrk="1" hangingPunct="1"/>
              <a:t>51</a:t>
            </a:fld>
            <a:endParaRPr lang="en-US" altLang="zh-TW" sz="1600">
              <a:latin typeface="Calibri" pitchFamily="34" charset="0"/>
            </a:endParaRPr>
          </a:p>
        </p:txBody>
      </p:sp>
      <p:pic>
        <p:nvPicPr>
          <p:cNvPr id="102403" name="Picture 6" descr="16twotra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013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Error below threshold</a:t>
            </a:r>
            <a:endParaRPr lang="hu-HU" altLang="zh-TW" sz="2800" b="1" smtClean="0">
              <a:latin typeface="Helvetica" charset="0"/>
              <a:ea typeface="ＭＳ Ｐゴシック" pitchFamily="34" charset="-128"/>
            </a:endParaRPr>
          </a:p>
        </p:txBody>
      </p:sp>
      <p:sp>
        <p:nvSpPr>
          <p:cNvPr id="1044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A36AA8-1526-46BD-9773-BEC7E92A8E67}" type="slidenum">
              <a:rPr lang="en-US" altLang="zh-TW" sz="1600">
                <a:latin typeface="Calibri" pitchFamily="34" charset="0"/>
              </a:rPr>
              <a:pPr eaLnBrk="1" hangingPunct="1"/>
              <a:t>52</a:t>
            </a:fld>
            <a:endParaRPr lang="en-US" altLang="zh-TW" sz="1600">
              <a:latin typeface="Calibri" pitchFamily="34" charset="0"/>
            </a:endParaRPr>
          </a:p>
        </p:txBody>
      </p:sp>
      <p:pic>
        <p:nvPicPr>
          <p:cNvPr id="104451" name="Picture 11" descr="17twotraperr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576513"/>
            <a:ext cx="7197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2326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Bones</a:t>
            </a:r>
            <a:endParaRPr lang="hu-HU" altLang="zh-TW" sz="2800" b="1" smtClean="0">
              <a:latin typeface="Helvetica" charset="0"/>
              <a:ea typeface="ＭＳ Ｐゴシック" pitchFamily="34" charset="-128"/>
            </a:endParaRPr>
          </a:p>
        </p:txBody>
      </p:sp>
      <p:pic>
        <p:nvPicPr>
          <p:cNvPr id="106498" name="Picture 3" descr="cdpend"/>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73138" y="2574925"/>
            <a:ext cx="7197725" cy="2574925"/>
          </a:xfrm>
        </p:spPr>
      </p:pic>
      <p:sp>
        <p:nvSpPr>
          <p:cNvPr id="1064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32066F-1796-45A3-8BB0-CDEE532A2D5C}" type="slidenum">
              <a:rPr lang="en-US" altLang="zh-TW" sz="1600">
                <a:latin typeface="Calibri" pitchFamily="34" charset="0"/>
              </a:rPr>
              <a:pPr eaLnBrk="1" hangingPunct="1"/>
              <a:t>53</a:t>
            </a:fld>
            <a:endParaRPr lang="en-US" altLang="zh-TW" sz="1600">
              <a:latin typeface="Calibri" pitchFamily="34" charset="0"/>
            </a:endParaRPr>
          </a:p>
        </p:txBody>
      </p:sp>
    </p:spTree>
    <p:extLst>
      <p:ext uri="{BB962C8B-B14F-4D97-AF65-F5344CB8AC3E}">
        <p14:creationId xmlns:p14="http://schemas.microsoft.com/office/powerpoint/2010/main" val="38068260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2">
            <a:extLst>
              <a:ext uri="{28A0092B-C50C-407E-A947-70E740481C1C}">
                <a14:useLocalDpi xmlns:a14="http://schemas.microsoft.com/office/drawing/2010/main" val="0"/>
              </a:ext>
            </a:extLst>
          </a:blip>
          <a:srcRect l="8287" r="8344"/>
          <a:stretch>
            <a:fillRect/>
          </a:stretch>
        </p:blipFill>
        <p:spPr bwMode="auto">
          <a:xfrm>
            <a:off x="0" y="0"/>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88090" name="Rectangle 26"/>
          <p:cNvSpPr>
            <a:spLocks noChangeArrowheads="1"/>
          </p:cNvSpPr>
          <p:nvPr/>
        </p:nvSpPr>
        <p:spPr bwMode="auto">
          <a:xfrm>
            <a:off x="2171700" y="1047750"/>
            <a:ext cx="4286250" cy="192405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zh-TW" altLang="en-US"/>
          </a:p>
        </p:txBody>
      </p:sp>
      <p:sp>
        <p:nvSpPr>
          <p:cNvPr id="10854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85E6FD-12A0-417E-9E32-D4D873C00C04}" type="slidenum">
              <a:rPr lang="en-US" altLang="zh-TW" sz="1600">
                <a:latin typeface="Calibri" pitchFamily="34" charset="0"/>
              </a:rPr>
              <a:pPr eaLnBrk="1" hangingPunct="1"/>
              <a:t>54</a:t>
            </a:fld>
            <a:endParaRPr lang="en-US" altLang="zh-TW" sz="1600">
              <a:latin typeface="Calibri" pitchFamily="34" charset="0"/>
            </a:endParaRPr>
          </a:p>
        </p:txBody>
      </p:sp>
    </p:spTree>
    <p:extLst>
      <p:ext uri="{BB962C8B-B14F-4D97-AF65-F5344CB8AC3E}">
        <p14:creationId xmlns:p14="http://schemas.microsoft.com/office/powerpoint/2010/main" val="1790644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80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7" name="Picture 5"/>
          <p:cNvPicPr>
            <a:picLocks noChangeAspect="1" noChangeArrowheads="1"/>
          </p:cNvPicPr>
          <p:nvPr/>
        </p:nvPicPr>
        <p:blipFill>
          <a:blip r:embed="rId2">
            <a:extLst>
              <a:ext uri="{28A0092B-C50C-407E-A947-70E740481C1C}">
                <a14:useLocalDpi xmlns:a14="http://schemas.microsoft.com/office/drawing/2010/main" val="0"/>
              </a:ext>
            </a:extLst>
          </a:blip>
          <a:srcRect l="8287" r="8344"/>
          <a:stretch>
            <a:fillRect/>
          </a:stretch>
        </p:blipFill>
        <p:spPr bwMode="auto">
          <a:xfrm>
            <a:off x="0" y="0"/>
            <a:ext cx="915035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8090" name="Rectangle 26"/>
          <p:cNvSpPr>
            <a:spLocks noChangeArrowheads="1"/>
          </p:cNvSpPr>
          <p:nvPr/>
        </p:nvSpPr>
        <p:spPr bwMode="auto">
          <a:xfrm>
            <a:off x="2171700" y="1047750"/>
            <a:ext cx="4286250" cy="192405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zh-TW" altLang="en-US"/>
          </a:p>
        </p:txBody>
      </p:sp>
      <p:sp>
        <p:nvSpPr>
          <p:cNvPr id="109571" name="Slide Number Placeholder 1"/>
          <p:cNvSpPr txBox="1">
            <a:spLocks noGrp="1"/>
          </p:cNvSpPr>
          <p:nvPr/>
        </p:nvSpPr>
        <p:spPr bwMode="auto">
          <a:xfrm>
            <a:off x="34925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B99E69F2-BE8B-4CA0-9E9F-20BF4277EAB8}" type="slidenum">
              <a:rPr lang="en-US" altLang="zh-TW" sz="1600" b="1">
                <a:latin typeface="Calibri" pitchFamily="34" charset="0"/>
                <a:cs typeface="Arial" pitchFamily="34" charset="0"/>
              </a:rPr>
              <a:pPr algn="ctr" eaLnBrk="1" hangingPunct="1"/>
              <a:t>55</a:t>
            </a:fld>
            <a:endParaRPr lang="en-US" altLang="zh-TW" sz="1600" b="1">
              <a:latin typeface="Calibri" pitchFamily="34" charset="0"/>
              <a:cs typeface="Arial" pitchFamily="34" charset="0"/>
            </a:endParaRPr>
          </a:p>
        </p:txBody>
      </p:sp>
    </p:spTree>
    <p:extLst>
      <p:ext uri="{BB962C8B-B14F-4D97-AF65-F5344CB8AC3E}">
        <p14:creationId xmlns:p14="http://schemas.microsoft.com/office/powerpoint/2010/main" val="35527521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80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2"/>
          <p:cNvSpPr>
            <a:spLocks noGrp="1"/>
          </p:cNvSpPr>
          <p:nvPr>
            <p:ph type="title" idx="4294967295"/>
          </p:nvPr>
        </p:nvSpPr>
        <p:spPr/>
        <p:txBody>
          <a:bodyPr/>
          <a:lstStyle/>
          <a:p>
            <a:r>
              <a:rPr lang="en-US" altLang="zh-TW" smtClean="0">
                <a:ea typeface="ＭＳ Ｐゴシック" pitchFamily="34" charset="-128"/>
              </a:rPr>
              <a:t>Splitting</a:t>
            </a:r>
            <a:endParaRPr lang="hu-HU" altLang="zh-TW" smtClean="0">
              <a:ea typeface="ＭＳ Ｐゴシック" pitchFamily="34" charset="-128"/>
            </a:endParaRPr>
          </a:p>
        </p:txBody>
      </p:sp>
      <p:sp>
        <p:nvSpPr>
          <p:cNvPr id="2" name="Freeform 1"/>
          <p:cNvSpPr>
            <a:spLocks/>
          </p:cNvSpPr>
          <p:nvPr/>
        </p:nvSpPr>
        <p:spPr bwMode="auto">
          <a:xfrm>
            <a:off x="1651000" y="1841500"/>
            <a:ext cx="3810000" cy="3251200"/>
          </a:xfrm>
          <a:custGeom>
            <a:avLst/>
            <a:gdLst>
              <a:gd name="T0" fmla="*/ 1358900 w 3810000"/>
              <a:gd name="T1" fmla="*/ 990600 h 3251200"/>
              <a:gd name="T2" fmla="*/ 1231900 w 3810000"/>
              <a:gd name="T3" fmla="*/ 596900 h 3251200"/>
              <a:gd name="T4" fmla="*/ 1117600 w 3810000"/>
              <a:gd name="T5" fmla="*/ 381000 h 3251200"/>
              <a:gd name="T6" fmla="*/ 1028700 w 3810000"/>
              <a:gd name="T7" fmla="*/ 241300 h 3251200"/>
              <a:gd name="T8" fmla="*/ 825500 w 3810000"/>
              <a:gd name="T9" fmla="*/ 25400 h 3251200"/>
              <a:gd name="T10" fmla="*/ 292100 w 3810000"/>
              <a:gd name="T11" fmla="*/ 25400 h 3251200"/>
              <a:gd name="T12" fmla="*/ 203200 w 3810000"/>
              <a:gd name="T13" fmla="*/ 114300 h 3251200"/>
              <a:gd name="T14" fmla="*/ 165100 w 3810000"/>
              <a:gd name="T15" fmla="*/ 533400 h 3251200"/>
              <a:gd name="T16" fmla="*/ 241300 w 3810000"/>
              <a:gd name="T17" fmla="*/ 723900 h 3251200"/>
              <a:gd name="T18" fmla="*/ 444500 w 3810000"/>
              <a:gd name="T19" fmla="*/ 1016000 h 3251200"/>
              <a:gd name="T20" fmla="*/ 647700 w 3810000"/>
              <a:gd name="T21" fmla="*/ 1143000 h 3251200"/>
              <a:gd name="T22" fmla="*/ 749300 w 3810000"/>
              <a:gd name="T23" fmla="*/ 1358900 h 3251200"/>
              <a:gd name="T24" fmla="*/ 584200 w 3810000"/>
              <a:gd name="T25" fmla="*/ 1600200 h 3251200"/>
              <a:gd name="T26" fmla="*/ 444500 w 3810000"/>
              <a:gd name="T27" fmla="*/ 1778000 h 3251200"/>
              <a:gd name="T28" fmla="*/ 393700 w 3810000"/>
              <a:gd name="T29" fmla="*/ 1892300 h 3251200"/>
              <a:gd name="T30" fmla="*/ 355600 w 3810000"/>
              <a:gd name="T31" fmla="*/ 2032000 h 3251200"/>
              <a:gd name="T32" fmla="*/ 266700 w 3810000"/>
              <a:gd name="T33" fmla="*/ 2222500 h 3251200"/>
              <a:gd name="T34" fmla="*/ 152400 w 3810000"/>
              <a:gd name="T35" fmla="*/ 2476500 h 3251200"/>
              <a:gd name="T36" fmla="*/ 101600 w 3810000"/>
              <a:gd name="T37" fmla="*/ 2590800 h 3251200"/>
              <a:gd name="T38" fmla="*/ 0 w 3810000"/>
              <a:gd name="T39" fmla="*/ 2959100 h 3251200"/>
              <a:gd name="T40" fmla="*/ 50800 w 3810000"/>
              <a:gd name="T41" fmla="*/ 3251200 h 3251200"/>
              <a:gd name="T42" fmla="*/ 660400 w 3810000"/>
              <a:gd name="T43" fmla="*/ 3136900 h 3251200"/>
              <a:gd name="T44" fmla="*/ 825500 w 3810000"/>
              <a:gd name="T45" fmla="*/ 3035300 h 3251200"/>
              <a:gd name="T46" fmla="*/ 889000 w 3810000"/>
              <a:gd name="T47" fmla="*/ 2870200 h 3251200"/>
              <a:gd name="T48" fmla="*/ 939800 w 3810000"/>
              <a:gd name="T49" fmla="*/ 2120900 h 3251200"/>
              <a:gd name="T50" fmla="*/ 1816100 w 3810000"/>
              <a:gd name="T51" fmla="*/ 2222500 h 3251200"/>
              <a:gd name="T52" fmla="*/ 2159000 w 3810000"/>
              <a:gd name="T53" fmla="*/ 2463800 h 3251200"/>
              <a:gd name="T54" fmla="*/ 2501900 w 3810000"/>
              <a:gd name="T55" fmla="*/ 2692400 h 3251200"/>
              <a:gd name="T56" fmla="*/ 2768600 w 3810000"/>
              <a:gd name="T57" fmla="*/ 2819400 h 3251200"/>
              <a:gd name="T58" fmla="*/ 2984500 w 3810000"/>
              <a:gd name="T59" fmla="*/ 2921000 h 3251200"/>
              <a:gd name="T60" fmla="*/ 3060700 w 3810000"/>
              <a:gd name="T61" fmla="*/ 2959100 h 3251200"/>
              <a:gd name="T62" fmla="*/ 3302000 w 3810000"/>
              <a:gd name="T63" fmla="*/ 3073400 h 3251200"/>
              <a:gd name="T64" fmla="*/ 3746500 w 3810000"/>
              <a:gd name="T65" fmla="*/ 3048000 h 3251200"/>
              <a:gd name="T66" fmla="*/ 3810000 w 3810000"/>
              <a:gd name="T67" fmla="*/ 2895600 h 3251200"/>
              <a:gd name="T68" fmla="*/ 3771900 w 3810000"/>
              <a:gd name="T69" fmla="*/ 2565400 h 3251200"/>
              <a:gd name="T70" fmla="*/ 3708400 w 3810000"/>
              <a:gd name="T71" fmla="*/ 2425700 h 3251200"/>
              <a:gd name="T72" fmla="*/ 3644900 w 3810000"/>
              <a:gd name="T73" fmla="*/ 2311400 h 3251200"/>
              <a:gd name="T74" fmla="*/ 3581400 w 3810000"/>
              <a:gd name="T75" fmla="*/ 2235200 h 3251200"/>
              <a:gd name="T76" fmla="*/ 3340100 w 3810000"/>
              <a:gd name="T77" fmla="*/ 2044700 h 3251200"/>
              <a:gd name="T78" fmla="*/ 3200400 w 3810000"/>
              <a:gd name="T79" fmla="*/ 1981200 h 3251200"/>
              <a:gd name="T80" fmla="*/ 2997200 w 3810000"/>
              <a:gd name="T81" fmla="*/ 1943100 h 3251200"/>
              <a:gd name="T82" fmla="*/ 2857500 w 3810000"/>
              <a:gd name="T83" fmla="*/ 1917700 h 3251200"/>
              <a:gd name="T84" fmla="*/ 2679700 w 3810000"/>
              <a:gd name="T85" fmla="*/ 1841500 h 3251200"/>
              <a:gd name="T86" fmla="*/ 2603500 w 3810000"/>
              <a:gd name="T87" fmla="*/ 1803400 h 3251200"/>
              <a:gd name="T88" fmla="*/ 2451100 w 3810000"/>
              <a:gd name="T89" fmla="*/ 1765300 h 3251200"/>
              <a:gd name="T90" fmla="*/ 2451100 w 3810000"/>
              <a:gd name="T91" fmla="*/ 1625600 h 3251200"/>
              <a:gd name="T92" fmla="*/ 2565400 w 3810000"/>
              <a:gd name="T93" fmla="*/ 1587500 h 3251200"/>
              <a:gd name="T94" fmla="*/ 3149600 w 3810000"/>
              <a:gd name="T95" fmla="*/ 1549400 h 3251200"/>
              <a:gd name="T96" fmla="*/ 3276600 w 3810000"/>
              <a:gd name="T97" fmla="*/ 1485900 h 3251200"/>
              <a:gd name="T98" fmla="*/ 3365500 w 3810000"/>
              <a:gd name="T99" fmla="*/ 1435100 h 3251200"/>
              <a:gd name="T100" fmla="*/ 3479800 w 3810000"/>
              <a:gd name="T101" fmla="*/ 1219200 h 3251200"/>
              <a:gd name="T102" fmla="*/ 3429000 w 3810000"/>
              <a:gd name="T103" fmla="*/ 1079500 h 3251200"/>
              <a:gd name="T104" fmla="*/ 3225800 w 3810000"/>
              <a:gd name="T105" fmla="*/ 1028700 h 3251200"/>
              <a:gd name="T106" fmla="*/ 2895600 w 3810000"/>
              <a:gd name="T107" fmla="*/ 1066800 h 3251200"/>
              <a:gd name="T108" fmla="*/ 2654300 w 3810000"/>
              <a:gd name="T109" fmla="*/ 1117600 h 3251200"/>
              <a:gd name="T110" fmla="*/ 2387600 w 3810000"/>
              <a:gd name="T111" fmla="*/ 1193800 h 3251200"/>
              <a:gd name="T112" fmla="*/ 2222500 w 3810000"/>
              <a:gd name="T113" fmla="*/ 1244600 h 3251200"/>
              <a:gd name="T114" fmla="*/ 2019300 w 3810000"/>
              <a:gd name="T115" fmla="*/ 1282700 h 3251200"/>
              <a:gd name="T116" fmla="*/ 1498600 w 3810000"/>
              <a:gd name="T117" fmla="*/ 1244600 h 3251200"/>
              <a:gd name="T118" fmla="*/ 1422400 w 3810000"/>
              <a:gd name="T119" fmla="*/ 1219200 h 3251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10000" h="3251200">
                <a:moveTo>
                  <a:pt x="1371600" y="1206500"/>
                </a:moveTo>
                <a:cubicBezTo>
                  <a:pt x="1367367" y="1134533"/>
                  <a:pt x="1367163" y="1062216"/>
                  <a:pt x="1358900" y="990600"/>
                </a:cubicBezTo>
                <a:cubicBezTo>
                  <a:pt x="1341251" y="837646"/>
                  <a:pt x="1327385" y="905699"/>
                  <a:pt x="1282700" y="749300"/>
                </a:cubicBezTo>
                <a:cubicBezTo>
                  <a:pt x="1262532" y="678712"/>
                  <a:pt x="1260243" y="659255"/>
                  <a:pt x="1231900" y="596900"/>
                </a:cubicBezTo>
                <a:cubicBezTo>
                  <a:pt x="1141875" y="398844"/>
                  <a:pt x="1233793" y="602486"/>
                  <a:pt x="1168400" y="482600"/>
                </a:cubicBezTo>
                <a:cubicBezTo>
                  <a:pt x="1150269" y="449359"/>
                  <a:pt x="1140318" y="411291"/>
                  <a:pt x="1117600" y="381000"/>
                </a:cubicBezTo>
                <a:cubicBezTo>
                  <a:pt x="1104900" y="364067"/>
                  <a:pt x="1090718" y="348149"/>
                  <a:pt x="1079500" y="330200"/>
                </a:cubicBezTo>
                <a:cubicBezTo>
                  <a:pt x="1026766" y="245826"/>
                  <a:pt x="1081135" y="311214"/>
                  <a:pt x="1028700" y="241300"/>
                </a:cubicBezTo>
                <a:cubicBezTo>
                  <a:pt x="965355" y="156840"/>
                  <a:pt x="955096" y="154996"/>
                  <a:pt x="863600" y="63500"/>
                </a:cubicBezTo>
                <a:cubicBezTo>
                  <a:pt x="850900" y="50800"/>
                  <a:pt x="843387" y="27026"/>
                  <a:pt x="825500" y="25400"/>
                </a:cubicBezTo>
                <a:lnTo>
                  <a:pt x="558800" y="0"/>
                </a:lnTo>
                <a:cubicBezTo>
                  <a:pt x="469900" y="8467"/>
                  <a:pt x="380187" y="10719"/>
                  <a:pt x="292100" y="25400"/>
                </a:cubicBezTo>
                <a:cubicBezTo>
                  <a:pt x="277044" y="27909"/>
                  <a:pt x="264793" y="40007"/>
                  <a:pt x="254000" y="50800"/>
                </a:cubicBezTo>
                <a:cubicBezTo>
                  <a:pt x="234833" y="69967"/>
                  <a:pt x="217146" y="91056"/>
                  <a:pt x="203200" y="114300"/>
                </a:cubicBezTo>
                <a:cubicBezTo>
                  <a:pt x="189946" y="136390"/>
                  <a:pt x="159066" y="234002"/>
                  <a:pt x="152400" y="254000"/>
                </a:cubicBezTo>
                <a:cubicBezTo>
                  <a:pt x="135996" y="368831"/>
                  <a:pt x="124283" y="393455"/>
                  <a:pt x="165100" y="533400"/>
                </a:cubicBezTo>
                <a:cubicBezTo>
                  <a:pt x="177304" y="575241"/>
                  <a:pt x="207433" y="609600"/>
                  <a:pt x="228600" y="647700"/>
                </a:cubicBezTo>
                <a:cubicBezTo>
                  <a:pt x="232833" y="673100"/>
                  <a:pt x="232639" y="699650"/>
                  <a:pt x="241300" y="723900"/>
                </a:cubicBezTo>
                <a:cubicBezTo>
                  <a:pt x="254035" y="759558"/>
                  <a:pt x="273537" y="792499"/>
                  <a:pt x="292100" y="825500"/>
                </a:cubicBezTo>
                <a:cubicBezTo>
                  <a:pt x="343021" y="916026"/>
                  <a:pt x="363867" y="947772"/>
                  <a:pt x="444500" y="1016000"/>
                </a:cubicBezTo>
                <a:cubicBezTo>
                  <a:pt x="467804" y="1035719"/>
                  <a:pt x="496012" y="1048845"/>
                  <a:pt x="520700" y="1066800"/>
                </a:cubicBezTo>
                <a:cubicBezTo>
                  <a:pt x="620069" y="1139068"/>
                  <a:pt x="543837" y="1101455"/>
                  <a:pt x="647700" y="1143000"/>
                </a:cubicBezTo>
                <a:cubicBezTo>
                  <a:pt x="662088" y="1157388"/>
                  <a:pt x="715304" y="1203962"/>
                  <a:pt x="723900" y="1231900"/>
                </a:cubicBezTo>
                <a:cubicBezTo>
                  <a:pt x="736596" y="1273163"/>
                  <a:pt x="749300" y="1358900"/>
                  <a:pt x="749300" y="1358900"/>
                </a:cubicBezTo>
                <a:cubicBezTo>
                  <a:pt x="741698" y="1381707"/>
                  <a:pt x="719056" y="1461607"/>
                  <a:pt x="698500" y="1485900"/>
                </a:cubicBezTo>
                <a:cubicBezTo>
                  <a:pt x="663696" y="1527032"/>
                  <a:pt x="622300" y="1562100"/>
                  <a:pt x="584200" y="1600200"/>
                </a:cubicBezTo>
                <a:cubicBezTo>
                  <a:pt x="550070" y="1634330"/>
                  <a:pt x="525121" y="1676546"/>
                  <a:pt x="495300" y="1714500"/>
                </a:cubicBezTo>
                <a:cubicBezTo>
                  <a:pt x="478553" y="1735814"/>
                  <a:pt x="461142" y="1756603"/>
                  <a:pt x="444500" y="1778000"/>
                </a:cubicBezTo>
                <a:cubicBezTo>
                  <a:pt x="431505" y="1794708"/>
                  <a:pt x="406400" y="1828800"/>
                  <a:pt x="406400" y="1828800"/>
                </a:cubicBezTo>
                <a:cubicBezTo>
                  <a:pt x="402167" y="1849967"/>
                  <a:pt x="398935" y="1871359"/>
                  <a:pt x="393700" y="1892300"/>
                </a:cubicBezTo>
                <a:cubicBezTo>
                  <a:pt x="390453" y="1905287"/>
                  <a:pt x="384247" y="1917413"/>
                  <a:pt x="381000" y="1930400"/>
                </a:cubicBezTo>
                <a:cubicBezTo>
                  <a:pt x="373754" y="1959383"/>
                  <a:pt x="370115" y="2002970"/>
                  <a:pt x="355600" y="2032000"/>
                </a:cubicBezTo>
                <a:cubicBezTo>
                  <a:pt x="344561" y="2054078"/>
                  <a:pt x="327939" y="2073131"/>
                  <a:pt x="317500" y="2095500"/>
                </a:cubicBezTo>
                <a:cubicBezTo>
                  <a:pt x="298219" y="2136817"/>
                  <a:pt x="285218" y="2180835"/>
                  <a:pt x="266700" y="2222500"/>
                </a:cubicBezTo>
                <a:cubicBezTo>
                  <a:pt x="148933" y="2487475"/>
                  <a:pt x="271841" y="2199518"/>
                  <a:pt x="177800" y="2387600"/>
                </a:cubicBezTo>
                <a:cubicBezTo>
                  <a:pt x="146844" y="2449512"/>
                  <a:pt x="184953" y="2403256"/>
                  <a:pt x="152400" y="2476500"/>
                </a:cubicBezTo>
                <a:cubicBezTo>
                  <a:pt x="142375" y="2499057"/>
                  <a:pt x="127000" y="2518833"/>
                  <a:pt x="114300" y="2540000"/>
                </a:cubicBezTo>
                <a:cubicBezTo>
                  <a:pt x="110067" y="2556933"/>
                  <a:pt x="107729" y="2574457"/>
                  <a:pt x="101600" y="2590800"/>
                </a:cubicBezTo>
                <a:cubicBezTo>
                  <a:pt x="45650" y="2739999"/>
                  <a:pt x="110309" y="2497689"/>
                  <a:pt x="38100" y="2743200"/>
                </a:cubicBezTo>
                <a:cubicBezTo>
                  <a:pt x="13141" y="2828062"/>
                  <a:pt x="10681" y="2873650"/>
                  <a:pt x="0" y="2959100"/>
                </a:cubicBezTo>
                <a:cubicBezTo>
                  <a:pt x="4233" y="3043767"/>
                  <a:pt x="-1825" y="3129581"/>
                  <a:pt x="12700" y="3213100"/>
                </a:cubicBezTo>
                <a:cubicBezTo>
                  <a:pt x="15777" y="3230795"/>
                  <a:pt x="32839" y="3251200"/>
                  <a:pt x="50800" y="3251200"/>
                </a:cubicBezTo>
                <a:cubicBezTo>
                  <a:pt x="161597" y="3251200"/>
                  <a:pt x="270933" y="3225800"/>
                  <a:pt x="381000" y="3213100"/>
                </a:cubicBezTo>
                <a:cubicBezTo>
                  <a:pt x="737836" y="3070365"/>
                  <a:pt x="257428" y="3252035"/>
                  <a:pt x="660400" y="3136900"/>
                </a:cubicBezTo>
                <a:cubicBezTo>
                  <a:pt x="700489" y="3125446"/>
                  <a:pt x="736600" y="3103033"/>
                  <a:pt x="774700" y="3086100"/>
                </a:cubicBezTo>
                <a:cubicBezTo>
                  <a:pt x="791633" y="3069167"/>
                  <a:pt x="809915" y="3053482"/>
                  <a:pt x="825500" y="3035300"/>
                </a:cubicBezTo>
                <a:cubicBezTo>
                  <a:pt x="849692" y="3007076"/>
                  <a:pt x="865923" y="2968290"/>
                  <a:pt x="876300" y="2933700"/>
                </a:cubicBezTo>
                <a:cubicBezTo>
                  <a:pt x="882503" y="2913025"/>
                  <a:pt x="884767" y="2891367"/>
                  <a:pt x="889000" y="2870200"/>
                </a:cubicBezTo>
                <a:cubicBezTo>
                  <a:pt x="917591" y="2498512"/>
                  <a:pt x="889000" y="2954031"/>
                  <a:pt x="889000" y="2387600"/>
                </a:cubicBezTo>
                <a:cubicBezTo>
                  <a:pt x="889000" y="2124686"/>
                  <a:pt x="823389" y="2159704"/>
                  <a:pt x="939800" y="2120900"/>
                </a:cubicBezTo>
                <a:cubicBezTo>
                  <a:pt x="1202267" y="2137833"/>
                  <a:pt x="1465938" y="2141409"/>
                  <a:pt x="1727200" y="2171700"/>
                </a:cubicBezTo>
                <a:cubicBezTo>
                  <a:pt x="1761103" y="2175631"/>
                  <a:pt x="1784831" y="2208820"/>
                  <a:pt x="1816100" y="2222500"/>
                </a:cubicBezTo>
                <a:cubicBezTo>
                  <a:pt x="1892942" y="2256118"/>
                  <a:pt x="1933379" y="2247490"/>
                  <a:pt x="1993900" y="2298700"/>
                </a:cubicBezTo>
                <a:lnTo>
                  <a:pt x="2159000" y="2463800"/>
                </a:lnTo>
                <a:cubicBezTo>
                  <a:pt x="2184400" y="2489200"/>
                  <a:pt x="2203071" y="2523936"/>
                  <a:pt x="2235200" y="2540000"/>
                </a:cubicBezTo>
                <a:cubicBezTo>
                  <a:pt x="2332331" y="2588565"/>
                  <a:pt x="2410817" y="2624087"/>
                  <a:pt x="2501900" y="2692400"/>
                </a:cubicBezTo>
                <a:cubicBezTo>
                  <a:pt x="2518833" y="2705100"/>
                  <a:pt x="2533589" y="2721400"/>
                  <a:pt x="2552700" y="2730500"/>
                </a:cubicBezTo>
                <a:cubicBezTo>
                  <a:pt x="2622969" y="2763961"/>
                  <a:pt x="2700565" y="2781603"/>
                  <a:pt x="2768600" y="2819400"/>
                </a:cubicBezTo>
                <a:cubicBezTo>
                  <a:pt x="2806700" y="2840567"/>
                  <a:pt x="2843464" y="2864342"/>
                  <a:pt x="2882900" y="2882900"/>
                </a:cubicBezTo>
                <a:cubicBezTo>
                  <a:pt x="2915627" y="2898301"/>
                  <a:pt x="2950508" y="2908639"/>
                  <a:pt x="2984500" y="2921000"/>
                </a:cubicBezTo>
                <a:cubicBezTo>
                  <a:pt x="2997081" y="2925575"/>
                  <a:pt x="3010626" y="2927713"/>
                  <a:pt x="3022600" y="2933700"/>
                </a:cubicBezTo>
                <a:cubicBezTo>
                  <a:pt x="3036252" y="2940526"/>
                  <a:pt x="3047357" y="2951687"/>
                  <a:pt x="3060700" y="2959100"/>
                </a:cubicBezTo>
                <a:cubicBezTo>
                  <a:pt x="3173488" y="3021760"/>
                  <a:pt x="3097530" y="2975122"/>
                  <a:pt x="3200400" y="3022600"/>
                </a:cubicBezTo>
                <a:cubicBezTo>
                  <a:pt x="3234779" y="3038467"/>
                  <a:pt x="3266547" y="3060105"/>
                  <a:pt x="3302000" y="3073400"/>
                </a:cubicBezTo>
                <a:cubicBezTo>
                  <a:pt x="3334686" y="3085657"/>
                  <a:pt x="3369733" y="3090333"/>
                  <a:pt x="3403600" y="3098800"/>
                </a:cubicBezTo>
                <a:cubicBezTo>
                  <a:pt x="3517900" y="3081867"/>
                  <a:pt x="3635113" y="3078727"/>
                  <a:pt x="3746500" y="3048000"/>
                </a:cubicBezTo>
                <a:cubicBezTo>
                  <a:pt x="3764750" y="3042965"/>
                  <a:pt x="3764211" y="3014500"/>
                  <a:pt x="3771900" y="2997200"/>
                </a:cubicBezTo>
                <a:cubicBezTo>
                  <a:pt x="3792148" y="2951642"/>
                  <a:pt x="3796036" y="2937492"/>
                  <a:pt x="3810000" y="2895600"/>
                </a:cubicBezTo>
                <a:cubicBezTo>
                  <a:pt x="3805767" y="2802467"/>
                  <a:pt x="3807986" y="2708815"/>
                  <a:pt x="3797300" y="2616200"/>
                </a:cubicBezTo>
                <a:cubicBezTo>
                  <a:pt x="3795130" y="2597393"/>
                  <a:pt x="3778547" y="2583127"/>
                  <a:pt x="3771900" y="2565400"/>
                </a:cubicBezTo>
                <a:cubicBezTo>
                  <a:pt x="3737806" y="2474483"/>
                  <a:pt x="3785230" y="2553803"/>
                  <a:pt x="3733800" y="2463800"/>
                </a:cubicBezTo>
                <a:cubicBezTo>
                  <a:pt x="3726227" y="2450548"/>
                  <a:pt x="3717272" y="2438120"/>
                  <a:pt x="3708400" y="2425700"/>
                </a:cubicBezTo>
                <a:cubicBezTo>
                  <a:pt x="3696097" y="2408476"/>
                  <a:pt x="3680579" y="2393403"/>
                  <a:pt x="3670300" y="2374900"/>
                </a:cubicBezTo>
                <a:cubicBezTo>
                  <a:pt x="3659229" y="2354972"/>
                  <a:pt x="3656982" y="2330732"/>
                  <a:pt x="3644900" y="2311400"/>
                </a:cubicBezTo>
                <a:cubicBezTo>
                  <a:pt x="3635381" y="2296170"/>
                  <a:pt x="3618298" y="2287098"/>
                  <a:pt x="3606800" y="2273300"/>
                </a:cubicBezTo>
                <a:cubicBezTo>
                  <a:pt x="3597029" y="2261574"/>
                  <a:pt x="3591541" y="2246608"/>
                  <a:pt x="3581400" y="2235200"/>
                </a:cubicBezTo>
                <a:cubicBezTo>
                  <a:pt x="3543778" y="2192876"/>
                  <a:pt x="3489674" y="2141413"/>
                  <a:pt x="3441700" y="2108200"/>
                </a:cubicBezTo>
                <a:cubicBezTo>
                  <a:pt x="3408864" y="2085467"/>
                  <a:pt x="3374113" y="2065631"/>
                  <a:pt x="3340100" y="2044700"/>
                </a:cubicBezTo>
                <a:cubicBezTo>
                  <a:pt x="3319077" y="2031763"/>
                  <a:pt x="3300018" y="2014406"/>
                  <a:pt x="3276600" y="2006600"/>
                </a:cubicBezTo>
                <a:cubicBezTo>
                  <a:pt x="3251200" y="1998133"/>
                  <a:pt x="3226231" y="1988245"/>
                  <a:pt x="3200400" y="1981200"/>
                </a:cubicBezTo>
                <a:cubicBezTo>
                  <a:pt x="3147751" y="1966841"/>
                  <a:pt x="3102516" y="1965712"/>
                  <a:pt x="3048000" y="1955800"/>
                </a:cubicBezTo>
                <a:cubicBezTo>
                  <a:pt x="3030827" y="1952678"/>
                  <a:pt x="3014316" y="1946523"/>
                  <a:pt x="2997200" y="1943100"/>
                </a:cubicBezTo>
                <a:cubicBezTo>
                  <a:pt x="2971950" y="1938050"/>
                  <a:pt x="2946335" y="1935006"/>
                  <a:pt x="2921000" y="1930400"/>
                </a:cubicBezTo>
                <a:cubicBezTo>
                  <a:pt x="2899762" y="1926539"/>
                  <a:pt x="2878667" y="1921933"/>
                  <a:pt x="2857500" y="1917700"/>
                </a:cubicBezTo>
                <a:cubicBezTo>
                  <a:pt x="2827031" y="1897387"/>
                  <a:pt x="2804049" y="1879790"/>
                  <a:pt x="2768600" y="1866900"/>
                </a:cubicBezTo>
                <a:cubicBezTo>
                  <a:pt x="2739636" y="1856368"/>
                  <a:pt x="2709219" y="1850356"/>
                  <a:pt x="2679700" y="1841500"/>
                </a:cubicBezTo>
                <a:cubicBezTo>
                  <a:pt x="2666878" y="1837653"/>
                  <a:pt x="2653574" y="1834787"/>
                  <a:pt x="2641600" y="1828800"/>
                </a:cubicBezTo>
                <a:cubicBezTo>
                  <a:pt x="2627948" y="1821974"/>
                  <a:pt x="2617792" y="1808759"/>
                  <a:pt x="2603500" y="1803400"/>
                </a:cubicBezTo>
                <a:cubicBezTo>
                  <a:pt x="2583289" y="1795821"/>
                  <a:pt x="2561072" y="1795383"/>
                  <a:pt x="2540000" y="1790700"/>
                </a:cubicBezTo>
                <a:cubicBezTo>
                  <a:pt x="2492160" y="1780069"/>
                  <a:pt x="2493528" y="1779443"/>
                  <a:pt x="2451100" y="1765300"/>
                </a:cubicBezTo>
                <a:cubicBezTo>
                  <a:pt x="2415744" y="1712266"/>
                  <a:pt x="2419853" y="1737887"/>
                  <a:pt x="2438400" y="1663700"/>
                </a:cubicBezTo>
                <a:cubicBezTo>
                  <a:pt x="2441647" y="1650713"/>
                  <a:pt x="2440647" y="1633963"/>
                  <a:pt x="2451100" y="1625600"/>
                </a:cubicBezTo>
                <a:cubicBezTo>
                  <a:pt x="2464730" y="1614696"/>
                  <a:pt x="2485341" y="1618420"/>
                  <a:pt x="2501900" y="1612900"/>
                </a:cubicBezTo>
                <a:cubicBezTo>
                  <a:pt x="2523527" y="1605691"/>
                  <a:pt x="2542649" y="1588952"/>
                  <a:pt x="2565400" y="1587500"/>
                </a:cubicBezTo>
                <a:cubicBezTo>
                  <a:pt x="2742889" y="1576171"/>
                  <a:pt x="2921000" y="1579033"/>
                  <a:pt x="3098800" y="1574800"/>
                </a:cubicBezTo>
                <a:cubicBezTo>
                  <a:pt x="3115733" y="1566333"/>
                  <a:pt x="3133366" y="1559140"/>
                  <a:pt x="3149600" y="1549400"/>
                </a:cubicBezTo>
                <a:cubicBezTo>
                  <a:pt x="3175777" y="1533694"/>
                  <a:pt x="3198496" y="1512252"/>
                  <a:pt x="3225800" y="1498600"/>
                </a:cubicBezTo>
                <a:cubicBezTo>
                  <a:pt x="3241412" y="1490794"/>
                  <a:pt x="3259667" y="1490133"/>
                  <a:pt x="3276600" y="1485900"/>
                </a:cubicBezTo>
                <a:cubicBezTo>
                  <a:pt x="3289300" y="1477433"/>
                  <a:pt x="3301448" y="1468073"/>
                  <a:pt x="3314700" y="1460500"/>
                </a:cubicBezTo>
                <a:cubicBezTo>
                  <a:pt x="3331138" y="1451107"/>
                  <a:pt x="3352113" y="1448487"/>
                  <a:pt x="3365500" y="1435100"/>
                </a:cubicBezTo>
                <a:cubicBezTo>
                  <a:pt x="3433233" y="1367367"/>
                  <a:pt x="3314700" y="1418167"/>
                  <a:pt x="3416300" y="1384300"/>
                </a:cubicBezTo>
                <a:cubicBezTo>
                  <a:pt x="3483704" y="1283193"/>
                  <a:pt x="3462783" y="1338320"/>
                  <a:pt x="3479800" y="1219200"/>
                </a:cubicBezTo>
                <a:cubicBezTo>
                  <a:pt x="3475567" y="1176867"/>
                  <a:pt x="3481639" y="1132183"/>
                  <a:pt x="3467100" y="1092200"/>
                </a:cubicBezTo>
                <a:cubicBezTo>
                  <a:pt x="3462525" y="1079619"/>
                  <a:pt x="3442068" y="1082404"/>
                  <a:pt x="3429000" y="1079500"/>
                </a:cubicBezTo>
                <a:cubicBezTo>
                  <a:pt x="3340728" y="1059884"/>
                  <a:pt x="3374294" y="1075788"/>
                  <a:pt x="3302000" y="1054100"/>
                </a:cubicBezTo>
                <a:cubicBezTo>
                  <a:pt x="3276355" y="1046407"/>
                  <a:pt x="3225800" y="1028700"/>
                  <a:pt x="3225800" y="1028700"/>
                </a:cubicBezTo>
                <a:cubicBezTo>
                  <a:pt x="3141133" y="1032933"/>
                  <a:pt x="3056014" y="1031683"/>
                  <a:pt x="2971800" y="1041400"/>
                </a:cubicBezTo>
                <a:cubicBezTo>
                  <a:pt x="2945203" y="1044469"/>
                  <a:pt x="2921575" y="1060306"/>
                  <a:pt x="2895600" y="1066800"/>
                </a:cubicBezTo>
                <a:cubicBezTo>
                  <a:pt x="2760889" y="1100478"/>
                  <a:pt x="2828639" y="1087870"/>
                  <a:pt x="2692400" y="1104900"/>
                </a:cubicBezTo>
                <a:cubicBezTo>
                  <a:pt x="2679700" y="1109133"/>
                  <a:pt x="2666605" y="1112327"/>
                  <a:pt x="2654300" y="1117600"/>
                </a:cubicBezTo>
                <a:cubicBezTo>
                  <a:pt x="2612487" y="1135520"/>
                  <a:pt x="2606639" y="1146536"/>
                  <a:pt x="2565400" y="1155700"/>
                </a:cubicBezTo>
                <a:cubicBezTo>
                  <a:pt x="2410483" y="1190126"/>
                  <a:pt x="2574215" y="1140482"/>
                  <a:pt x="2387600" y="1193800"/>
                </a:cubicBezTo>
                <a:cubicBezTo>
                  <a:pt x="2357967" y="1202267"/>
                  <a:pt x="2328156" y="1210137"/>
                  <a:pt x="2298700" y="1219200"/>
                </a:cubicBezTo>
                <a:cubicBezTo>
                  <a:pt x="2273110" y="1227074"/>
                  <a:pt x="2249164" y="1242176"/>
                  <a:pt x="2222500" y="1244600"/>
                </a:cubicBezTo>
                <a:lnTo>
                  <a:pt x="2082800" y="1257300"/>
                </a:lnTo>
                <a:cubicBezTo>
                  <a:pt x="2061633" y="1265767"/>
                  <a:pt x="2041868" y="1279476"/>
                  <a:pt x="2019300" y="1282700"/>
                </a:cubicBezTo>
                <a:cubicBezTo>
                  <a:pt x="1854875" y="1306189"/>
                  <a:pt x="1787891" y="1293519"/>
                  <a:pt x="1625600" y="1282700"/>
                </a:cubicBezTo>
                <a:cubicBezTo>
                  <a:pt x="1548825" y="1263506"/>
                  <a:pt x="1591359" y="1275520"/>
                  <a:pt x="1498600" y="1244600"/>
                </a:cubicBezTo>
                <a:lnTo>
                  <a:pt x="1460500" y="1231900"/>
                </a:lnTo>
                <a:cubicBezTo>
                  <a:pt x="1447800" y="1227667"/>
                  <a:pt x="1431866" y="1228666"/>
                  <a:pt x="1422400" y="1219200"/>
                </a:cubicBezTo>
                <a:lnTo>
                  <a:pt x="1371600" y="1206500"/>
                </a:lnTo>
                <a:close/>
              </a:path>
            </a:pathLst>
          </a:custGeom>
          <a:noFill/>
          <a:ln w="9525" cap="flat" cmpd="sng">
            <a:solidFill>
              <a:srgbClr val="4A7EBB"/>
            </a:solidFill>
            <a:prstDash val="solid"/>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 name="Freeform 2"/>
          <p:cNvSpPr>
            <a:spLocks/>
          </p:cNvSpPr>
          <p:nvPr/>
        </p:nvSpPr>
        <p:spPr bwMode="auto">
          <a:xfrm>
            <a:off x="2032000" y="2120900"/>
            <a:ext cx="762000" cy="2616200"/>
          </a:xfrm>
          <a:custGeom>
            <a:avLst/>
            <a:gdLst>
              <a:gd name="T0" fmla="*/ 228605 w 762011"/>
              <a:gd name="T1" fmla="*/ 0 h 2616200"/>
              <a:gd name="T2" fmla="*/ 266703 w 762011"/>
              <a:gd name="T3" fmla="*/ 76200 h 2616200"/>
              <a:gd name="T4" fmla="*/ 330201 w 762011"/>
              <a:gd name="T5" fmla="*/ 152400 h 2616200"/>
              <a:gd name="T6" fmla="*/ 381000 w 762011"/>
              <a:gd name="T7" fmla="*/ 254000 h 2616200"/>
              <a:gd name="T8" fmla="*/ 419099 w 762011"/>
              <a:gd name="T9" fmla="*/ 317500 h 2616200"/>
              <a:gd name="T10" fmla="*/ 444499 w 762011"/>
              <a:gd name="T11" fmla="*/ 368300 h 2616200"/>
              <a:gd name="T12" fmla="*/ 495297 w 762011"/>
              <a:gd name="T13" fmla="*/ 444500 h 2616200"/>
              <a:gd name="T14" fmla="*/ 571495 w 762011"/>
              <a:gd name="T15" fmla="*/ 596900 h 2616200"/>
              <a:gd name="T16" fmla="*/ 584195 w 762011"/>
              <a:gd name="T17" fmla="*/ 660400 h 2616200"/>
              <a:gd name="T18" fmla="*/ 622293 w 762011"/>
              <a:gd name="T19" fmla="*/ 723900 h 2616200"/>
              <a:gd name="T20" fmla="*/ 698491 w 762011"/>
              <a:gd name="T21" fmla="*/ 850900 h 2616200"/>
              <a:gd name="T22" fmla="*/ 711191 w 762011"/>
              <a:gd name="T23" fmla="*/ 927100 h 2616200"/>
              <a:gd name="T24" fmla="*/ 749289 w 762011"/>
              <a:gd name="T25" fmla="*/ 977900 h 2616200"/>
              <a:gd name="T26" fmla="*/ 761989 w 762011"/>
              <a:gd name="T27" fmla="*/ 1016000 h 2616200"/>
              <a:gd name="T28" fmla="*/ 749289 w 762011"/>
              <a:gd name="T29" fmla="*/ 1231900 h 2616200"/>
              <a:gd name="T30" fmla="*/ 711191 w 762011"/>
              <a:gd name="T31" fmla="*/ 1308100 h 2616200"/>
              <a:gd name="T32" fmla="*/ 673091 w 762011"/>
              <a:gd name="T33" fmla="*/ 1358900 h 2616200"/>
              <a:gd name="T34" fmla="*/ 647693 w 762011"/>
              <a:gd name="T35" fmla="*/ 1397000 h 2616200"/>
              <a:gd name="T36" fmla="*/ 634993 w 762011"/>
              <a:gd name="T37" fmla="*/ 1435100 h 2616200"/>
              <a:gd name="T38" fmla="*/ 546095 w 762011"/>
              <a:gd name="T39" fmla="*/ 1549400 h 2616200"/>
              <a:gd name="T40" fmla="*/ 507997 w 762011"/>
              <a:gd name="T41" fmla="*/ 1612900 h 2616200"/>
              <a:gd name="T42" fmla="*/ 482597 w 762011"/>
              <a:gd name="T43" fmla="*/ 1651000 h 2616200"/>
              <a:gd name="T44" fmla="*/ 444499 w 762011"/>
              <a:gd name="T45" fmla="*/ 1676400 h 2616200"/>
              <a:gd name="T46" fmla="*/ 393699 w 762011"/>
              <a:gd name="T47" fmla="*/ 1752600 h 2616200"/>
              <a:gd name="T48" fmla="*/ 381000 w 762011"/>
              <a:gd name="T49" fmla="*/ 1790700 h 2616200"/>
              <a:gd name="T50" fmla="*/ 342901 w 762011"/>
              <a:gd name="T51" fmla="*/ 1854200 h 2616200"/>
              <a:gd name="T52" fmla="*/ 317501 w 762011"/>
              <a:gd name="T53" fmla="*/ 1892300 h 2616200"/>
              <a:gd name="T54" fmla="*/ 292103 w 762011"/>
              <a:gd name="T55" fmla="*/ 1955800 h 2616200"/>
              <a:gd name="T56" fmla="*/ 279403 w 762011"/>
              <a:gd name="T57" fmla="*/ 1993900 h 2616200"/>
              <a:gd name="T58" fmla="*/ 228605 w 762011"/>
              <a:gd name="T59" fmla="*/ 2070100 h 2616200"/>
              <a:gd name="T60" fmla="*/ 203205 w 762011"/>
              <a:gd name="T61" fmla="*/ 2120900 h 2616200"/>
              <a:gd name="T62" fmla="*/ 165107 w 762011"/>
              <a:gd name="T63" fmla="*/ 2184400 h 2616200"/>
              <a:gd name="T64" fmla="*/ 139707 w 762011"/>
              <a:gd name="T65" fmla="*/ 2235200 h 2616200"/>
              <a:gd name="T66" fmla="*/ 76209 w 762011"/>
              <a:gd name="T67" fmla="*/ 2298700 h 2616200"/>
              <a:gd name="T68" fmla="*/ 50809 w 762011"/>
              <a:gd name="T69" fmla="*/ 2413000 h 2616200"/>
              <a:gd name="T70" fmla="*/ 38109 w 762011"/>
              <a:gd name="T71" fmla="*/ 2463800 h 2616200"/>
              <a:gd name="T72" fmla="*/ 25411 w 762011"/>
              <a:gd name="T73" fmla="*/ 2527300 h 2616200"/>
              <a:gd name="T74" fmla="*/ 11 w 762011"/>
              <a:gd name="T75" fmla="*/ 2616200 h 26162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2011" h="2616200">
                <a:moveTo>
                  <a:pt x="228611" y="0"/>
                </a:moveTo>
                <a:cubicBezTo>
                  <a:pt x="241311" y="25400"/>
                  <a:pt x="250959" y="52571"/>
                  <a:pt x="266711" y="76200"/>
                </a:cubicBezTo>
                <a:cubicBezTo>
                  <a:pt x="347332" y="197132"/>
                  <a:pt x="267885" y="38135"/>
                  <a:pt x="330211" y="152400"/>
                </a:cubicBezTo>
                <a:cubicBezTo>
                  <a:pt x="348342" y="185641"/>
                  <a:pt x="361530" y="221532"/>
                  <a:pt x="381011" y="254000"/>
                </a:cubicBezTo>
                <a:cubicBezTo>
                  <a:pt x="393711" y="275167"/>
                  <a:pt x="407123" y="295922"/>
                  <a:pt x="419111" y="317500"/>
                </a:cubicBezTo>
                <a:cubicBezTo>
                  <a:pt x="428305" y="334050"/>
                  <a:pt x="434771" y="352066"/>
                  <a:pt x="444511" y="368300"/>
                </a:cubicBezTo>
                <a:cubicBezTo>
                  <a:pt x="460217" y="394477"/>
                  <a:pt x="480486" y="417815"/>
                  <a:pt x="495311" y="444500"/>
                </a:cubicBezTo>
                <a:cubicBezTo>
                  <a:pt x="522894" y="494149"/>
                  <a:pt x="571511" y="596900"/>
                  <a:pt x="571511" y="596900"/>
                </a:cubicBezTo>
                <a:cubicBezTo>
                  <a:pt x="575744" y="618067"/>
                  <a:pt x="576194" y="640358"/>
                  <a:pt x="584211" y="660400"/>
                </a:cubicBezTo>
                <a:cubicBezTo>
                  <a:pt x="593379" y="683319"/>
                  <a:pt x="609059" y="703075"/>
                  <a:pt x="622311" y="723900"/>
                </a:cubicBezTo>
                <a:cubicBezTo>
                  <a:pt x="693830" y="836286"/>
                  <a:pt x="653123" y="760123"/>
                  <a:pt x="698511" y="850900"/>
                </a:cubicBezTo>
                <a:cubicBezTo>
                  <a:pt x="702744" y="876300"/>
                  <a:pt x="701648" y="903191"/>
                  <a:pt x="711211" y="927100"/>
                </a:cubicBezTo>
                <a:cubicBezTo>
                  <a:pt x="719072" y="946753"/>
                  <a:pt x="738809" y="959522"/>
                  <a:pt x="749311" y="977900"/>
                </a:cubicBezTo>
                <a:cubicBezTo>
                  <a:pt x="755953" y="989523"/>
                  <a:pt x="757778" y="1003300"/>
                  <a:pt x="762011" y="1016000"/>
                </a:cubicBezTo>
                <a:cubicBezTo>
                  <a:pt x="757778" y="1087967"/>
                  <a:pt x="756484" y="1160167"/>
                  <a:pt x="749311" y="1231900"/>
                </a:cubicBezTo>
                <a:cubicBezTo>
                  <a:pt x="746385" y="1261160"/>
                  <a:pt x="727389" y="1285450"/>
                  <a:pt x="711211" y="1308100"/>
                </a:cubicBezTo>
                <a:cubicBezTo>
                  <a:pt x="698908" y="1325324"/>
                  <a:pt x="685414" y="1341676"/>
                  <a:pt x="673111" y="1358900"/>
                </a:cubicBezTo>
                <a:cubicBezTo>
                  <a:pt x="664239" y="1371320"/>
                  <a:pt x="654537" y="1383348"/>
                  <a:pt x="647711" y="1397000"/>
                </a:cubicBezTo>
                <a:cubicBezTo>
                  <a:pt x="641724" y="1408974"/>
                  <a:pt x="642437" y="1423961"/>
                  <a:pt x="635011" y="1435100"/>
                </a:cubicBezTo>
                <a:cubicBezTo>
                  <a:pt x="608237" y="1475261"/>
                  <a:pt x="570944" y="1508011"/>
                  <a:pt x="546111" y="1549400"/>
                </a:cubicBezTo>
                <a:cubicBezTo>
                  <a:pt x="533411" y="1570567"/>
                  <a:pt x="521094" y="1591968"/>
                  <a:pt x="508011" y="1612900"/>
                </a:cubicBezTo>
                <a:cubicBezTo>
                  <a:pt x="499921" y="1625843"/>
                  <a:pt x="493404" y="1640207"/>
                  <a:pt x="482611" y="1651000"/>
                </a:cubicBezTo>
                <a:cubicBezTo>
                  <a:pt x="471818" y="1661793"/>
                  <a:pt x="457211" y="1667933"/>
                  <a:pt x="444511" y="1676400"/>
                </a:cubicBezTo>
                <a:cubicBezTo>
                  <a:pt x="427578" y="1701800"/>
                  <a:pt x="403364" y="1723640"/>
                  <a:pt x="393711" y="1752600"/>
                </a:cubicBezTo>
                <a:cubicBezTo>
                  <a:pt x="389478" y="1765300"/>
                  <a:pt x="386998" y="1778726"/>
                  <a:pt x="381011" y="1790700"/>
                </a:cubicBezTo>
                <a:cubicBezTo>
                  <a:pt x="369972" y="1812778"/>
                  <a:pt x="355994" y="1833268"/>
                  <a:pt x="342911" y="1854200"/>
                </a:cubicBezTo>
                <a:cubicBezTo>
                  <a:pt x="334821" y="1867143"/>
                  <a:pt x="324337" y="1878648"/>
                  <a:pt x="317511" y="1892300"/>
                </a:cubicBezTo>
                <a:cubicBezTo>
                  <a:pt x="307316" y="1912690"/>
                  <a:pt x="300116" y="1934454"/>
                  <a:pt x="292111" y="1955800"/>
                </a:cubicBezTo>
                <a:cubicBezTo>
                  <a:pt x="287411" y="1968335"/>
                  <a:pt x="285912" y="1982198"/>
                  <a:pt x="279411" y="1993900"/>
                </a:cubicBezTo>
                <a:cubicBezTo>
                  <a:pt x="264586" y="2020585"/>
                  <a:pt x="244317" y="2043923"/>
                  <a:pt x="228611" y="2070100"/>
                </a:cubicBezTo>
                <a:cubicBezTo>
                  <a:pt x="218871" y="2086334"/>
                  <a:pt x="212405" y="2104350"/>
                  <a:pt x="203211" y="2120900"/>
                </a:cubicBezTo>
                <a:cubicBezTo>
                  <a:pt x="191223" y="2142478"/>
                  <a:pt x="177099" y="2162822"/>
                  <a:pt x="165111" y="2184400"/>
                </a:cubicBezTo>
                <a:cubicBezTo>
                  <a:pt x="155917" y="2200950"/>
                  <a:pt x="151334" y="2220256"/>
                  <a:pt x="139711" y="2235200"/>
                </a:cubicBezTo>
                <a:cubicBezTo>
                  <a:pt x="121333" y="2258829"/>
                  <a:pt x="97378" y="2277533"/>
                  <a:pt x="76211" y="2298700"/>
                </a:cubicBezTo>
                <a:cubicBezTo>
                  <a:pt x="51495" y="2372849"/>
                  <a:pt x="73162" y="2301244"/>
                  <a:pt x="50811" y="2413000"/>
                </a:cubicBezTo>
                <a:cubicBezTo>
                  <a:pt x="47388" y="2430116"/>
                  <a:pt x="41897" y="2446761"/>
                  <a:pt x="38111" y="2463800"/>
                </a:cubicBezTo>
                <a:cubicBezTo>
                  <a:pt x="33428" y="2484872"/>
                  <a:pt x="31091" y="2506475"/>
                  <a:pt x="25411" y="2527300"/>
                </a:cubicBezTo>
                <a:cubicBezTo>
                  <a:pt x="-1328" y="2625342"/>
                  <a:pt x="11" y="2573908"/>
                  <a:pt x="11" y="2616200"/>
                </a:cubicBezTo>
              </a:path>
            </a:pathLst>
          </a:custGeom>
          <a:noFill/>
          <a:ln w="254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4" name="Freeform 3"/>
          <p:cNvSpPr>
            <a:spLocks/>
          </p:cNvSpPr>
          <p:nvPr/>
        </p:nvSpPr>
        <p:spPr bwMode="auto">
          <a:xfrm>
            <a:off x="2679700" y="3048000"/>
            <a:ext cx="2324100" cy="584200"/>
          </a:xfrm>
          <a:custGeom>
            <a:avLst/>
            <a:gdLst>
              <a:gd name="T0" fmla="*/ 2324100 w 2324100"/>
              <a:gd name="T1" fmla="*/ 25421 h 584223"/>
              <a:gd name="T2" fmla="*/ 2260600 w 2324100"/>
              <a:gd name="T3" fmla="*/ 23 h 584223"/>
              <a:gd name="T4" fmla="*/ 1943100 w 2324100"/>
              <a:gd name="T5" fmla="*/ 38119 h 584223"/>
              <a:gd name="T6" fmla="*/ 1905000 w 2324100"/>
              <a:gd name="T7" fmla="*/ 63517 h 584223"/>
              <a:gd name="T8" fmla="*/ 1701800 w 2324100"/>
              <a:gd name="T9" fmla="*/ 88915 h 584223"/>
              <a:gd name="T10" fmla="*/ 1536700 w 2324100"/>
              <a:gd name="T11" fmla="*/ 127013 h 584223"/>
              <a:gd name="T12" fmla="*/ 1485900 w 2324100"/>
              <a:gd name="T13" fmla="*/ 152411 h 584223"/>
              <a:gd name="T14" fmla="*/ 1397000 w 2324100"/>
              <a:gd name="T15" fmla="*/ 165109 h 584223"/>
              <a:gd name="T16" fmla="*/ 1346200 w 2324100"/>
              <a:gd name="T17" fmla="*/ 190507 h 584223"/>
              <a:gd name="T18" fmla="*/ 1282700 w 2324100"/>
              <a:gd name="T19" fmla="*/ 215905 h 584223"/>
              <a:gd name="T20" fmla="*/ 1244600 w 2324100"/>
              <a:gd name="T21" fmla="*/ 254003 h 584223"/>
              <a:gd name="T22" fmla="*/ 1181100 w 2324100"/>
              <a:gd name="T23" fmla="*/ 279401 h 584223"/>
              <a:gd name="T24" fmla="*/ 1092200 w 2324100"/>
              <a:gd name="T25" fmla="*/ 342896 h 584223"/>
              <a:gd name="T26" fmla="*/ 1028700 w 2324100"/>
              <a:gd name="T27" fmla="*/ 355595 h 584223"/>
              <a:gd name="T28" fmla="*/ 990600 w 2324100"/>
              <a:gd name="T29" fmla="*/ 380993 h 584223"/>
              <a:gd name="T30" fmla="*/ 889000 w 2324100"/>
              <a:gd name="T31" fmla="*/ 431789 h 584223"/>
              <a:gd name="T32" fmla="*/ 711200 w 2324100"/>
              <a:gd name="T33" fmla="*/ 571478 h 584223"/>
              <a:gd name="T34" fmla="*/ 660400 w 2324100"/>
              <a:gd name="T35" fmla="*/ 584177 h 584223"/>
              <a:gd name="T36" fmla="*/ 279400 w 2324100"/>
              <a:gd name="T37" fmla="*/ 558779 h 584223"/>
              <a:gd name="T38" fmla="*/ 241300 w 2324100"/>
              <a:gd name="T39" fmla="*/ 546080 h 584223"/>
              <a:gd name="T40" fmla="*/ 127000 w 2324100"/>
              <a:gd name="T41" fmla="*/ 520682 h 584223"/>
              <a:gd name="T42" fmla="*/ 88900 w 2324100"/>
              <a:gd name="T43" fmla="*/ 507983 h 584223"/>
              <a:gd name="T44" fmla="*/ 0 w 2324100"/>
              <a:gd name="T45" fmla="*/ 507983 h 584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24100" h="584223">
                <a:moveTo>
                  <a:pt x="2324100" y="25423"/>
                </a:moveTo>
                <a:cubicBezTo>
                  <a:pt x="2302933" y="16956"/>
                  <a:pt x="2283385" y="-736"/>
                  <a:pt x="2260600" y="23"/>
                </a:cubicBezTo>
                <a:cubicBezTo>
                  <a:pt x="2154067" y="3574"/>
                  <a:pt x="1943100" y="38123"/>
                  <a:pt x="1943100" y="38123"/>
                </a:cubicBezTo>
                <a:cubicBezTo>
                  <a:pt x="1930400" y="46590"/>
                  <a:pt x="1919480" y="58696"/>
                  <a:pt x="1905000" y="63523"/>
                </a:cubicBezTo>
                <a:cubicBezTo>
                  <a:pt x="1869064" y="75502"/>
                  <a:pt x="1718563" y="86409"/>
                  <a:pt x="1701800" y="88923"/>
                </a:cubicBezTo>
                <a:cubicBezTo>
                  <a:pt x="1673986" y="93095"/>
                  <a:pt x="1580929" y="108068"/>
                  <a:pt x="1536700" y="127023"/>
                </a:cubicBezTo>
                <a:cubicBezTo>
                  <a:pt x="1519299" y="134481"/>
                  <a:pt x="1504165" y="147442"/>
                  <a:pt x="1485900" y="152423"/>
                </a:cubicBezTo>
                <a:cubicBezTo>
                  <a:pt x="1457021" y="160299"/>
                  <a:pt x="1426633" y="160890"/>
                  <a:pt x="1397000" y="165123"/>
                </a:cubicBezTo>
                <a:cubicBezTo>
                  <a:pt x="1380067" y="173590"/>
                  <a:pt x="1363500" y="182834"/>
                  <a:pt x="1346200" y="190523"/>
                </a:cubicBezTo>
                <a:cubicBezTo>
                  <a:pt x="1325368" y="199782"/>
                  <a:pt x="1302032" y="203841"/>
                  <a:pt x="1282700" y="215923"/>
                </a:cubicBezTo>
                <a:cubicBezTo>
                  <a:pt x="1267470" y="225442"/>
                  <a:pt x="1259830" y="244504"/>
                  <a:pt x="1244600" y="254023"/>
                </a:cubicBezTo>
                <a:cubicBezTo>
                  <a:pt x="1225268" y="266105"/>
                  <a:pt x="1201028" y="268352"/>
                  <a:pt x="1181100" y="279423"/>
                </a:cubicBezTo>
                <a:cubicBezTo>
                  <a:pt x="1175033" y="282793"/>
                  <a:pt x="1106849" y="337430"/>
                  <a:pt x="1092200" y="342923"/>
                </a:cubicBezTo>
                <a:cubicBezTo>
                  <a:pt x="1071989" y="350502"/>
                  <a:pt x="1049867" y="351390"/>
                  <a:pt x="1028700" y="355623"/>
                </a:cubicBezTo>
                <a:cubicBezTo>
                  <a:pt x="1016000" y="364090"/>
                  <a:pt x="1004000" y="373714"/>
                  <a:pt x="990600" y="381023"/>
                </a:cubicBezTo>
                <a:cubicBezTo>
                  <a:pt x="957359" y="399154"/>
                  <a:pt x="918088" y="407583"/>
                  <a:pt x="889000" y="431823"/>
                </a:cubicBezTo>
                <a:cubicBezTo>
                  <a:pt x="866002" y="450988"/>
                  <a:pt x="729493" y="566950"/>
                  <a:pt x="711200" y="571523"/>
                </a:cubicBezTo>
                <a:lnTo>
                  <a:pt x="660400" y="584223"/>
                </a:lnTo>
                <a:cubicBezTo>
                  <a:pt x="567833" y="580015"/>
                  <a:pt x="392631" y="579410"/>
                  <a:pt x="279400" y="558823"/>
                </a:cubicBezTo>
                <a:cubicBezTo>
                  <a:pt x="266229" y="556428"/>
                  <a:pt x="254172" y="549801"/>
                  <a:pt x="241300" y="546123"/>
                </a:cubicBezTo>
                <a:cubicBezTo>
                  <a:pt x="150039" y="520048"/>
                  <a:pt x="231755" y="546912"/>
                  <a:pt x="127000" y="520723"/>
                </a:cubicBezTo>
                <a:cubicBezTo>
                  <a:pt x="114013" y="517476"/>
                  <a:pt x="102221" y="509355"/>
                  <a:pt x="88900" y="508023"/>
                </a:cubicBezTo>
                <a:cubicBezTo>
                  <a:pt x="59414" y="505074"/>
                  <a:pt x="29633" y="508023"/>
                  <a:pt x="0" y="508023"/>
                </a:cubicBezTo>
              </a:path>
            </a:pathLst>
          </a:custGeom>
          <a:noFill/>
          <a:ln w="254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 name="Freeform 5"/>
          <p:cNvSpPr>
            <a:spLocks/>
          </p:cNvSpPr>
          <p:nvPr/>
        </p:nvSpPr>
        <p:spPr bwMode="auto">
          <a:xfrm>
            <a:off x="3429000" y="3606800"/>
            <a:ext cx="1778000" cy="1054100"/>
          </a:xfrm>
          <a:custGeom>
            <a:avLst/>
            <a:gdLst>
              <a:gd name="T0" fmla="*/ 0 w 1778000"/>
              <a:gd name="T1" fmla="*/ 0 h 1054100"/>
              <a:gd name="T2" fmla="*/ 50800 w 1778000"/>
              <a:gd name="T3" fmla="*/ 63500 h 1054100"/>
              <a:gd name="T4" fmla="*/ 127000 w 1778000"/>
              <a:gd name="T5" fmla="*/ 114300 h 1054100"/>
              <a:gd name="T6" fmla="*/ 165100 w 1778000"/>
              <a:gd name="T7" fmla="*/ 152400 h 1054100"/>
              <a:gd name="T8" fmla="*/ 292100 w 1778000"/>
              <a:gd name="T9" fmla="*/ 203200 h 1054100"/>
              <a:gd name="T10" fmla="*/ 368300 w 1778000"/>
              <a:gd name="T11" fmla="*/ 241300 h 1054100"/>
              <a:gd name="T12" fmla="*/ 444500 w 1778000"/>
              <a:gd name="T13" fmla="*/ 292100 h 1054100"/>
              <a:gd name="T14" fmla="*/ 622300 w 1778000"/>
              <a:gd name="T15" fmla="*/ 368300 h 1054100"/>
              <a:gd name="T16" fmla="*/ 660400 w 1778000"/>
              <a:gd name="T17" fmla="*/ 419100 h 1054100"/>
              <a:gd name="T18" fmla="*/ 698500 w 1778000"/>
              <a:gd name="T19" fmla="*/ 444500 h 1054100"/>
              <a:gd name="T20" fmla="*/ 774700 w 1778000"/>
              <a:gd name="T21" fmla="*/ 482600 h 1054100"/>
              <a:gd name="T22" fmla="*/ 914400 w 1778000"/>
              <a:gd name="T23" fmla="*/ 546100 h 1054100"/>
              <a:gd name="T24" fmla="*/ 1066800 w 1778000"/>
              <a:gd name="T25" fmla="*/ 660400 h 1054100"/>
              <a:gd name="T26" fmla="*/ 1104900 w 1778000"/>
              <a:gd name="T27" fmla="*/ 673100 h 1054100"/>
              <a:gd name="T28" fmla="*/ 1181100 w 1778000"/>
              <a:gd name="T29" fmla="*/ 723900 h 1054100"/>
              <a:gd name="T30" fmla="*/ 1270000 w 1778000"/>
              <a:gd name="T31" fmla="*/ 762000 h 1054100"/>
              <a:gd name="T32" fmla="*/ 1371600 w 1778000"/>
              <a:gd name="T33" fmla="*/ 825500 h 1054100"/>
              <a:gd name="T34" fmla="*/ 1422400 w 1778000"/>
              <a:gd name="T35" fmla="*/ 863600 h 1054100"/>
              <a:gd name="T36" fmla="*/ 1460500 w 1778000"/>
              <a:gd name="T37" fmla="*/ 876300 h 1054100"/>
              <a:gd name="T38" fmla="*/ 1549400 w 1778000"/>
              <a:gd name="T39" fmla="*/ 939800 h 1054100"/>
              <a:gd name="T40" fmla="*/ 1676400 w 1778000"/>
              <a:gd name="T41" fmla="*/ 990600 h 1054100"/>
              <a:gd name="T42" fmla="*/ 1714500 w 1778000"/>
              <a:gd name="T43" fmla="*/ 1003300 h 1054100"/>
              <a:gd name="T44" fmla="*/ 1739900 w 1778000"/>
              <a:gd name="T45" fmla="*/ 1041400 h 1054100"/>
              <a:gd name="T46" fmla="*/ 1778000 w 1778000"/>
              <a:gd name="T47" fmla="*/ 1054100 h 1054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78000" h="1054100">
                <a:moveTo>
                  <a:pt x="0" y="0"/>
                </a:moveTo>
                <a:cubicBezTo>
                  <a:pt x="16933" y="21167"/>
                  <a:pt x="30652" y="45367"/>
                  <a:pt x="50800" y="63500"/>
                </a:cubicBezTo>
                <a:cubicBezTo>
                  <a:pt x="73491" y="83921"/>
                  <a:pt x="105414" y="92714"/>
                  <a:pt x="127000" y="114300"/>
                </a:cubicBezTo>
                <a:cubicBezTo>
                  <a:pt x="139700" y="127000"/>
                  <a:pt x="150156" y="142437"/>
                  <a:pt x="165100" y="152400"/>
                </a:cubicBezTo>
                <a:cubicBezTo>
                  <a:pt x="220187" y="189125"/>
                  <a:pt x="236322" y="189256"/>
                  <a:pt x="292100" y="203200"/>
                </a:cubicBezTo>
                <a:cubicBezTo>
                  <a:pt x="461240" y="315960"/>
                  <a:pt x="210559" y="153666"/>
                  <a:pt x="368300" y="241300"/>
                </a:cubicBezTo>
                <a:cubicBezTo>
                  <a:pt x="394985" y="256125"/>
                  <a:pt x="417893" y="277134"/>
                  <a:pt x="444500" y="292100"/>
                </a:cubicBezTo>
                <a:cubicBezTo>
                  <a:pt x="558589" y="356275"/>
                  <a:pt x="536102" y="346750"/>
                  <a:pt x="622300" y="368300"/>
                </a:cubicBezTo>
                <a:cubicBezTo>
                  <a:pt x="635000" y="385233"/>
                  <a:pt x="645433" y="404133"/>
                  <a:pt x="660400" y="419100"/>
                </a:cubicBezTo>
                <a:cubicBezTo>
                  <a:pt x="671193" y="429893"/>
                  <a:pt x="685157" y="437087"/>
                  <a:pt x="698500" y="444500"/>
                </a:cubicBezTo>
                <a:cubicBezTo>
                  <a:pt x="723324" y="458291"/>
                  <a:pt x="748916" y="470700"/>
                  <a:pt x="774700" y="482600"/>
                </a:cubicBezTo>
                <a:cubicBezTo>
                  <a:pt x="808366" y="498138"/>
                  <a:pt x="877416" y="523910"/>
                  <a:pt x="914400" y="546100"/>
                </a:cubicBezTo>
                <a:cubicBezTo>
                  <a:pt x="1144417" y="684110"/>
                  <a:pt x="830347" y="502765"/>
                  <a:pt x="1066800" y="660400"/>
                </a:cubicBezTo>
                <a:cubicBezTo>
                  <a:pt x="1077939" y="667826"/>
                  <a:pt x="1093198" y="666599"/>
                  <a:pt x="1104900" y="673100"/>
                </a:cubicBezTo>
                <a:cubicBezTo>
                  <a:pt x="1131585" y="687925"/>
                  <a:pt x="1153796" y="710248"/>
                  <a:pt x="1181100" y="723900"/>
                </a:cubicBezTo>
                <a:cubicBezTo>
                  <a:pt x="1243874" y="755287"/>
                  <a:pt x="1213939" y="743313"/>
                  <a:pt x="1270000" y="762000"/>
                </a:cubicBezTo>
                <a:cubicBezTo>
                  <a:pt x="1413908" y="869931"/>
                  <a:pt x="1232136" y="738335"/>
                  <a:pt x="1371600" y="825500"/>
                </a:cubicBezTo>
                <a:cubicBezTo>
                  <a:pt x="1389549" y="836718"/>
                  <a:pt x="1404022" y="853098"/>
                  <a:pt x="1422400" y="863600"/>
                </a:cubicBezTo>
                <a:cubicBezTo>
                  <a:pt x="1434023" y="870242"/>
                  <a:pt x="1448526" y="870313"/>
                  <a:pt x="1460500" y="876300"/>
                </a:cubicBezTo>
                <a:cubicBezTo>
                  <a:pt x="1487367" y="889734"/>
                  <a:pt x="1526389" y="925418"/>
                  <a:pt x="1549400" y="939800"/>
                </a:cubicBezTo>
                <a:cubicBezTo>
                  <a:pt x="1592113" y="966495"/>
                  <a:pt x="1627543" y="974314"/>
                  <a:pt x="1676400" y="990600"/>
                </a:cubicBezTo>
                <a:lnTo>
                  <a:pt x="1714500" y="1003300"/>
                </a:lnTo>
                <a:cubicBezTo>
                  <a:pt x="1722967" y="1016000"/>
                  <a:pt x="1727981" y="1031865"/>
                  <a:pt x="1739900" y="1041400"/>
                </a:cubicBezTo>
                <a:cubicBezTo>
                  <a:pt x="1750353" y="1049763"/>
                  <a:pt x="1778000" y="1054100"/>
                  <a:pt x="1778000" y="1054100"/>
                </a:cubicBezTo>
              </a:path>
            </a:pathLst>
          </a:custGeom>
          <a:noFill/>
          <a:ln w="254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105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862DEC-E0F3-4D75-8553-1CFABC727327}" type="slidenum">
              <a:rPr lang="en-US" altLang="zh-TW" sz="1600">
                <a:latin typeface="Calibri" pitchFamily="34" charset="0"/>
              </a:rPr>
              <a:pPr eaLnBrk="1" hangingPunct="1"/>
              <a:t>56</a:t>
            </a:fld>
            <a:endParaRPr lang="en-US" altLang="zh-TW" sz="1600">
              <a:latin typeface="Calibri" pitchFamily="34" charset="0"/>
            </a:endParaRPr>
          </a:p>
        </p:txBody>
      </p:sp>
    </p:spTree>
    <p:extLst>
      <p:ext uri="{BB962C8B-B14F-4D97-AF65-F5344CB8AC3E}">
        <p14:creationId xmlns:p14="http://schemas.microsoft.com/office/powerpoint/2010/main" val="7086667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Rectangle 2"/>
          <p:cNvSpPr>
            <a:spLocks noGrp="1"/>
          </p:cNvSpPr>
          <p:nvPr>
            <p:ph type="title" idx="4294967295"/>
          </p:nvPr>
        </p:nvSpPr>
        <p:spPr/>
        <p:txBody>
          <a:bodyPr/>
          <a:lstStyle/>
          <a:p>
            <a:r>
              <a:rPr lang="en-US" altLang="zh-TW" smtClean="0">
                <a:ea typeface="ＭＳ Ｐゴシック" pitchFamily="34" charset="-128"/>
              </a:rPr>
              <a:t>Collapsing</a:t>
            </a:r>
            <a:endParaRPr lang="hu-HU" altLang="zh-TW" smtClean="0">
              <a:ea typeface="ＭＳ Ｐゴシック" pitchFamily="34" charset="-128"/>
            </a:endParaRPr>
          </a:p>
        </p:txBody>
      </p:sp>
      <p:sp>
        <p:nvSpPr>
          <p:cNvPr id="111618" name="Rectangle 3"/>
          <p:cNvSpPr>
            <a:spLocks noGrp="1"/>
          </p:cNvSpPr>
          <p:nvPr>
            <p:ph type="body" idx="4294967295"/>
          </p:nvPr>
        </p:nvSpPr>
        <p:spPr/>
        <p:txBody>
          <a:bodyPr/>
          <a:lstStyle/>
          <a:p>
            <a:r>
              <a:rPr lang="en-US" altLang="zh-TW" smtClean="0">
                <a:ea typeface="ＭＳ Ｐゴシック" pitchFamily="34" charset="-128"/>
              </a:rPr>
              <a:t>Click</a:t>
            </a:r>
          </a:p>
          <a:p>
            <a:r>
              <a:rPr lang="en-US" altLang="zh-TW" smtClean="0">
                <a:ea typeface="ＭＳ Ｐゴシック" pitchFamily="34" charset="-128"/>
              </a:rPr>
              <a:t>Draw lines, maybe separate</a:t>
            </a:r>
          </a:p>
          <a:p>
            <a:endParaRPr lang="hu-HU" smtClean="0">
              <a:ea typeface="ＭＳ Ｐゴシック" pitchFamily="34" charset="-128"/>
            </a:endParaRPr>
          </a:p>
        </p:txBody>
      </p:sp>
      <p:sp>
        <p:nvSpPr>
          <p:cNvPr id="1116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C7FDA48-B433-45EB-9493-D1C350F2C07E}" type="slidenum">
              <a:rPr lang="en-US" altLang="zh-TW" sz="1600">
                <a:latin typeface="Calibri" pitchFamily="34" charset="0"/>
              </a:rPr>
              <a:pPr eaLnBrk="1" hangingPunct="1"/>
              <a:t>57</a:t>
            </a:fld>
            <a:endParaRPr lang="en-US" altLang="zh-TW" sz="1600">
              <a:latin typeface="Calibri" pitchFamily="34" charset="0"/>
            </a:endParaRPr>
          </a:p>
        </p:txBody>
      </p:sp>
    </p:spTree>
    <p:extLst>
      <p:ext uri="{BB962C8B-B14F-4D97-AF65-F5344CB8AC3E}">
        <p14:creationId xmlns:p14="http://schemas.microsoft.com/office/powerpoint/2010/main" val="1770506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Results</a:t>
            </a:r>
            <a:endParaRPr lang="hu-HU" altLang="zh-TW" sz="2800" b="1" smtClean="0">
              <a:latin typeface="Helvetica" charset="0"/>
              <a:ea typeface="ＭＳ Ｐゴシック" pitchFamily="34" charset="-128"/>
            </a:endParaRPr>
          </a:p>
        </p:txBody>
      </p:sp>
      <p:sp>
        <p:nvSpPr>
          <p:cNvPr id="1126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47CC47-88A3-4A62-BF38-A9956ADD046E}" type="slidenum">
              <a:rPr lang="en-US" altLang="zh-TW" sz="1600">
                <a:latin typeface="Calibri" pitchFamily="34" charset="0"/>
              </a:rPr>
              <a:pPr eaLnBrk="1" hangingPunct="1"/>
              <a:t>58</a:t>
            </a:fld>
            <a:endParaRPr lang="en-US" altLang="zh-TW" sz="1600">
              <a:latin typeface="Calibri" pitchFamily="34" charset="0"/>
            </a:endParaRPr>
          </a:p>
        </p:txBody>
      </p:sp>
      <p:pic>
        <p:nvPicPr>
          <p:cNvPr id="112643" name="Picture 9" descr="gallery1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123950"/>
            <a:ext cx="710406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3097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ctacamel.avi">
            <a:hlinkClick r:id="" action="ppaction://media"/>
          </p:cNvPr>
          <p:cNvPicPr>
            <a:picLocks noRot="1" noChangeAspect="1"/>
          </p:cNvPicPr>
          <p:nvPr>
            <a:quickTimeFile r:link="rId1"/>
          </p:nvPr>
        </p:nvPicPr>
        <p:blipFill>
          <a:blip r:embed="rId6">
            <a:extLst>
              <a:ext uri="{28A0092B-C50C-407E-A947-70E740481C1C}">
                <a14:useLocalDpi xmlns:a14="http://schemas.microsoft.com/office/drawing/2010/main" val="0"/>
              </a:ext>
            </a:extLst>
          </a:blip>
          <a:srcRect/>
          <a:stretch>
            <a:fillRect/>
          </a:stretch>
        </p:blipFill>
        <p:spPr bwMode="auto">
          <a:xfrm>
            <a:off x="4325938" y="3741738"/>
            <a:ext cx="4191000"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sz="2800" b="1" smtClean="0">
                <a:latin typeface="Helvetica" charset="0"/>
                <a:ea typeface="ＭＳ Ｐゴシック" pitchFamily="34" charset="-128"/>
              </a:rPr>
              <a:t>Results (reusing existing models)</a:t>
            </a:r>
            <a:endParaRPr lang="hu-HU" sz="2800" b="1" smtClean="0">
              <a:latin typeface="Helvetica" charset="0"/>
              <a:ea typeface="ＭＳ Ｐゴシック" pitchFamily="34" charset="-128"/>
            </a:endParaRPr>
          </a:p>
        </p:txBody>
      </p:sp>
      <p:sp>
        <p:nvSpPr>
          <p:cNvPr id="1136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150C9A5-1C4F-4EE3-BB69-EEA2B55696F9}" type="slidenum">
              <a:rPr lang="en-US" altLang="zh-TW" sz="1600">
                <a:latin typeface="Calibri" pitchFamily="34" charset="0"/>
              </a:rPr>
              <a:pPr eaLnBrk="1" hangingPunct="1"/>
              <a:t>59</a:t>
            </a:fld>
            <a:endParaRPr lang="en-US" altLang="zh-TW" sz="1600">
              <a:latin typeface="Calibri" pitchFamily="34" charset="0"/>
            </a:endParaRPr>
          </a:p>
        </p:txBody>
      </p:sp>
      <p:pic>
        <p:nvPicPr>
          <p:cNvPr id="3" name="Dinocamelaroo.avi">
            <a:hlinkClick r:id="" action="ppaction://media"/>
          </p:cNvPr>
          <p:cNvPicPr>
            <a:picLocks noRot="1" noChangeAspect="1"/>
          </p:cNvPicPr>
          <p:nvPr>
            <a:quickTimeFile r:link="rId2"/>
          </p:nvPr>
        </p:nvPicPr>
        <p:blipFill>
          <a:blip r:embed="rId7">
            <a:extLst>
              <a:ext uri="{28A0092B-C50C-407E-A947-70E740481C1C}">
                <a14:useLocalDpi xmlns:a14="http://schemas.microsoft.com/office/drawing/2010/main" val="0"/>
              </a:ext>
            </a:extLst>
          </a:blip>
          <a:srcRect/>
          <a:stretch>
            <a:fillRect/>
          </a:stretch>
        </p:blipFill>
        <p:spPr bwMode="auto">
          <a:xfrm>
            <a:off x="4392613" y="1376363"/>
            <a:ext cx="41243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jackalope.avi">
            <a:hlinkClick r:id="" action="ppaction://media"/>
          </p:cNvPr>
          <p:cNvPicPr>
            <a:picLocks noRot="1" noChangeAspect="1"/>
          </p:cNvPicPr>
          <p:nvPr>
            <a:quickTimeFile r:link="rId3"/>
          </p:nvPr>
        </p:nvPicPr>
        <p:blipFill>
          <a:blip r:embed="rId8">
            <a:extLst>
              <a:ext uri="{28A0092B-C50C-407E-A947-70E740481C1C}">
                <a14:useLocalDpi xmlns:a14="http://schemas.microsoft.com/office/drawing/2010/main" val="0"/>
              </a:ext>
            </a:extLst>
          </a:blip>
          <a:srcRect/>
          <a:stretch>
            <a:fillRect/>
          </a:stretch>
        </p:blipFill>
        <p:spPr bwMode="auto">
          <a:xfrm>
            <a:off x="190500" y="1279525"/>
            <a:ext cx="4445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rabadogotaurus.avi">
            <a:hlinkClick r:id="" action="ppaction://media"/>
          </p:cNvPr>
          <p:cNvPicPr>
            <a:picLocks noRot="1" noChangeAspect="1"/>
          </p:cNvPicPr>
          <p:nvPr>
            <a:quickTimeFile r:link="rId4"/>
          </p:nvPr>
        </p:nvPicPr>
        <p:blipFill>
          <a:blip r:embed="rId9">
            <a:extLst>
              <a:ext uri="{28A0092B-C50C-407E-A947-70E740481C1C}">
                <a14:useLocalDpi xmlns:a14="http://schemas.microsoft.com/office/drawing/2010/main" val="0"/>
              </a:ext>
            </a:extLst>
          </a:blip>
          <a:srcRect/>
          <a:stretch>
            <a:fillRect/>
          </a:stretch>
        </p:blipFill>
        <p:spPr bwMode="auto">
          <a:xfrm>
            <a:off x="685800" y="3965575"/>
            <a:ext cx="37560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502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800" fill="hold"/>
                                        <p:tgtEl>
                                          <p:spTgt spid="5"/>
                                        </p:tgtEl>
                                      </p:cBhvr>
                                    </p:cmd>
                                  </p:childTnLst>
                                </p:cTn>
                              </p:par>
                              <p:par>
                                <p:cTn id="7" presetID="1" presetClass="mediacall" presetSubtype="0" fill="hold" nodeType="withEffect">
                                  <p:stCondLst>
                                    <p:cond delay="0"/>
                                  </p:stCondLst>
                                  <p:childTnLst>
                                    <p:cmd type="call" cmd="playFrom(0.0)">
                                      <p:cBhvr>
                                        <p:cTn id="8" dur="5634" fill="hold"/>
                                        <p:tgtEl>
                                          <p:spTgt spid="3"/>
                                        </p:tgtEl>
                                      </p:cBhvr>
                                    </p:cmd>
                                  </p:childTnLst>
                                </p:cTn>
                              </p:par>
                              <p:par>
                                <p:cTn id="9" presetID="1" presetClass="mediacall" presetSubtype="0" fill="hold" nodeType="withEffect">
                                  <p:stCondLst>
                                    <p:cond delay="0"/>
                                  </p:stCondLst>
                                  <p:childTnLst>
                                    <p:cmd type="call" cmd="playFrom(0.0)">
                                      <p:cBhvr>
                                        <p:cTn id="10" dur="5500" fill="hold"/>
                                        <p:tgtEl>
                                          <p:spTgt spid="6"/>
                                        </p:tgtEl>
                                      </p:cBhvr>
                                    </p:cmd>
                                  </p:childTnLst>
                                </p:cTn>
                              </p:par>
                              <p:par>
                                <p:cTn id="11" presetID="1" presetClass="mediacall" presetSubtype="0" fill="hold" nodeType="withEffect">
                                  <p:stCondLst>
                                    <p:cond delay="0"/>
                                  </p:stCondLst>
                                  <p:childTnLst>
                                    <p:cmd type="call" cmd="playFrom(0.0)">
                                      <p:cBhvr>
                                        <p:cTn id="12" dur="59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video>
              <p:cMediaNode vol="80000">
                <p:cTn id="19" repeatCount="indefinite" fill="hold" display="0">
                  <p:stCondLst>
                    <p:cond delay="indefinite"/>
                  </p:stCondLst>
                </p:cTn>
                <p:tgtEl>
                  <p:spTgt spid="3"/>
                </p:tgtEl>
              </p:cMediaNode>
            </p:video>
            <p:seq concurrent="1" nextAc="seek">
              <p:cTn id="20" restart="whenNotActive" fill="hold" evtFilter="cancelBubble" nodeType="interactiveSeq">
                <p:stCondLst>
                  <p:cond evt="onClick" delay="0">
                    <p:tgtEl>
                      <p:spTgt spid="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with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video>
              <p:cMediaNode vol="80000">
                <p:cTn id="25" repeatCount="indefinite"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 presetClass="mediacall" presetSubtype="0" fill="hold" nodeType="with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video>
              <p:cMediaNode vol="80000">
                <p:cTn id="31" repeatCount="indefinite" fill="hold" display="0">
                  <p:stCondLst>
                    <p:cond delay="indefinite"/>
                  </p:stCondLst>
                </p:cTn>
                <p:tgtEl>
                  <p:spTgt spid="7"/>
                </p:tgtEl>
              </p:cMediaNode>
            </p:video>
            <p:seq concurrent="1" nextAc="seek">
              <p:cTn id="32" restart="whenNotActive" fill="hold" evtFilter="cancelBubble" nodeType="interactiveSeq">
                <p:stCondLst>
                  <p:cond evt="onClick" delay="0">
                    <p:tgtEl>
                      <p:spTgt spid="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 presetClass="mediacall" presetSubtype="0" fill="hold" nodeType="withEffect">
                                  <p:stCondLst>
                                    <p:cond delay="0"/>
                                  </p:stCondLst>
                                  <p:childTnLst>
                                    <p:cmd type="call" cmd="togglePause">
                                      <p:cBhvr>
                                        <p:cTn id="36"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23" name="Picture 31" descr="D:\XPDocuments\Dropbox\Siggraph Asia 2012 Presentation\figures\sketching_puffy_ha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11463"/>
            <a:ext cx="15906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5"/>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zh-TW" sz="2800" b="1">
                <a:latin typeface="Helvetica" pitchFamily="-84" charset="0"/>
              </a:rPr>
              <a:t>Solution?</a:t>
            </a:r>
            <a:endParaRPr lang="en-US" altLang="zh-TW" sz="2800">
              <a:latin typeface="Calibri" pitchFamily="34" charset="0"/>
            </a:endParaRPr>
          </a:p>
        </p:txBody>
      </p:sp>
      <p:pic>
        <p:nvPicPr>
          <p:cNvPr id="37" name="Picture 2"/>
          <p:cNvPicPr>
            <a:picLocks noChangeAspect="1" noChangeArrowheads="1"/>
          </p:cNvPicPr>
          <p:nvPr/>
        </p:nvPicPr>
        <p:blipFill>
          <a:blip r:embed="rId5"/>
          <a:srcRect/>
          <a:stretch>
            <a:fillRect/>
          </a:stretch>
        </p:blipFill>
        <p:spPr bwMode="auto">
          <a:xfrm>
            <a:off x="1116013" y="1401763"/>
            <a:ext cx="1600200"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8" name="Picture 3"/>
          <p:cNvPicPr>
            <a:picLocks noChangeAspect="1" noChangeArrowheads="1"/>
          </p:cNvPicPr>
          <p:nvPr/>
        </p:nvPicPr>
        <p:blipFill>
          <a:blip r:embed="rId6"/>
          <a:srcRect/>
          <a:stretch>
            <a:fillRect/>
          </a:stretch>
        </p:blipFill>
        <p:spPr bwMode="auto">
          <a:xfrm>
            <a:off x="3505200" y="1417638"/>
            <a:ext cx="1719263"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 name="Right Arrow 38"/>
          <p:cNvSpPr/>
          <p:nvPr/>
        </p:nvSpPr>
        <p:spPr>
          <a:xfrm>
            <a:off x="2868613" y="1958975"/>
            <a:ext cx="784225" cy="28257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 name="Picture 4"/>
          <p:cNvPicPr>
            <a:picLocks noChangeAspect="1" noChangeArrowheads="1"/>
          </p:cNvPicPr>
          <p:nvPr/>
        </p:nvPicPr>
        <p:blipFill>
          <a:blip r:embed="rId7"/>
          <a:srcRect/>
          <a:stretch>
            <a:fillRect/>
          </a:stretch>
        </p:blipFill>
        <p:spPr bwMode="auto">
          <a:xfrm>
            <a:off x="6319838" y="1371600"/>
            <a:ext cx="137636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 name="Content Placeholder 3"/>
          <p:cNvSpPr txBox="1">
            <a:spLocks/>
          </p:cNvSpPr>
          <p:nvPr/>
        </p:nvSpPr>
        <p:spPr bwMode="auto">
          <a:xfrm>
            <a:off x="2986088" y="2225675"/>
            <a:ext cx="8509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None/>
            </a:pPr>
            <a:r>
              <a:rPr lang="en-US" altLang="zh-TW" sz="2000" b="1" dirty="0">
                <a:solidFill>
                  <a:srgbClr val="262626"/>
                </a:solidFill>
                <a:latin typeface="Helvetica" pitchFamily="-84" charset="0"/>
              </a:rPr>
              <a:t>rig</a:t>
            </a:r>
            <a:endParaRPr lang="en-US" altLang="zh-TW" sz="1600" b="1" dirty="0">
              <a:solidFill>
                <a:srgbClr val="262626"/>
              </a:solidFill>
              <a:latin typeface="Helvetica" pitchFamily="-84" charset="0"/>
            </a:endParaRPr>
          </a:p>
        </p:txBody>
      </p:sp>
      <p:sp>
        <p:nvSpPr>
          <p:cNvPr id="42" name="Content Placeholder 3"/>
          <p:cNvSpPr txBox="1">
            <a:spLocks/>
          </p:cNvSpPr>
          <p:nvPr/>
        </p:nvSpPr>
        <p:spPr bwMode="auto">
          <a:xfrm>
            <a:off x="5185306" y="2225675"/>
            <a:ext cx="12096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None/>
            </a:pPr>
            <a:r>
              <a:rPr lang="en-US" altLang="zh-TW" sz="2000" b="1" dirty="0">
                <a:solidFill>
                  <a:srgbClr val="262626"/>
                </a:solidFill>
                <a:latin typeface="Helvetica" pitchFamily="-84" charset="0"/>
              </a:rPr>
              <a:t>deform</a:t>
            </a:r>
            <a:endParaRPr lang="en-US" altLang="zh-TW" sz="1600" b="1" dirty="0">
              <a:solidFill>
                <a:srgbClr val="262626"/>
              </a:solidFill>
              <a:latin typeface="Helvetica" pitchFamily="-84" charset="0"/>
            </a:endParaRPr>
          </a:p>
        </p:txBody>
      </p:sp>
      <p:sp>
        <p:nvSpPr>
          <p:cNvPr id="44" name="Right Arrow 43"/>
          <p:cNvSpPr/>
          <p:nvPr/>
        </p:nvSpPr>
        <p:spPr>
          <a:xfrm>
            <a:off x="5338763" y="1958975"/>
            <a:ext cx="784225" cy="28257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25" name="Picture 33" descr="D:\XPDocuments\Dropbox\Siggraph Asia 2012 Presentation\figures\chessman_skel_cropp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1175" y="2819400"/>
            <a:ext cx="15462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34" descr="D:\XPDocuments\Dropbox\Siggraph Asia 2012 Presentation\figures\chessman_puffy_hands_mesh_cropp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19400" y="2819400"/>
            <a:ext cx="15462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lus 14"/>
          <p:cNvSpPr/>
          <p:nvPr/>
        </p:nvSpPr>
        <p:spPr>
          <a:xfrm>
            <a:off x="4114800" y="3429000"/>
            <a:ext cx="420688" cy="381000"/>
          </a:xfrm>
          <a:prstGeom prst="mathPlu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ular Callout 16"/>
          <p:cNvSpPr/>
          <p:nvPr/>
        </p:nvSpPr>
        <p:spPr>
          <a:xfrm rot="10800000">
            <a:off x="1143000" y="2798763"/>
            <a:ext cx="1371600" cy="1358900"/>
          </a:xfrm>
          <a:prstGeom prst="wedgeRoundRectCallout">
            <a:avLst>
              <a:gd name="adj1" fmla="val 3473"/>
              <a:gd name="adj2" fmla="val 62500"/>
              <a:gd name="adj3" fmla="val 16667"/>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ounded Rectangular Callout 83"/>
          <p:cNvSpPr/>
          <p:nvPr/>
        </p:nvSpPr>
        <p:spPr>
          <a:xfrm rot="10800000">
            <a:off x="2819400" y="2807659"/>
            <a:ext cx="3173413" cy="1358900"/>
          </a:xfrm>
          <a:prstGeom prst="wedgeRoundRectCallout">
            <a:avLst>
              <a:gd name="adj1" fmla="val 744"/>
              <a:gd name="adj2" fmla="val 62935"/>
              <a:gd name="adj3" fmla="val 16667"/>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2" name="Title 5"/>
          <p:cNvSpPr txBox="1">
            <a:spLocks/>
          </p:cNvSpPr>
          <p:nvPr/>
        </p:nvSpPr>
        <p:spPr bwMode="auto">
          <a:xfrm>
            <a:off x="457200" y="277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zh-TW" sz="2800" b="1">
                <a:latin typeface="Helvetica" pitchFamily="-84" charset="0"/>
              </a:rPr>
              <a:t>Solution</a:t>
            </a:r>
            <a:endParaRPr lang="en-US" altLang="zh-TW" sz="2800">
              <a:latin typeface="Calibri" pitchFamily="34" charset="0"/>
            </a:endParaRPr>
          </a:p>
        </p:txBody>
      </p:sp>
      <p:sp>
        <p:nvSpPr>
          <p:cNvPr id="90" name="Content Placeholder 3"/>
          <p:cNvSpPr txBox="1">
            <a:spLocks/>
          </p:cNvSpPr>
          <p:nvPr/>
        </p:nvSpPr>
        <p:spPr bwMode="auto">
          <a:xfrm>
            <a:off x="2331717" y="2958060"/>
            <a:ext cx="6934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eaLnBrk="1" hangingPunct="1">
              <a:spcBef>
                <a:spcPct val="20000"/>
              </a:spcBef>
              <a:defRPr/>
            </a:pPr>
            <a:r>
              <a:rPr lang="en-US" altLang="zh-TW" sz="2800" b="1" dirty="0" smtClean="0">
                <a:solidFill>
                  <a:srgbClr val="00B050"/>
                </a:solidFill>
                <a:latin typeface="Helvetica" pitchFamily="-84" charset="0"/>
                <a:ea typeface="PMingLiU" pitchFamily="18" charset="-120"/>
              </a:rPr>
              <a:t>Models rigged at all times</a:t>
            </a:r>
          </a:p>
          <a:p>
            <a:pPr marL="800100" lvl="1" indent="-342900" eaLnBrk="1" hangingPunct="1">
              <a:spcBef>
                <a:spcPct val="20000"/>
              </a:spcBef>
              <a:buFont typeface="Arial" pitchFamily="34" charset="0"/>
              <a:buChar char="•"/>
              <a:defRPr/>
            </a:pPr>
            <a:r>
              <a:rPr lang="en-US" altLang="zh-TW" sz="2400" b="1" dirty="0" smtClean="0">
                <a:solidFill>
                  <a:srgbClr val="00B050"/>
                </a:solidFill>
                <a:latin typeface="Helvetica" pitchFamily="-84" charset="0"/>
                <a:ea typeface="PMingLiU" pitchFamily="18" charset="-120"/>
              </a:rPr>
              <a:t>Non-linear editing</a:t>
            </a:r>
          </a:p>
          <a:p>
            <a:pPr marL="800100" lvl="1" indent="-342900" eaLnBrk="1" hangingPunct="1">
              <a:spcBef>
                <a:spcPct val="20000"/>
              </a:spcBef>
              <a:buFont typeface="Arial" pitchFamily="34" charset="0"/>
              <a:buChar char="•"/>
              <a:defRPr/>
            </a:pPr>
            <a:r>
              <a:rPr lang="en-US" altLang="zh-TW" sz="2400" b="1" dirty="0" smtClean="0">
                <a:solidFill>
                  <a:srgbClr val="00B050"/>
                </a:solidFill>
                <a:latin typeface="Helvetica" pitchFamily="-84" charset="0"/>
                <a:ea typeface="PMingLiU" pitchFamily="18" charset="-120"/>
              </a:rPr>
              <a:t>Modeling by parts</a:t>
            </a:r>
          </a:p>
          <a:p>
            <a:pPr algn="ctr"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None/>
              <a:defRPr/>
            </a:pPr>
            <a:endParaRPr lang="en-US" altLang="zh-TW" sz="24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marL="0" indent="0" algn="ctr" eaLnBrk="1" hangingPunct="1">
              <a:spcBef>
                <a:spcPct val="20000"/>
              </a:spcBef>
              <a:defRPr/>
            </a:pPr>
            <a:endParaRPr lang="en-US" altLang="en-US" sz="1600" b="1" dirty="0" smtClean="0">
              <a:solidFill>
                <a:srgbClr val="262626"/>
              </a:solidFill>
              <a:latin typeface="Helvetica" pitchFamily="-84" charset="0"/>
            </a:endParaRPr>
          </a:p>
        </p:txBody>
      </p:sp>
      <p:pic>
        <p:nvPicPr>
          <p:cNvPr id="94" name="Picture 4"/>
          <p:cNvPicPr>
            <a:picLocks noChangeAspect="1" noChangeArrowheads="1"/>
          </p:cNvPicPr>
          <p:nvPr/>
        </p:nvPicPr>
        <p:blipFill>
          <a:blip r:embed="rId7"/>
          <a:srcRect/>
          <a:stretch>
            <a:fillRect/>
          </a:stretch>
        </p:blipFill>
        <p:spPr bwMode="auto">
          <a:xfrm>
            <a:off x="2379663" y="4414345"/>
            <a:ext cx="137636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5" name="Picture 2"/>
          <p:cNvPicPr>
            <a:picLocks noChangeAspect="1" noChangeArrowheads="1"/>
          </p:cNvPicPr>
          <p:nvPr/>
        </p:nvPicPr>
        <p:blipFill>
          <a:blip r:embed="rId10"/>
          <a:srcRect/>
          <a:stretch>
            <a:fillRect/>
          </a:stretch>
        </p:blipFill>
        <p:spPr bwMode="auto">
          <a:xfrm>
            <a:off x="2436813" y="4398470"/>
            <a:ext cx="1320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6" name="Picture 3"/>
          <p:cNvPicPr>
            <a:picLocks noChangeAspect="1" noChangeArrowheads="1"/>
          </p:cNvPicPr>
          <p:nvPr/>
        </p:nvPicPr>
        <p:blipFill>
          <a:blip r:embed="rId6"/>
          <a:srcRect/>
          <a:stretch>
            <a:fillRect/>
          </a:stretch>
        </p:blipFill>
        <p:spPr bwMode="auto">
          <a:xfrm>
            <a:off x="533400" y="4511183"/>
            <a:ext cx="1719263"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7" name="Right Arrow 96"/>
          <p:cNvSpPr/>
          <p:nvPr/>
        </p:nvSpPr>
        <p:spPr>
          <a:xfrm>
            <a:off x="1985963" y="5071570"/>
            <a:ext cx="533400" cy="31115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8" name="Picture 3"/>
          <p:cNvPicPr>
            <a:picLocks noChangeAspect="1" noChangeArrowheads="1"/>
          </p:cNvPicPr>
          <p:nvPr/>
        </p:nvPicPr>
        <p:blipFill>
          <a:blip r:embed="rId11"/>
          <a:srcRect/>
          <a:stretch>
            <a:fillRect/>
          </a:stretch>
        </p:blipFill>
        <p:spPr bwMode="auto">
          <a:xfrm>
            <a:off x="4060825" y="4392120"/>
            <a:ext cx="117792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9" name="Right Arrow 98"/>
          <p:cNvSpPr/>
          <p:nvPr/>
        </p:nvSpPr>
        <p:spPr>
          <a:xfrm>
            <a:off x="3657600" y="5071570"/>
            <a:ext cx="533400" cy="31115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0" name="Picture 4"/>
          <p:cNvPicPr>
            <a:picLocks noChangeAspect="1" noChangeArrowheads="1"/>
          </p:cNvPicPr>
          <p:nvPr/>
        </p:nvPicPr>
        <p:blipFill>
          <a:blip r:embed="rId12"/>
          <a:srcRect/>
          <a:stretch>
            <a:fillRect/>
          </a:stretch>
        </p:blipFill>
        <p:spPr bwMode="auto">
          <a:xfrm>
            <a:off x="5584825" y="4404820"/>
            <a:ext cx="14573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1" name="Right Arrow 100"/>
          <p:cNvSpPr/>
          <p:nvPr/>
        </p:nvSpPr>
        <p:spPr>
          <a:xfrm>
            <a:off x="5257800" y="5077920"/>
            <a:ext cx="5334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 name="Picture 5"/>
          <p:cNvPicPr>
            <a:picLocks noChangeAspect="1" noChangeArrowheads="1"/>
          </p:cNvPicPr>
          <p:nvPr/>
        </p:nvPicPr>
        <p:blipFill>
          <a:blip r:embed="rId13"/>
          <a:srcRect/>
          <a:stretch>
            <a:fillRect/>
          </a:stretch>
        </p:blipFill>
        <p:spPr bwMode="auto">
          <a:xfrm>
            <a:off x="7185025" y="4423870"/>
            <a:ext cx="137636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3" name="Right Arrow 102"/>
          <p:cNvSpPr/>
          <p:nvPr/>
        </p:nvSpPr>
        <p:spPr>
          <a:xfrm>
            <a:off x="6858000" y="5077920"/>
            <a:ext cx="5334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4512987-9172-4A70-9ED0-FE3F848CF84E}" type="slidenum">
              <a:rPr lang="en-US" altLang="zh-TW" smtClean="0">
                <a:latin typeface="Calibri" pitchFamily="34" charset="0"/>
              </a:rPr>
              <a:pPr eaLnBrk="1" hangingPunct="1"/>
              <a:t>6</a:t>
            </a:fld>
            <a:endParaRPr lang="en-US" altLang="zh-TW" smtClean="0">
              <a:latin typeface="Calibri"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8223"/>
                                        </p:tgtEl>
                                        <p:attrNameLst>
                                          <p:attrName>style.visibility</p:attrName>
                                        </p:attrNameLst>
                                      </p:cBhvr>
                                      <p:to>
                                        <p:strVal val="visible"/>
                                      </p:to>
                                    </p:set>
                                    <p:animEffect transition="in" filter="fade">
                                      <p:cBhvr>
                                        <p:cTn id="34" dur="500"/>
                                        <p:tgtEl>
                                          <p:spTgt spid="82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childTnLst>
                          </p:cTn>
                        </p:par>
                        <p:par>
                          <p:cTn id="40" fill="hold" nodeType="afterGroup">
                            <p:stCondLst>
                              <p:cond delay="500"/>
                            </p:stCondLst>
                            <p:childTnLst>
                              <p:par>
                                <p:cTn id="41" presetID="10" presetClass="entr" presetSubtype="0" fill="hold" nodeType="afterEffect">
                                  <p:stCondLst>
                                    <p:cond delay="0"/>
                                  </p:stCondLst>
                                  <p:childTnLst>
                                    <p:set>
                                      <p:cBhvr>
                                        <p:cTn id="42" dur="1" fill="hold">
                                          <p:stCondLst>
                                            <p:cond delay="0"/>
                                          </p:stCondLst>
                                        </p:cTn>
                                        <p:tgtEl>
                                          <p:spTgt spid="8226"/>
                                        </p:tgtEl>
                                        <p:attrNameLst>
                                          <p:attrName>style.visibility</p:attrName>
                                        </p:attrNameLst>
                                      </p:cBhvr>
                                      <p:to>
                                        <p:strVal val="visible"/>
                                      </p:to>
                                    </p:set>
                                    <p:animEffect transition="in" filter="fade">
                                      <p:cBhvr>
                                        <p:cTn id="43" dur="500"/>
                                        <p:tgtEl>
                                          <p:spTgt spid="8226"/>
                                        </p:tgtEl>
                                      </p:cBhvr>
                                    </p:animEffect>
                                  </p:childTnLst>
                                </p:cTn>
                              </p:par>
                            </p:childTnLst>
                          </p:cTn>
                        </p:par>
                        <p:par>
                          <p:cTn id="44" fill="hold" nodeType="afterGroup">
                            <p:stCondLst>
                              <p:cond delay="1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nodeType="afterGroup">
                            <p:stCondLst>
                              <p:cond delay="1500"/>
                            </p:stCondLst>
                            <p:childTnLst>
                              <p:par>
                                <p:cTn id="49" presetID="10" presetClass="entr" presetSubtype="0" fill="hold" nodeType="afterEffect">
                                  <p:stCondLst>
                                    <p:cond delay="0"/>
                                  </p:stCondLst>
                                  <p:childTnLst>
                                    <p:set>
                                      <p:cBhvr>
                                        <p:cTn id="50" dur="1" fill="hold">
                                          <p:stCondLst>
                                            <p:cond delay="0"/>
                                          </p:stCondLst>
                                        </p:cTn>
                                        <p:tgtEl>
                                          <p:spTgt spid="8225"/>
                                        </p:tgtEl>
                                        <p:attrNameLst>
                                          <p:attrName>style.visibility</p:attrName>
                                        </p:attrNameLst>
                                      </p:cBhvr>
                                      <p:to>
                                        <p:strVal val="visible"/>
                                      </p:to>
                                    </p:set>
                                    <p:animEffect transition="in" filter="fade">
                                      <p:cBhvr>
                                        <p:cTn id="51" dur="500"/>
                                        <p:tgtEl>
                                          <p:spTgt spid="82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500"/>
                                        <p:tgtEl>
                                          <p:spTgt spid="8223"/>
                                        </p:tgtEl>
                                      </p:cBhvr>
                                    </p:animEffect>
                                    <p:set>
                                      <p:cBhvr>
                                        <p:cTn id="56" dur="1" fill="hold">
                                          <p:stCondLst>
                                            <p:cond delay="499"/>
                                          </p:stCondLst>
                                        </p:cTn>
                                        <p:tgtEl>
                                          <p:spTgt spid="822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8225"/>
                                        </p:tgtEl>
                                      </p:cBhvr>
                                    </p:animEffect>
                                    <p:set>
                                      <p:cBhvr>
                                        <p:cTn id="62" dur="1" fill="hold">
                                          <p:stCondLst>
                                            <p:cond delay="499"/>
                                          </p:stCondLst>
                                        </p:cTn>
                                        <p:tgtEl>
                                          <p:spTgt spid="82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8226"/>
                                        </p:tgtEl>
                                      </p:cBhvr>
                                    </p:animEffect>
                                    <p:set>
                                      <p:cBhvr>
                                        <p:cTn id="65" dur="1" fill="hold">
                                          <p:stCondLst>
                                            <p:cond delay="499"/>
                                          </p:stCondLst>
                                        </p:cTn>
                                        <p:tgtEl>
                                          <p:spTgt spid="822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84"/>
                                        </p:tgtEl>
                                      </p:cBhvr>
                                    </p:animEffect>
                                    <p:set>
                                      <p:cBhvr>
                                        <p:cTn id="71" dur="1" fill="hold">
                                          <p:stCondLst>
                                            <p:cond delay="499"/>
                                          </p:stCondLst>
                                        </p:cTn>
                                        <p:tgtEl>
                                          <p:spTgt spid="84"/>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grpId="0" nodeType="click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90">
                                            <p:txEl>
                                              <p:pRg st="0" end="0"/>
                                            </p:txEl>
                                          </p:spTgt>
                                        </p:tgtEl>
                                        <p:attrNameLst>
                                          <p:attrName>style.visibility</p:attrName>
                                        </p:attrNameLst>
                                      </p:cBhvr>
                                      <p:to>
                                        <p:strVal val="visible"/>
                                      </p:to>
                                    </p:set>
                                    <p:animEffect transition="in" filter="fade">
                                      <p:cBhvr>
                                        <p:cTn id="79" dur="500"/>
                                        <p:tgtEl>
                                          <p:spTgt spid="90">
                                            <p:txEl>
                                              <p:pRg st="0" end="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90">
                                            <p:txEl>
                                              <p:pRg st="1" end="1"/>
                                            </p:txEl>
                                          </p:spTgt>
                                        </p:tgtEl>
                                        <p:attrNameLst>
                                          <p:attrName>style.visibility</p:attrName>
                                        </p:attrNameLst>
                                      </p:cBhvr>
                                      <p:to>
                                        <p:strVal val="visible"/>
                                      </p:to>
                                    </p:set>
                                    <p:animEffect transition="in" filter="fade">
                                      <p:cBhvr>
                                        <p:cTn id="84" dur="500"/>
                                        <p:tgtEl>
                                          <p:spTgt spid="90">
                                            <p:txEl>
                                              <p:pRg st="1" end="1"/>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90">
                                            <p:txEl>
                                              <p:pRg st="2" end="2"/>
                                            </p:txEl>
                                          </p:spTgt>
                                        </p:tgtEl>
                                        <p:attrNameLst>
                                          <p:attrName>style.visibility</p:attrName>
                                        </p:attrNameLst>
                                      </p:cBhvr>
                                      <p:to>
                                        <p:strVal val="visible"/>
                                      </p:to>
                                    </p:set>
                                    <p:animEffect transition="in" filter="fade">
                                      <p:cBhvr>
                                        <p:cTn id="89" dur="500"/>
                                        <p:tgtEl>
                                          <p:spTgt spid="90">
                                            <p:txEl>
                                              <p:pRg st="2" end="2"/>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fade">
                                      <p:cBhvr>
                                        <p:cTn id="94" dur="750"/>
                                        <p:tgtEl>
                                          <p:spTgt spid="9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7"/>
                                        </p:tgtEl>
                                        <p:attrNameLst>
                                          <p:attrName>style.visibility</p:attrName>
                                        </p:attrNameLst>
                                      </p:cBhvr>
                                      <p:to>
                                        <p:strVal val="visible"/>
                                      </p:to>
                                    </p:set>
                                    <p:animEffect transition="in" filter="fade">
                                      <p:cBhvr>
                                        <p:cTn id="99" dur="750"/>
                                        <p:tgtEl>
                                          <p:spTgt spid="97"/>
                                        </p:tgtEl>
                                      </p:cBhvr>
                                    </p:animEffect>
                                  </p:childTnLst>
                                </p:cTn>
                              </p:par>
                            </p:childTnLst>
                          </p:cTn>
                        </p:par>
                        <p:par>
                          <p:cTn id="100" fill="hold" nodeType="afterGroup">
                            <p:stCondLst>
                              <p:cond delay="750"/>
                            </p:stCondLst>
                            <p:childTnLst>
                              <p:par>
                                <p:cTn id="101" presetID="10" presetClass="entr" presetSubtype="0" fill="hold" nodeType="after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fade">
                                      <p:cBhvr>
                                        <p:cTn id="103" dur="750"/>
                                        <p:tgtEl>
                                          <p:spTgt spid="9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nodeType="click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750"/>
                                        <p:tgtEl>
                                          <p:spTgt spid="95"/>
                                        </p:tgtEl>
                                      </p:cBhvr>
                                    </p:animEffect>
                                  </p:childTnLst>
                                </p:cTn>
                              </p:par>
                            </p:childTnLst>
                          </p:cTn>
                        </p:par>
                        <p:par>
                          <p:cTn id="109" fill="hold" nodeType="afterGroup">
                            <p:stCondLst>
                              <p:cond delay="750"/>
                            </p:stCondLst>
                            <p:childTnLst>
                              <p:par>
                                <p:cTn id="110" presetID="10" presetClass="entr" presetSubtype="0" fill="hold" grpId="0" nodeType="after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fade">
                                      <p:cBhvr>
                                        <p:cTn id="112" dur="750"/>
                                        <p:tgtEl>
                                          <p:spTgt spid="99"/>
                                        </p:tgtEl>
                                      </p:cBhvr>
                                    </p:animEffect>
                                  </p:childTnLst>
                                </p:cTn>
                              </p:par>
                            </p:childTnLst>
                          </p:cTn>
                        </p:par>
                        <p:par>
                          <p:cTn id="113" fill="hold" nodeType="afterGroup">
                            <p:stCondLst>
                              <p:cond delay="1500"/>
                            </p:stCondLst>
                            <p:childTnLst>
                              <p:par>
                                <p:cTn id="114" presetID="10" presetClass="entr" presetSubtype="0" fill="hold" nodeType="after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750"/>
                                        <p:tgtEl>
                                          <p:spTgt spid="98"/>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750"/>
                                        <p:tgtEl>
                                          <p:spTgt spid="101"/>
                                        </p:tgtEl>
                                      </p:cBhvr>
                                    </p:animEffect>
                                  </p:childTnLst>
                                </p:cTn>
                              </p:par>
                            </p:childTnLst>
                          </p:cTn>
                        </p:par>
                        <p:par>
                          <p:cTn id="122" fill="hold" nodeType="afterGroup">
                            <p:stCondLst>
                              <p:cond delay="750"/>
                            </p:stCondLst>
                            <p:childTnLst>
                              <p:par>
                                <p:cTn id="123" presetID="10" presetClass="entr" presetSubtype="0" fill="hold" nodeType="afterEffect">
                                  <p:stCondLst>
                                    <p:cond delay="0"/>
                                  </p:stCondLst>
                                  <p:childTnLst>
                                    <p:set>
                                      <p:cBhvr>
                                        <p:cTn id="124" dur="1" fill="hold">
                                          <p:stCondLst>
                                            <p:cond delay="0"/>
                                          </p:stCondLst>
                                        </p:cTn>
                                        <p:tgtEl>
                                          <p:spTgt spid="100"/>
                                        </p:tgtEl>
                                        <p:attrNameLst>
                                          <p:attrName>style.visibility</p:attrName>
                                        </p:attrNameLst>
                                      </p:cBhvr>
                                      <p:to>
                                        <p:strVal val="visible"/>
                                      </p:to>
                                    </p:set>
                                    <p:animEffect transition="in" filter="fade">
                                      <p:cBhvr>
                                        <p:cTn id="125" dur="750"/>
                                        <p:tgtEl>
                                          <p:spTgt spid="10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fade">
                                      <p:cBhvr>
                                        <p:cTn id="130" dur="750"/>
                                        <p:tgtEl>
                                          <p:spTgt spid="103"/>
                                        </p:tgtEl>
                                      </p:cBhvr>
                                    </p:animEffect>
                                  </p:childTnLst>
                                </p:cTn>
                              </p:par>
                            </p:childTnLst>
                          </p:cTn>
                        </p:par>
                        <p:par>
                          <p:cTn id="131" fill="hold" nodeType="afterGroup">
                            <p:stCondLst>
                              <p:cond delay="750"/>
                            </p:stCondLst>
                            <p:childTnLst>
                              <p:par>
                                <p:cTn id="132" presetID="10" presetClass="entr" presetSubtype="0" fill="hold" nodeType="afterEffect">
                                  <p:stCondLst>
                                    <p:cond delay="0"/>
                                  </p:stCondLst>
                                  <p:childTnLst>
                                    <p:set>
                                      <p:cBhvr>
                                        <p:cTn id="133" dur="1" fill="hold">
                                          <p:stCondLst>
                                            <p:cond delay="0"/>
                                          </p:stCondLst>
                                        </p:cTn>
                                        <p:tgtEl>
                                          <p:spTgt spid="102"/>
                                        </p:tgtEl>
                                        <p:attrNameLst>
                                          <p:attrName>style.visibility</p:attrName>
                                        </p:attrNameLst>
                                      </p:cBhvr>
                                      <p:to>
                                        <p:strVal val="visible"/>
                                      </p:to>
                                    </p:set>
                                    <p:animEffect transition="in" filter="fade">
                                      <p:cBhvr>
                                        <p:cTn id="134" dur="7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9" grpId="0" animBg="1"/>
      <p:bldP spid="41" grpId="0"/>
      <p:bldP spid="42" grpId="0"/>
      <p:bldP spid="44" grpId="0" animBg="1"/>
      <p:bldP spid="17" grpId="0" animBg="1"/>
      <p:bldP spid="17" grpId="1" animBg="1"/>
      <p:bldP spid="84" grpId="0" animBg="1"/>
      <p:bldP spid="84" grpId="1" animBg="1"/>
      <p:bldP spid="97" grpId="0" animBg="1"/>
      <p:bldP spid="99" grpId="0" animBg="1"/>
      <p:bldP spid="101" grpId="0" animBg="1"/>
      <p:bldP spid="10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Results (1</a:t>
            </a:r>
            <a:r>
              <a:rPr lang="en-US" altLang="zh-TW" sz="2800" b="1" baseline="30000" smtClean="0">
                <a:latin typeface="Helvetica" charset="0"/>
                <a:ea typeface="ＭＳ Ｐゴシック" pitchFamily="34" charset="-128"/>
              </a:rPr>
              <a:t>st</a:t>
            </a:r>
            <a:r>
              <a:rPr lang="en-US" altLang="zh-TW" sz="2800" b="1" smtClean="0">
                <a:latin typeface="Helvetica" charset="0"/>
                <a:ea typeface="ＭＳ Ｐゴシック" pitchFamily="34" charset="-128"/>
              </a:rPr>
              <a:t> time users)</a:t>
            </a:r>
            <a:endParaRPr lang="hu-HU" altLang="zh-TW" sz="2800" b="1" smtClean="0">
              <a:latin typeface="Helvetica" charset="0"/>
              <a:ea typeface="ＭＳ Ｐゴシック" pitchFamily="34" charset="-128"/>
            </a:endParaRPr>
          </a:p>
        </p:txBody>
      </p:sp>
      <p:sp>
        <p:nvSpPr>
          <p:cNvPr id="1146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1F8BF65-357B-4850-A30A-CBBBDBBD759F}" type="slidenum">
              <a:rPr lang="en-US" altLang="zh-TW" sz="1600">
                <a:latin typeface="Calibri" pitchFamily="34" charset="0"/>
              </a:rPr>
              <a:pPr eaLnBrk="1" hangingPunct="1"/>
              <a:t>60</a:t>
            </a:fld>
            <a:endParaRPr lang="en-US" altLang="zh-TW" sz="1600">
              <a:latin typeface="Calibri" pitchFamily="34" charset="0"/>
            </a:endParaRPr>
          </a:p>
        </p:txBody>
      </p:sp>
      <p:pic>
        <p:nvPicPr>
          <p:cNvPr id="114691" name="Picture 8" descr="gallery_no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1035050"/>
            <a:ext cx="61849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555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Conclusions</a:t>
            </a:r>
            <a:endParaRPr lang="hu-HU" altLang="zh-TW" sz="2800" b="1" smtClean="0">
              <a:latin typeface="Helvetica" charset="0"/>
              <a:ea typeface="ＭＳ Ｐゴシック" pitchFamily="34" charset="-128"/>
            </a:endParaRPr>
          </a:p>
        </p:txBody>
      </p:sp>
      <p:sp>
        <p:nvSpPr>
          <p:cNvPr id="115714" name="Rectangle 3"/>
          <p:cNvSpPr>
            <a:spLocks noGrp="1"/>
          </p:cNvSpPr>
          <p:nvPr>
            <p:ph type="body" idx="4294967295"/>
          </p:nvPr>
        </p:nvSpPr>
        <p:spPr/>
        <p:txBody>
          <a:bodyPr/>
          <a:lstStyle/>
          <a:p>
            <a:pPr>
              <a:buFont typeface="Arial" pitchFamily="34" charset="0"/>
              <a:buNone/>
            </a:pPr>
            <a:r>
              <a:rPr lang="en-US" altLang="zh-TW" smtClean="0">
                <a:ea typeface="ＭＳ Ｐゴシック" pitchFamily="34" charset="-128"/>
              </a:rPr>
              <a:t>Unified approach to modeling and rigging</a:t>
            </a:r>
          </a:p>
          <a:p>
            <a:pPr>
              <a:buFont typeface="Arial" pitchFamily="34" charset="0"/>
              <a:buNone/>
            </a:pPr>
            <a:r>
              <a:rPr lang="en-US" altLang="zh-TW" smtClean="0">
                <a:ea typeface="ＭＳ Ｐゴシック" pitchFamily="34" charset="-128"/>
              </a:rPr>
              <a:t>Algorithm for creating high quality skeletons for sketched shapes</a:t>
            </a:r>
          </a:p>
          <a:p>
            <a:pPr>
              <a:buFont typeface="Arial" pitchFamily="34" charset="0"/>
              <a:buNone/>
            </a:pPr>
            <a:r>
              <a:rPr lang="en-US" altLang="zh-TW" smtClean="0">
                <a:ea typeface="ＭＳ Ｐゴシック" pitchFamily="34" charset="-128"/>
              </a:rPr>
              <a:t>Methods for locally re-computing skin weights</a:t>
            </a:r>
          </a:p>
          <a:p>
            <a:pPr>
              <a:buFont typeface="Arial" pitchFamily="34" charset="0"/>
              <a:buNone/>
            </a:pPr>
            <a:r>
              <a:rPr lang="en-US" altLang="zh-TW" smtClean="0">
                <a:ea typeface="ＭＳ Ｐゴシック" pitchFamily="34" charset="-128"/>
              </a:rPr>
              <a:t>Modeling by parts</a:t>
            </a:r>
          </a:p>
          <a:p>
            <a:endParaRPr lang="hu-HU" smtClean="0">
              <a:ea typeface="ＭＳ Ｐゴシック" pitchFamily="34" charset="-128"/>
            </a:endParaRPr>
          </a:p>
        </p:txBody>
      </p:sp>
      <p:sp>
        <p:nvSpPr>
          <p:cNvPr id="1157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B7BBE3-59D9-4577-B0D2-3A204E39AC4B}" type="slidenum">
              <a:rPr lang="en-US" altLang="zh-TW" sz="1600">
                <a:latin typeface="Calibri" pitchFamily="34" charset="0"/>
              </a:rPr>
              <a:pPr eaLnBrk="1" hangingPunct="1"/>
              <a:t>61</a:t>
            </a:fld>
            <a:endParaRPr lang="en-US" altLang="zh-TW" sz="1600">
              <a:latin typeface="Calibri" pitchFamily="34" charset="0"/>
            </a:endParaRPr>
          </a:p>
        </p:txBody>
      </p:sp>
    </p:spTree>
    <p:extLst>
      <p:ext uri="{BB962C8B-B14F-4D97-AF65-F5344CB8AC3E}">
        <p14:creationId xmlns:p14="http://schemas.microsoft.com/office/powerpoint/2010/main" val="1784765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Limitations</a:t>
            </a:r>
            <a:endParaRPr lang="hu-HU" altLang="zh-TW" sz="2800" b="1" smtClean="0">
              <a:latin typeface="Helvetica" charset="0"/>
              <a:ea typeface="ＭＳ Ｐゴシック" pitchFamily="34" charset="-128"/>
            </a:endParaRPr>
          </a:p>
        </p:txBody>
      </p:sp>
      <p:sp>
        <p:nvSpPr>
          <p:cNvPr id="53251" name="Rectangle 3"/>
          <p:cNvSpPr>
            <a:spLocks noGrp="1"/>
          </p:cNvSpPr>
          <p:nvPr>
            <p:ph type="body" idx="4294967295"/>
          </p:nvPr>
        </p:nvSpPr>
        <p:spPr/>
        <p:txBody>
          <a:bodyPr/>
          <a:lstStyle/>
          <a:p>
            <a:pPr>
              <a:buFont typeface="Arial" pitchFamily="34" charset="0"/>
              <a:buNone/>
            </a:pPr>
            <a:r>
              <a:rPr lang="en-US" altLang="zh-TW" smtClean="0">
                <a:ea typeface="ＭＳ Ｐゴシック" pitchFamily="34" charset="-128"/>
              </a:rPr>
              <a:t>Only acyclic skeletons</a:t>
            </a:r>
          </a:p>
          <a:p>
            <a:pPr>
              <a:buFont typeface="Arial" pitchFamily="34" charset="0"/>
              <a:buNone/>
            </a:pPr>
            <a:r>
              <a:rPr lang="en-US" altLang="zh-TW" smtClean="0">
                <a:ea typeface="ＭＳ Ｐゴシック" pitchFamily="34" charset="-128"/>
              </a:rPr>
              <a:t>Objects without strong, stable axial symmetry</a:t>
            </a:r>
          </a:p>
          <a:p>
            <a:pPr>
              <a:buFont typeface="Arial" pitchFamily="34" charset="0"/>
              <a:buNone/>
            </a:pPr>
            <a:endParaRPr lang="en-US" altLang="zh-TW" smtClean="0">
              <a:ea typeface="ＭＳ Ｐゴシック" pitchFamily="34" charset="-128"/>
            </a:endParaRPr>
          </a:p>
          <a:p>
            <a:pPr>
              <a:buFont typeface="Arial" pitchFamily="34" charset="0"/>
              <a:buNone/>
            </a:pPr>
            <a:endParaRPr lang="en-US" altLang="zh-TW" smtClean="0">
              <a:ea typeface="ＭＳ Ｐゴシック" pitchFamily="34" charset="-128"/>
            </a:endParaRPr>
          </a:p>
          <a:p>
            <a:pPr>
              <a:buFont typeface="Arial" pitchFamily="34" charset="0"/>
              <a:buNone/>
            </a:pPr>
            <a:endParaRPr lang="en-US" altLang="zh-TW" smtClean="0">
              <a:ea typeface="ＭＳ Ｐゴシック" pitchFamily="34" charset="-128"/>
            </a:endParaRPr>
          </a:p>
          <a:p>
            <a:pPr>
              <a:buFont typeface="Arial" pitchFamily="34" charset="0"/>
              <a:buNone/>
            </a:pPr>
            <a:r>
              <a:rPr lang="en-US" altLang="zh-TW" smtClean="0">
                <a:ea typeface="ＭＳ Ｐゴシック" pitchFamily="34" charset="-128"/>
              </a:rPr>
              <a:t>Adapt for improved skinning methods</a:t>
            </a:r>
            <a:endParaRPr lang="en-US" altLang="ja-JP" smtClean="0">
              <a:ea typeface="ＭＳ Ｐゴシック" pitchFamily="34" charset="-128"/>
            </a:endParaRPr>
          </a:p>
          <a:p>
            <a:pPr>
              <a:buFont typeface="Arial" pitchFamily="34" charset="0"/>
              <a:buNone/>
            </a:pPr>
            <a:r>
              <a:rPr lang="en-US" altLang="zh-TW" smtClean="0">
                <a:ea typeface="ＭＳ Ｐゴシック" pitchFamily="34" charset="-128"/>
              </a:rPr>
              <a:t>Include animation in the unified pipeline</a:t>
            </a:r>
          </a:p>
          <a:p>
            <a:pPr>
              <a:buFont typeface="Arial" pitchFamily="34" charset="0"/>
              <a:buNone/>
            </a:pPr>
            <a:endParaRPr lang="en-US" altLang="zh-TW" smtClean="0">
              <a:ea typeface="ＭＳ Ｐゴシック" pitchFamily="34" charset="-128"/>
            </a:endParaRPr>
          </a:p>
          <a:p>
            <a:endParaRPr lang="hu-HU" altLang="zh-TW" smtClean="0">
              <a:ea typeface="ＭＳ Ｐゴシック" pitchFamily="34" charset="-128"/>
            </a:endParaRPr>
          </a:p>
        </p:txBody>
      </p:sp>
      <p:sp>
        <p:nvSpPr>
          <p:cNvPr id="1177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1CBC66-CB49-4DDC-927E-E7E07BF479A3}" type="slidenum">
              <a:rPr lang="en-US" altLang="zh-TW" sz="1600">
                <a:latin typeface="Calibri" pitchFamily="34" charset="0"/>
              </a:rPr>
              <a:pPr eaLnBrk="1" hangingPunct="1"/>
              <a:t>62</a:t>
            </a:fld>
            <a:endParaRPr lang="en-US" altLang="zh-TW" sz="1600">
              <a:latin typeface="Calibri" pitchFamily="34" charset="0"/>
            </a:endParaRPr>
          </a:p>
        </p:txBody>
      </p:sp>
      <p:grpSp>
        <p:nvGrpSpPr>
          <p:cNvPr id="53256" name="Group 8"/>
          <p:cNvGrpSpPr>
            <a:grpSpLocks/>
          </p:cNvGrpSpPr>
          <p:nvPr/>
        </p:nvGrpSpPr>
        <p:grpSpPr bwMode="auto">
          <a:xfrm>
            <a:off x="563563" y="2947988"/>
            <a:ext cx="1725612" cy="1236662"/>
            <a:chOff x="712" y="1740"/>
            <a:chExt cx="1087" cy="779"/>
          </a:xfrm>
        </p:grpSpPr>
        <p:pic>
          <p:nvPicPr>
            <p:cNvPr id="117771" name="Picture 6" descr="to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 y="1740"/>
              <a:ext cx="1087"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Line 7"/>
            <p:cNvSpPr>
              <a:spLocks noChangeShapeType="1"/>
            </p:cNvSpPr>
            <p:nvPr/>
          </p:nvSpPr>
          <p:spPr bwMode="auto">
            <a:xfrm>
              <a:off x="736" y="1744"/>
              <a:ext cx="1016" cy="728"/>
            </a:xfrm>
            <a:prstGeom prst="line">
              <a:avLst/>
            </a:prstGeom>
            <a:noFill/>
            <a:ln w="152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pic>
        <p:nvPicPr>
          <p:cNvPr id="53257" name="Picture 9" descr="4"/>
          <p:cNvPicPr>
            <a:picLocks noChangeAspect="1" noChangeArrowheads="1"/>
          </p:cNvPicPr>
          <p:nvPr/>
        </p:nvPicPr>
        <p:blipFill>
          <a:blip r:embed="rId4">
            <a:extLst>
              <a:ext uri="{28A0092B-C50C-407E-A947-70E740481C1C}">
                <a14:useLocalDpi xmlns:a14="http://schemas.microsoft.com/office/drawing/2010/main" val="0"/>
              </a:ext>
            </a:extLst>
          </a:blip>
          <a:srcRect l="31955" t="21848" r="51407" b="58571"/>
          <a:stretch>
            <a:fillRect/>
          </a:stretch>
        </p:blipFill>
        <p:spPr bwMode="auto">
          <a:xfrm>
            <a:off x="3124200" y="2878138"/>
            <a:ext cx="18605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1"/>
          <p:cNvPicPr>
            <a:picLocks noChangeAspect="1" noChangeArrowheads="1"/>
          </p:cNvPicPr>
          <p:nvPr/>
        </p:nvPicPr>
        <p:blipFill>
          <a:blip r:embed="rId5">
            <a:extLst>
              <a:ext uri="{28A0092B-C50C-407E-A947-70E740481C1C}">
                <a14:useLocalDpi xmlns:a14="http://schemas.microsoft.com/office/drawing/2010/main" val="0"/>
              </a:ext>
            </a:extLst>
          </a:blip>
          <a:srcRect l="29449" t="40892" r="47501" b="8864"/>
          <a:stretch>
            <a:fillRect/>
          </a:stretch>
        </p:blipFill>
        <p:spPr bwMode="auto">
          <a:xfrm>
            <a:off x="2843213" y="2898775"/>
            <a:ext cx="2579687"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3" descr="1"/>
          <p:cNvPicPr>
            <a:picLocks noChangeAspect="1" noChangeArrowheads="1"/>
          </p:cNvPicPr>
          <p:nvPr/>
        </p:nvPicPr>
        <p:blipFill>
          <a:blip r:embed="rId5">
            <a:extLst>
              <a:ext uri="{28A0092B-C50C-407E-A947-70E740481C1C}">
                <a14:useLocalDpi xmlns:a14="http://schemas.microsoft.com/office/drawing/2010/main" val="0"/>
              </a:ext>
            </a:extLst>
          </a:blip>
          <a:srcRect l="29449" t="40892" r="47501" b="42670"/>
          <a:stretch>
            <a:fillRect/>
          </a:stretch>
        </p:blipFill>
        <p:spPr bwMode="auto">
          <a:xfrm>
            <a:off x="2843213" y="2898775"/>
            <a:ext cx="25796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1" descr="2"/>
          <p:cNvPicPr>
            <a:picLocks noChangeAspect="1" noChangeArrowheads="1"/>
          </p:cNvPicPr>
          <p:nvPr/>
        </p:nvPicPr>
        <p:blipFill>
          <a:blip r:embed="rId6">
            <a:extLst>
              <a:ext uri="{28A0092B-C50C-407E-A947-70E740481C1C}">
                <a14:useLocalDpi xmlns:a14="http://schemas.microsoft.com/office/drawing/2010/main" val="0"/>
              </a:ext>
            </a:extLst>
          </a:blip>
          <a:srcRect l="29449" t="40892" r="47501" b="8864"/>
          <a:stretch>
            <a:fillRect/>
          </a:stretch>
        </p:blipFill>
        <p:spPr bwMode="auto">
          <a:xfrm>
            <a:off x="2843213" y="2898775"/>
            <a:ext cx="2579687"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2" descr="3"/>
          <p:cNvPicPr>
            <a:picLocks noChangeAspect="1" noChangeArrowheads="1"/>
          </p:cNvPicPr>
          <p:nvPr/>
        </p:nvPicPr>
        <p:blipFill>
          <a:blip r:embed="rId7">
            <a:extLst>
              <a:ext uri="{28A0092B-C50C-407E-A947-70E740481C1C}">
                <a14:useLocalDpi xmlns:a14="http://schemas.microsoft.com/office/drawing/2010/main" val="0"/>
              </a:ext>
            </a:extLst>
          </a:blip>
          <a:srcRect l="29454" t="40906" r="47517" b="8832"/>
          <a:stretch>
            <a:fillRect/>
          </a:stretch>
        </p:blipFill>
        <p:spPr bwMode="auto">
          <a:xfrm>
            <a:off x="2843213" y="2898775"/>
            <a:ext cx="257651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zh-TW" sz="2800" b="1">
                <a:latin typeface="Helvetica" charset="0"/>
              </a:rPr>
              <a:t>Limitations &amp; Future work</a:t>
            </a:r>
            <a:endParaRPr lang="hu-HU" altLang="zh-TW" sz="2800" b="1">
              <a:latin typeface="Helvetica" charset="0"/>
            </a:endParaRPr>
          </a:p>
        </p:txBody>
      </p:sp>
    </p:spTree>
    <p:extLst>
      <p:ext uri="{BB962C8B-B14F-4D97-AF65-F5344CB8AC3E}">
        <p14:creationId xmlns:p14="http://schemas.microsoft.com/office/powerpoint/2010/main" val="18731904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5325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326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5326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32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325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325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5325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326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5326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325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5325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ctrTitle" idx="4294967295"/>
          </p:nvPr>
        </p:nvSpPr>
        <p:spPr>
          <a:xfrm>
            <a:off x="685800" y="2130425"/>
            <a:ext cx="7772400" cy="1470025"/>
          </a:xfrm>
        </p:spPr>
        <p:txBody>
          <a:bodyPr/>
          <a:lstStyle/>
          <a:p>
            <a:pPr eaLnBrk="1" hangingPunct="1"/>
            <a:endParaRPr lang="hu-HU" smtClean="0">
              <a:ea typeface="ＭＳ Ｐゴシック" pitchFamily="34" charset="-128"/>
            </a:endParaRPr>
          </a:p>
        </p:txBody>
      </p:sp>
      <p:sp>
        <p:nvSpPr>
          <p:cNvPr id="118786" name="Subtitle 2"/>
          <p:cNvSpPr>
            <a:spLocks noGrp="1"/>
          </p:cNvSpPr>
          <p:nvPr>
            <p:ph type="subTitle" idx="4294967295"/>
          </p:nvPr>
        </p:nvSpPr>
        <p:spPr>
          <a:xfrm>
            <a:off x="1371600" y="3886200"/>
            <a:ext cx="6400800" cy="1752600"/>
          </a:xfrm>
        </p:spPr>
        <p:txBody>
          <a:bodyPr/>
          <a:lstStyle/>
          <a:p>
            <a:pPr marL="0" indent="0" algn="ctr" eaLnBrk="1" hangingPunct="1">
              <a:buFont typeface="Arial" pitchFamily="34" charset="0"/>
              <a:buNone/>
            </a:pPr>
            <a:endParaRPr lang="zh-TW" altLang="en-US" smtClean="0">
              <a:solidFill>
                <a:srgbClr val="898989"/>
              </a:solidFill>
              <a:ea typeface="ＭＳ Ｐゴシック" pitchFamily="34" charset="-128"/>
            </a:endParaRPr>
          </a:p>
        </p:txBody>
      </p:sp>
      <p:pic>
        <p:nvPicPr>
          <p:cNvPr id="118787" name="Picture 2" descr="C:\Users\melissachan\Desktop\Slide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2D7EDC3-4DC1-4699-8ED3-62AFCAD591E7}" type="slidenum">
              <a:rPr lang="en-US" altLang="zh-TW" sz="1600">
                <a:latin typeface="Calibri" pitchFamily="34" charset="0"/>
              </a:rPr>
              <a:pPr eaLnBrk="1" hangingPunct="1"/>
              <a:t>63</a:t>
            </a:fld>
            <a:endParaRPr lang="en-US" altLang="zh-TW" sz="1600">
              <a:latin typeface="Calibri" pitchFamily="34" charset="0"/>
            </a:endParaRPr>
          </a:p>
        </p:txBody>
      </p:sp>
    </p:spTree>
    <p:extLst>
      <p:ext uri="{BB962C8B-B14F-4D97-AF65-F5344CB8AC3E}">
        <p14:creationId xmlns:p14="http://schemas.microsoft.com/office/powerpoint/2010/main" val="35872350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3"/>
          <p:cNvSpPr txBox="1">
            <a:spLocks/>
          </p:cNvSpPr>
          <p:nvPr/>
        </p:nvSpPr>
        <p:spPr bwMode="auto">
          <a:xfrm>
            <a:off x="901937" y="2679759"/>
            <a:ext cx="6896100" cy="58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US" altLang="zh-TW" sz="2200" b="1" dirty="0">
                <a:solidFill>
                  <a:srgbClr val="00B050"/>
                </a:solidFill>
                <a:latin typeface="Helvetica" pitchFamily="-84" charset="0"/>
                <a:ea typeface="PMingLiU" pitchFamily="18" charset="-120"/>
              </a:rPr>
              <a:t>Automatically determining </a:t>
            </a:r>
            <a:r>
              <a:rPr lang="en-US" altLang="zh-TW" sz="2200" b="1" dirty="0" smtClean="0">
                <a:solidFill>
                  <a:srgbClr val="00B050"/>
                </a:solidFill>
                <a:latin typeface="Helvetica" pitchFamily="-84" charset="0"/>
                <a:ea typeface="PMingLiU" pitchFamily="18" charset="-120"/>
              </a:rPr>
              <a:t>skeletal structure </a:t>
            </a:r>
            <a:r>
              <a:rPr lang="en-US" altLang="zh-TW" sz="2200" b="1" dirty="0">
                <a:solidFill>
                  <a:srgbClr val="00B050"/>
                </a:solidFill>
                <a:latin typeface="Helvetica" pitchFamily="-84" charset="0"/>
                <a:ea typeface="PMingLiU" pitchFamily="18" charset="-120"/>
              </a:rPr>
              <a:t>from sketch</a:t>
            </a:r>
          </a:p>
          <a:p>
            <a:pPr marL="1485900" lvl="2" indent="-342900"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marL="1485900" lvl="2" indent="-342900"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None/>
              <a:defRPr/>
            </a:pPr>
            <a:endParaRPr lang="en-US" altLang="zh-TW" sz="24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marL="0" indent="0" algn="ctr" eaLnBrk="1" hangingPunct="1">
              <a:spcBef>
                <a:spcPct val="20000"/>
              </a:spcBef>
              <a:defRPr/>
            </a:pPr>
            <a:endParaRPr lang="en-US" altLang="en-US" sz="1600" b="1" dirty="0" smtClean="0">
              <a:solidFill>
                <a:srgbClr val="262626"/>
              </a:solidFill>
              <a:latin typeface="Helvetica" pitchFamily="-84" charset="0"/>
            </a:endParaRPr>
          </a:p>
        </p:txBody>
      </p:sp>
      <p:sp>
        <p:nvSpPr>
          <p:cNvPr id="22" name="Content Placeholder 3"/>
          <p:cNvSpPr txBox="1">
            <a:spLocks/>
          </p:cNvSpPr>
          <p:nvPr/>
        </p:nvSpPr>
        <p:spPr bwMode="auto">
          <a:xfrm>
            <a:off x="904437" y="3491719"/>
            <a:ext cx="6896100" cy="58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US" altLang="zh-TW" sz="2200" b="1" dirty="0">
                <a:solidFill>
                  <a:srgbClr val="00B050"/>
                </a:solidFill>
                <a:latin typeface="Helvetica" pitchFamily="-84" charset="0"/>
                <a:ea typeface="PMingLiU" pitchFamily="18" charset="-120"/>
              </a:rPr>
              <a:t>Efficient local skin weights computation</a:t>
            </a:r>
          </a:p>
          <a:p>
            <a:pPr marL="1485900" lvl="2" indent="-342900"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marL="1485900" lvl="2" indent="-342900"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None/>
              <a:defRPr/>
            </a:pPr>
            <a:endParaRPr lang="en-US" altLang="zh-TW" sz="24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marL="0" indent="0" algn="ctr" eaLnBrk="1" hangingPunct="1">
              <a:spcBef>
                <a:spcPct val="20000"/>
              </a:spcBef>
              <a:defRPr/>
            </a:pPr>
            <a:endParaRPr lang="en-US" altLang="en-US" sz="1600" b="1" dirty="0" smtClean="0">
              <a:solidFill>
                <a:srgbClr val="262626"/>
              </a:solidFill>
              <a:latin typeface="Helvetica" pitchFamily="-84" charset="0"/>
            </a:endParaRPr>
          </a:p>
        </p:txBody>
      </p:sp>
      <p:sp>
        <p:nvSpPr>
          <p:cNvPr id="10242" name="Title 5"/>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zh-TW" sz="2800" b="1">
                <a:latin typeface="Helvetica" pitchFamily="-84" charset="0"/>
              </a:rPr>
              <a:t>RigMesh</a:t>
            </a:r>
          </a:p>
          <a:p>
            <a:pPr eaLnBrk="1" hangingPunct="1"/>
            <a:r>
              <a:rPr lang="en-US" altLang="zh-TW" sz="2400">
                <a:solidFill>
                  <a:srgbClr val="262626"/>
                </a:solidFill>
                <a:latin typeface="Helvetica" pitchFamily="-84" charset="0"/>
                <a:ea typeface="PMingLiU" pitchFamily="18" charset="-120"/>
              </a:rPr>
              <a:t>Contributions</a:t>
            </a:r>
          </a:p>
        </p:txBody>
      </p:sp>
      <p:sp>
        <p:nvSpPr>
          <p:cNvPr id="102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9FABAF5-BF45-4EBA-8A08-82BDDE7B975B}" type="slidenum">
              <a:rPr lang="en-US" altLang="zh-TW" smtClean="0">
                <a:latin typeface="Calibri" pitchFamily="34" charset="0"/>
              </a:rPr>
              <a:pPr eaLnBrk="1" hangingPunct="1"/>
              <a:t>7</a:t>
            </a:fld>
            <a:endParaRPr lang="en-US" altLang="zh-TW" smtClean="0">
              <a:latin typeface="Calibri" pitchFamily="34" charset="0"/>
            </a:endParaRPr>
          </a:p>
        </p:txBody>
      </p:sp>
      <p:sp>
        <p:nvSpPr>
          <p:cNvPr id="17" name="Content Placeholder 3"/>
          <p:cNvSpPr txBox="1">
            <a:spLocks/>
          </p:cNvSpPr>
          <p:nvPr/>
        </p:nvSpPr>
        <p:spPr bwMode="auto">
          <a:xfrm>
            <a:off x="2331717" y="2958060"/>
            <a:ext cx="6934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eaLnBrk="1" hangingPunct="1">
              <a:spcBef>
                <a:spcPct val="20000"/>
              </a:spcBef>
              <a:defRPr/>
            </a:pPr>
            <a:r>
              <a:rPr lang="en-US" altLang="zh-TW" sz="2800" b="1" dirty="0" smtClean="0">
                <a:solidFill>
                  <a:srgbClr val="00B050"/>
                </a:solidFill>
                <a:latin typeface="Helvetica" pitchFamily="-84" charset="0"/>
                <a:ea typeface="PMingLiU" pitchFamily="18" charset="-120"/>
              </a:rPr>
              <a:t>Models rigged at all times</a:t>
            </a:r>
          </a:p>
          <a:p>
            <a:pPr marL="800100" lvl="1" indent="-342900" eaLnBrk="1" hangingPunct="1">
              <a:spcBef>
                <a:spcPct val="20000"/>
              </a:spcBef>
              <a:buFont typeface="Arial" pitchFamily="34" charset="0"/>
              <a:buChar char="•"/>
              <a:defRPr/>
            </a:pPr>
            <a:r>
              <a:rPr lang="en-US" altLang="zh-TW" sz="2400" b="1" dirty="0" smtClean="0">
                <a:solidFill>
                  <a:srgbClr val="00B050"/>
                </a:solidFill>
                <a:latin typeface="Helvetica" pitchFamily="-84" charset="0"/>
                <a:ea typeface="PMingLiU" pitchFamily="18" charset="-120"/>
              </a:rPr>
              <a:t>Non-linear editing</a:t>
            </a:r>
          </a:p>
          <a:p>
            <a:pPr marL="800100" lvl="1" indent="-342900" eaLnBrk="1" hangingPunct="1">
              <a:spcBef>
                <a:spcPct val="20000"/>
              </a:spcBef>
              <a:buFont typeface="Arial" pitchFamily="34" charset="0"/>
              <a:buChar char="•"/>
              <a:defRPr/>
            </a:pPr>
            <a:r>
              <a:rPr lang="en-US" altLang="zh-TW" sz="2400" b="1" dirty="0" smtClean="0">
                <a:solidFill>
                  <a:srgbClr val="00B050"/>
                </a:solidFill>
                <a:latin typeface="Helvetica" pitchFamily="-84" charset="0"/>
                <a:ea typeface="PMingLiU" pitchFamily="18" charset="-120"/>
              </a:rPr>
              <a:t>Modeling by parts</a:t>
            </a:r>
          </a:p>
          <a:p>
            <a:pPr marL="1485900" lvl="2" indent="-342900"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marL="1485900" lvl="2" indent="-342900"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None/>
              <a:defRPr/>
            </a:pPr>
            <a:endParaRPr lang="en-US" altLang="zh-TW" sz="24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marL="0" indent="0" algn="ctr" eaLnBrk="1" hangingPunct="1">
              <a:spcBef>
                <a:spcPct val="20000"/>
              </a:spcBef>
              <a:defRPr/>
            </a:pPr>
            <a:endParaRPr lang="en-US" altLang="en-US" sz="1600" b="1" dirty="0" smtClean="0">
              <a:solidFill>
                <a:srgbClr val="262626"/>
              </a:solidFill>
              <a:latin typeface="Helvetica" pitchFamily="-84" charset="0"/>
            </a:endParaRPr>
          </a:p>
        </p:txBody>
      </p:sp>
      <p:sp>
        <p:nvSpPr>
          <p:cNvPr id="20" name="Content Placeholder 3"/>
          <p:cNvSpPr txBox="1">
            <a:spLocks/>
          </p:cNvSpPr>
          <p:nvPr/>
        </p:nvSpPr>
        <p:spPr bwMode="auto">
          <a:xfrm>
            <a:off x="3390900" y="2212832"/>
            <a:ext cx="6934200" cy="58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spcBef>
                <a:spcPct val="20000"/>
              </a:spcBef>
              <a:defRPr/>
            </a:pPr>
            <a:r>
              <a:rPr lang="en-US" altLang="zh-TW" sz="2200" b="1" dirty="0" smtClean="0">
                <a:solidFill>
                  <a:srgbClr val="00B050"/>
                </a:solidFill>
                <a:latin typeface="Helvetica" pitchFamily="-84" charset="0"/>
                <a:ea typeface="PMingLiU" pitchFamily="18" charset="-120"/>
              </a:rPr>
              <a:t>: Sketch, Cut &amp; Merge</a:t>
            </a:r>
          </a:p>
          <a:p>
            <a:pPr marL="1485900" lvl="2" indent="-342900"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marL="1485900" lvl="2" indent="-342900"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400" b="1" dirty="0" smtClean="0">
              <a:solidFill>
                <a:srgbClr val="00B050"/>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lvl="1"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None/>
              <a:defRPr/>
            </a:pPr>
            <a:endParaRPr lang="en-US" altLang="zh-TW" sz="2400" dirty="0" smtClean="0">
              <a:solidFill>
                <a:srgbClr val="262626"/>
              </a:solidFill>
              <a:latin typeface="Helvetica" pitchFamily="-84" charset="0"/>
              <a:ea typeface="PMingLiU" pitchFamily="18" charset="-120"/>
            </a:endParaRPr>
          </a:p>
          <a:p>
            <a:pPr algn="ctr" eaLnBrk="1" hangingPunct="1">
              <a:spcBef>
                <a:spcPct val="20000"/>
              </a:spcBef>
              <a:buFont typeface="Arial" pitchFamily="34" charset="0"/>
              <a:buChar char="•"/>
              <a:defRPr/>
            </a:pPr>
            <a:endParaRPr lang="en-US" altLang="zh-TW" sz="2000" dirty="0" smtClean="0">
              <a:solidFill>
                <a:srgbClr val="262626"/>
              </a:solidFill>
              <a:latin typeface="Helvetica" pitchFamily="-84" charset="0"/>
              <a:ea typeface="PMingLiU" pitchFamily="18" charset="-120"/>
            </a:endParaRPr>
          </a:p>
          <a:p>
            <a:pPr marL="0" indent="0" algn="ctr" eaLnBrk="1" hangingPunct="1">
              <a:spcBef>
                <a:spcPct val="20000"/>
              </a:spcBef>
              <a:defRPr/>
            </a:pPr>
            <a:endParaRPr lang="en-US" altLang="en-US" sz="1600" b="1" dirty="0" smtClean="0">
              <a:solidFill>
                <a:srgbClr val="262626"/>
              </a:solidFill>
              <a:latin typeface="Helvetica" pitchFamily="-84" charset="0"/>
            </a:endParaRPr>
          </a:p>
        </p:txBody>
      </p:sp>
      <p:pic>
        <p:nvPicPr>
          <p:cNvPr id="33" name="Picture 4"/>
          <p:cNvPicPr>
            <a:picLocks noChangeAspect="1" noChangeArrowheads="1"/>
          </p:cNvPicPr>
          <p:nvPr/>
        </p:nvPicPr>
        <p:blipFill>
          <a:blip r:embed="rId4"/>
          <a:srcRect/>
          <a:stretch>
            <a:fillRect/>
          </a:stretch>
        </p:blipFill>
        <p:spPr bwMode="auto">
          <a:xfrm>
            <a:off x="2379663" y="4414345"/>
            <a:ext cx="137636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 name="Picture 2"/>
          <p:cNvPicPr>
            <a:picLocks noChangeAspect="1" noChangeArrowheads="1"/>
          </p:cNvPicPr>
          <p:nvPr/>
        </p:nvPicPr>
        <p:blipFill>
          <a:blip r:embed="rId5"/>
          <a:srcRect/>
          <a:stretch>
            <a:fillRect/>
          </a:stretch>
        </p:blipFill>
        <p:spPr bwMode="auto">
          <a:xfrm>
            <a:off x="2436813" y="4398470"/>
            <a:ext cx="1320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 name="Picture 3"/>
          <p:cNvPicPr>
            <a:picLocks noChangeAspect="1" noChangeArrowheads="1"/>
          </p:cNvPicPr>
          <p:nvPr/>
        </p:nvPicPr>
        <p:blipFill>
          <a:blip r:embed="rId6"/>
          <a:srcRect/>
          <a:stretch>
            <a:fillRect/>
          </a:stretch>
        </p:blipFill>
        <p:spPr bwMode="auto">
          <a:xfrm>
            <a:off x="533400" y="4511183"/>
            <a:ext cx="1719263"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 name="Right Arrow 35"/>
          <p:cNvSpPr/>
          <p:nvPr/>
        </p:nvSpPr>
        <p:spPr>
          <a:xfrm>
            <a:off x="1985963" y="5071570"/>
            <a:ext cx="533400" cy="31115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 name="Picture 3"/>
          <p:cNvPicPr>
            <a:picLocks noChangeAspect="1" noChangeArrowheads="1"/>
          </p:cNvPicPr>
          <p:nvPr/>
        </p:nvPicPr>
        <p:blipFill>
          <a:blip r:embed="rId7"/>
          <a:srcRect/>
          <a:stretch>
            <a:fillRect/>
          </a:stretch>
        </p:blipFill>
        <p:spPr bwMode="auto">
          <a:xfrm>
            <a:off x="4060825" y="4392120"/>
            <a:ext cx="117792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 name="Right Arrow 37"/>
          <p:cNvSpPr/>
          <p:nvPr/>
        </p:nvSpPr>
        <p:spPr>
          <a:xfrm>
            <a:off x="3657600" y="5071570"/>
            <a:ext cx="533400" cy="31115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 name="Picture 4"/>
          <p:cNvPicPr>
            <a:picLocks noChangeAspect="1" noChangeArrowheads="1"/>
          </p:cNvPicPr>
          <p:nvPr/>
        </p:nvPicPr>
        <p:blipFill>
          <a:blip r:embed="rId8"/>
          <a:srcRect/>
          <a:stretch>
            <a:fillRect/>
          </a:stretch>
        </p:blipFill>
        <p:spPr bwMode="auto">
          <a:xfrm>
            <a:off x="5584825" y="4404820"/>
            <a:ext cx="14573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 name="Right Arrow 39"/>
          <p:cNvSpPr/>
          <p:nvPr/>
        </p:nvSpPr>
        <p:spPr>
          <a:xfrm>
            <a:off x="5257800" y="5077920"/>
            <a:ext cx="5334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 name="Picture 5"/>
          <p:cNvPicPr>
            <a:picLocks noChangeAspect="1" noChangeArrowheads="1"/>
          </p:cNvPicPr>
          <p:nvPr/>
        </p:nvPicPr>
        <p:blipFill>
          <a:blip r:embed="rId9"/>
          <a:srcRect/>
          <a:stretch>
            <a:fillRect/>
          </a:stretch>
        </p:blipFill>
        <p:spPr bwMode="auto">
          <a:xfrm>
            <a:off x="7185025" y="4423870"/>
            <a:ext cx="137636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2" name="Right Arrow 41"/>
          <p:cNvSpPr/>
          <p:nvPr/>
        </p:nvSpPr>
        <p:spPr>
          <a:xfrm>
            <a:off x="6858000" y="5077920"/>
            <a:ext cx="5334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533399" y="4468320"/>
            <a:ext cx="1719263" cy="131603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805237" y="4454451"/>
            <a:ext cx="1719263" cy="131603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988384" y="4471704"/>
            <a:ext cx="1719263" cy="131603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59575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017 6.35838E-7 L -0.10226 6.35838E-7 C -0.14792 6.35838E-7 -0.20451 -0.0689 -0.20451 -0.12509 L -0.20451 -0.24994 " pathEditMode="relative" rAng="10800000" ptsTypes="FfFF">
                                      <p:cBhvr>
                                        <p:cTn id="6" dur="2000" fill="hold"/>
                                        <p:tgtEl>
                                          <p:spTgt spid="17"/>
                                        </p:tgtEl>
                                        <p:attrNameLst>
                                          <p:attrName>ppt_x</p:attrName>
                                          <p:attrName>ppt_y</p:attrName>
                                        </p:attrNameLst>
                                      </p:cBhvr>
                                      <p:rCtr x="-10208" y="-1248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7" grpId="0"/>
      <p:bldP spid="20" grpId="0"/>
      <p:bldP spid="4" grpId="0" animBg="1"/>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5"/>
          <p:cNvSpPr>
            <a:spLocks noGrp="1"/>
          </p:cNvSpPr>
          <p:nvPr>
            <p:ph type="title" idx="4294967295"/>
          </p:nvPr>
        </p:nvSpPr>
        <p:spPr/>
        <p:txBody>
          <a:bodyPr/>
          <a:lstStyle/>
          <a:p>
            <a:pPr algn="l"/>
            <a:r>
              <a:rPr lang="en-US" altLang="zh-TW" sz="2800" b="1" smtClean="0">
                <a:latin typeface="Helvetica" pitchFamily="-84" charset="0"/>
                <a:ea typeface="ＭＳ Ｐゴシック" pitchFamily="34" charset="-128"/>
              </a:rPr>
              <a:t>Demo</a:t>
            </a:r>
            <a:endParaRPr lang="en-US" altLang="zh-TW" sz="2800" smtClean="0">
              <a:ea typeface="ＭＳ Ｐゴシック" pitchFamily="34" charset="-128"/>
            </a:endParaRPr>
          </a:p>
        </p:txBody>
      </p:sp>
      <p:pic>
        <p:nvPicPr>
          <p:cNvPr id="1126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52600"/>
            <a:ext cx="324008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E155E8-2654-4646-B530-5E4703BE0B0A}" type="slidenum">
              <a:rPr lang="en-US" altLang="zh-TW" smtClean="0">
                <a:latin typeface="Calibri" pitchFamily="34" charset="0"/>
              </a:rPr>
              <a:pPr eaLnBrk="1" hangingPunct="1"/>
              <a:t>8</a:t>
            </a:fld>
            <a:endParaRPr lang="en-US" altLang="zh-TW" smtClean="0">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28" name="Picture 40" descr="merge_0002_Laye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4706938"/>
            <a:ext cx="13319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41" descr="merge_0003_Laye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163" y="4705350"/>
            <a:ext cx="13319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3" name="Line 19"/>
          <p:cNvSpPr>
            <a:spLocks noChangeShapeType="1"/>
          </p:cNvSpPr>
          <p:nvPr/>
        </p:nvSpPr>
        <p:spPr bwMode="auto">
          <a:xfrm flipV="1">
            <a:off x="3981450" y="4083050"/>
            <a:ext cx="381000" cy="141288"/>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pic>
        <p:nvPicPr>
          <p:cNvPr id="88073" name="Picture 9" descr="cyl3"/>
          <p:cNvPicPr>
            <a:picLocks noChangeAspect="1" noChangeArrowheads="1"/>
          </p:cNvPicPr>
          <p:nvPr/>
        </p:nvPicPr>
        <p:blipFill>
          <a:blip r:embed="rId5" cstate="print">
            <a:extLst>
              <a:ext uri="{28A0092B-C50C-407E-A947-70E740481C1C}">
                <a14:useLocalDpi xmlns:a14="http://schemas.microsoft.com/office/drawing/2010/main" val="0"/>
              </a:ext>
            </a:extLst>
          </a:blip>
          <a:srcRect b="-2548"/>
          <a:stretch>
            <a:fillRect/>
          </a:stretch>
        </p:blipFill>
        <p:spPr bwMode="auto">
          <a:xfrm>
            <a:off x="2347913" y="2416175"/>
            <a:ext cx="20478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7" descr="cyl1"/>
          <p:cNvPicPr>
            <a:picLocks noChangeAspect="1" noChangeArrowheads="1"/>
          </p:cNvPicPr>
          <p:nvPr/>
        </p:nvPicPr>
        <p:blipFill>
          <a:blip r:embed="rId6" cstate="print">
            <a:extLst>
              <a:ext uri="{28A0092B-C50C-407E-A947-70E740481C1C}">
                <a14:useLocalDpi xmlns:a14="http://schemas.microsoft.com/office/drawing/2010/main" val="0"/>
              </a:ext>
            </a:extLst>
          </a:blip>
          <a:srcRect b="-2548"/>
          <a:stretch>
            <a:fillRect/>
          </a:stretch>
        </p:blipFill>
        <p:spPr bwMode="auto">
          <a:xfrm>
            <a:off x="2347913" y="2416175"/>
            <a:ext cx="20478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8" descr="cyl2"/>
          <p:cNvPicPr>
            <a:picLocks noChangeAspect="1" noChangeArrowheads="1"/>
          </p:cNvPicPr>
          <p:nvPr/>
        </p:nvPicPr>
        <p:blipFill>
          <a:blip r:embed="rId7" cstate="print">
            <a:extLst>
              <a:ext uri="{28A0092B-C50C-407E-A947-70E740481C1C}">
                <a14:useLocalDpi xmlns:a14="http://schemas.microsoft.com/office/drawing/2010/main" val="0"/>
              </a:ext>
            </a:extLst>
          </a:blip>
          <a:srcRect b="-2548"/>
          <a:stretch>
            <a:fillRect/>
          </a:stretch>
        </p:blipFill>
        <p:spPr bwMode="auto">
          <a:xfrm>
            <a:off x="2347913" y="2416175"/>
            <a:ext cx="20478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cyl4"/>
          <p:cNvPicPr>
            <a:picLocks noChangeAspect="1" noChangeArrowheads="1"/>
          </p:cNvPicPr>
          <p:nvPr/>
        </p:nvPicPr>
        <p:blipFill>
          <a:blip r:embed="rId8" cstate="print">
            <a:extLst>
              <a:ext uri="{28A0092B-C50C-407E-A947-70E740481C1C}">
                <a14:useLocalDpi xmlns:a14="http://schemas.microsoft.com/office/drawing/2010/main" val="0"/>
              </a:ext>
            </a:extLst>
          </a:blip>
          <a:srcRect b="-2548"/>
          <a:stretch>
            <a:fillRect/>
          </a:stretch>
        </p:blipFill>
        <p:spPr bwMode="auto">
          <a:xfrm>
            <a:off x="2347913" y="2416175"/>
            <a:ext cx="20478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descr="antler_01_all"/>
          <p:cNvPicPr>
            <a:picLocks noChangeAspect="1" noChangeArrowheads="1"/>
          </p:cNvPicPr>
          <p:nvPr/>
        </p:nvPicPr>
        <p:blipFill>
          <a:blip r:embed="rId9">
            <a:extLst>
              <a:ext uri="{28A0092B-C50C-407E-A947-70E740481C1C}">
                <a14:useLocalDpi xmlns:a14="http://schemas.microsoft.com/office/drawing/2010/main" val="0"/>
              </a:ext>
            </a:extLst>
          </a:blip>
          <a:srcRect b="-2544"/>
          <a:stretch>
            <a:fillRect/>
          </a:stretch>
        </p:blipFill>
        <p:spPr bwMode="auto">
          <a:xfrm>
            <a:off x="2352675" y="2413000"/>
            <a:ext cx="20478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2" descr="junction"/>
          <p:cNvPicPr>
            <a:picLocks noChangeAspect="1" noChangeArrowheads="1"/>
          </p:cNvPicPr>
          <p:nvPr/>
        </p:nvPicPr>
        <p:blipFill>
          <a:blip r:embed="rId10" cstate="print">
            <a:extLst>
              <a:ext uri="{28A0092B-C50C-407E-A947-70E740481C1C}">
                <a14:useLocalDpi xmlns:a14="http://schemas.microsoft.com/office/drawing/2010/main" val="0"/>
              </a:ext>
            </a:extLst>
          </a:blip>
          <a:srcRect b="-2548"/>
          <a:stretch>
            <a:fillRect/>
          </a:stretch>
        </p:blipFill>
        <p:spPr bwMode="auto">
          <a:xfrm>
            <a:off x="2347913" y="2416175"/>
            <a:ext cx="20478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p:cNvSpPr>
          <p:nvPr>
            <p:ph type="title" idx="4294967295"/>
          </p:nvPr>
        </p:nvSpPr>
        <p:spPr>
          <a:xfrm>
            <a:off x="457200" y="304800"/>
            <a:ext cx="8229600" cy="1143000"/>
          </a:xfrm>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l" eaLnBrk="1" hangingPunct="1"/>
            <a:r>
              <a:rPr lang="en-US" altLang="zh-TW" sz="2800" b="1" smtClean="0">
                <a:latin typeface="Helvetica" charset="0"/>
                <a:ea typeface="ＭＳ Ｐゴシック" pitchFamily="34" charset="-128"/>
              </a:rPr>
              <a:t>Shape creation</a:t>
            </a:r>
            <a:endParaRPr lang="hu-HU" altLang="zh-TW" sz="2800" b="1" smtClean="0">
              <a:latin typeface="Helvetica" charset="0"/>
              <a:ea typeface="ＭＳ Ｐゴシック" pitchFamily="34" charset="-128"/>
            </a:endParaRPr>
          </a:p>
        </p:txBody>
      </p:sp>
      <p:pic>
        <p:nvPicPr>
          <p:cNvPr id="30731" name="Picture 4" descr="01_stroke"/>
          <p:cNvPicPr>
            <a:picLocks noChangeAspect="1" noChangeArrowheads="1"/>
          </p:cNvPicPr>
          <p:nvPr/>
        </p:nvPicPr>
        <p:blipFill>
          <a:blip r:embed="rId11" cstate="print">
            <a:extLst>
              <a:ext uri="{28A0092B-C50C-407E-A947-70E740481C1C}">
                <a14:useLocalDpi xmlns:a14="http://schemas.microsoft.com/office/drawing/2010/main" val="0"/>
              </a:ext>
            </a:extLst>
          </a:blip>
          <a:srcRect b="-2548"/>
          <a:stretch>
            <a:fillRect/>
          </a:stretch>
        </p:blipFill>
        <p:spPr bwMode="auto">
          <a:xfrm>
            <a:off x="76200" y="2417763"/>
            <a:ext cx="203993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4" name="Line 10"/>
          <p:cNvSpPr>
            <a:spLocks noChangeShapeType="1"/>
          </p:cNvSpPr>
          <p:nvPr/>
        </p:nvSpPr>
        <p:spPr bwMode="auto">
          <a:xfrm>
            <a:off x="1981200" y="3408363"/>
            <a:ext cx="384175" cy="1587"/>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8080" name="Line 16"/>
          <p:cNvSpPr>
            <a:spLocks noChangeShapeType="1"/>
          </p:cNvSpPr>
          <p:nvPr/>
        </p:nvSpPr>
        <p:spPr bwMode="auto">
          <a:xfrm>
            <a:off x="4379913" y="1884363"/>
            <a:ext cx="384175" cy="1587"/>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8082" name="Line 18"/>
          <p:cNvSpPr>
            <a:spLocks noChangeShapeType="1"/>
          </p:cNvSpPr>
          <p:nvPr/>
        </p:nvSpPr>
        <p:spPr bwMode="auto">
          <a:xfrm>
            <a:off x="2057400" y="3636963"/>
            <a:ext cx="304800" cy="304800"/>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 name="Line 19"/>
          <p:cNvSpPr>
            <a:spLocks noChangeShapeType="1"/>
          </p:cNvSpPr>
          <p:nvPr/>
        </p:nvSpPr>
        <p:spPr bwMode="auto">
          <a:xfrm flipV="1">
            <a:off x="1981200" y="3101975"/>
            <a:ext cx="304800" cy="303213"/>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pic>
        <p:nvPicPr>
          <p:cNvPr id="85022" name="Picture 30" descr="create_0003_Layer-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5363" y="1395413"/>
            <a:ext cx="20653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3" name="Picture 31" descr="create_0004_Laye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4588" y="1389063"/>
            <a:ext cx="20653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4" name="Picture 32" descr="create_0005_Layer-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1181100"/>
            <a:ext cx="20653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1" name="Picture 29" descr="create_0006_Layer-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3300" y="1179513"/>
            <a:ext cx="20653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35" name="Picture 43" descr="limbs_0006_Layer-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3000" y="1389063"/>
            <a:ext cx="20748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36" name="Picture 44" descr="limbs_0003_Layer-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9988" y="1177925"/>
            <a:ext cx="20748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37" name="Picture 45" descr="limbs_0004_Layer-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74888" y="1177925"/>
            <a:ext cx="20748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38" name="Picture 46" descr="limbs_0005_Layer-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66950" y="1398588"/>
            <a:ext cx="20748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9" name="Picture 27" descr="create_0007_Layer-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3400" y="1274763"/>
            <a:ext cx="207168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39" name="Picture 47" descr="limbs_0001_Layer-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2738" y="1241425"/>
            <a:ext cx="20748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1" name="Picture 49" descr="full_skel"/>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813" y="2919413"/>
            <a:ext cx="20748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3" name="Picture 51" descr="junction"/>
          <p:cNvPicPr>
            <a:picLocks noChangeAspect="1" noChangeArrowheads="1"/>
          </p:cNvPicPr>
          <p:nvPr/>
        </p:nvPicPr>
        <p:blipFill>
          <a:blip r:embed="rId10" cstate="print">
            <a:extLst>
              <a:ext uri="{28A0092B-C50C-407E-A947-70E740481C1C}">
                <a14:useLocalDpi xmlns:a14="http://schemas.microsoft.com/office/drawing/2010/main" val="0"/>
              </a:ext>
            </a:extLst>
          </a:blip>
          <a:srcRect b="-2548"/>
          <a:stretch>
            <a:fillRect/>
          </a:stretch>
        </p:blipFill>
        <p:spPr bwMode="auto">
          <a:xfrm>
            <a:off x="2347913" y="3538538"/>
            <a:ext cx="20478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5" name="Picture 53" descr="full_sur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65913" y="2916238"/>
            <a:ext cx="20748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6" name="Picture 54" descr="junction"/>
          <p:cNvPicPr>
            <a:picLocks noChangeAspect="1" noChangeArrowheads="1"/>
          </p:cNvPicPr>
          <p:nvPr/>
        </p:nvPicPr>
        <p:blipFill>
          <a:blip r:embed="rId10" cstate="print">
            <a:extLst>
              <a:ext uri="{28A0092B-C50C-407E-A947-70E740481C1C}">
                <a14:useLocalDpi xmlns:a14="http://schemas.microsoft.com/office/drawing/2010/main" val="0"/>
              </a:ext>
            </a:extLst>
          </a:blip>
          <a:srcRect b="-2548"/>
          <a:stretch>
            <a:fillRect/>
          </a:stretch>
        </p:blipFill>
        <p:spPr bwMode="auto">
          <a:xfrm>
            <a:off x="2347913" y="3536950"/>
            <a:ext cx="20478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0"/>
          <p:cNvSpPr>
            <a:spLocks noChangeShapeType="1"/>
          </p:cNvSpPr>
          <p:nvPr/>
        </p:nvSpPr>
        <p:spPr bwMode="auto">
          <a:xfrm flipH="1">
            <a:off x="7372350" y="4295775"/>
            <a:ext cx="327025" cy="312738"/>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4" name="Line 10"/>
          <p:cNvSpPr>
            <a:spLocks noChangeShapeType="1"/>
          </p:cNvSpPr>
          <p:nvPr/>
        </p:nvSpPr>
        <p:spPr bwMode="auto">
          <a:xfrm rot="5400000">
            <a:off x="5180806" y="2809082"/>
            <a:ext cx="384175" cy="1588"/>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5" name="Line 10"/>
          <p:cNvSpPr>
            <a:spLocks noChangeShapeType="1"/>
          </p:cNvSpPr>
          <p:nvPr/>
        </p:nvSpPr>
        <p:spPr bwMode="auto">
          <a:xfrm rot="5400000">
            <a:off x="7506494" y="2809082"/>
            <a:ext cx="384175" cy="1587"/>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pic>
        <p:nvPicPr>
          <p:cNvPr id="85052" name="Picture 60" descr="limbs_0000_Layer-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0975" y="4683125"/>
            <a:ext cx="20748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p:cNvSpPr>
            <a:spLocks noChangeShapeType="1"/>
          </p:cNvSpPr>
          <p:nvPr/>
        </p:nvSpPr>
        <p:spPr bwMode="auto">
          <a:xfrm rot="16200000" flipH="1">
            <a:off x="5376069" y="4301332"/>
            <a:ext cx="327025" cy="312737"/>
          </a:xfrm>
          <a:prstGeom prst="line">
            <a:avLst/>
          </a:prstGeom>
          <a:noFill/>
          <a:ln w="1016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pic>
        <p:nvPicPr>
          <p:cNvPr id="85054" name="Picture 62" descr="full_sur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62738" y="2914650"/>
            <a:ext cx="20748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55" name="Picture 63" descr="full_skel"/>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813" y="2914650"/>
            <a:ext cx="20748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0" name="Rectangle 26"/>
          <p:cNvSpPr>
            <a:spLocks noChangeArrowheads="1"/>
          </p:cNvSpPr>
          <p:nvPr/>
        </p:nvSpPr>
        <p:spPr bwMode="auto">
          <a:xfrm>
            <a:off x="2171700" y="1047750"/>
            <a:ext cx="4286250" cy="192405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zh-TW" altLang="en-US"/>
          </a:p>
        </p:txBody>
      </p:sp>
      <p:pic>
        <p:nvPicPr>
          <p:cNvPr id="12327" name="Picture 39" descr="merge_0001_Layer-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22575" y="4706938"/>
            <a:ext cx="13319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merge_0004_Layer-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22900" y="4914900"/>
            <a:ext cx="13319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8" descr="merge_0000_Layer-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24163" y="4706938"/>
            <a:ext cx="13319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A73FB3B-6F7C-4E7B-82A6-114B687FBEFD}" type="slidenum">
              <a:rPr lang="en-US" altLang="zh-TW" sz="1600">
                <a:latin typeface="Calibri" pitchFamily="34" charset="0"/>
              </a:rPr>
              <a:pPr eaLnBrk="1" hangingPunct="1"/>
              <a:t>9</a:t>
            </a:fld>
            <a:endParaRPr lang="en-US" altLang="zh-TW" sz="1600">
              <a:latin typeface="Calibri" pitchFamily="34" charset="0"/>
            </a:endParaRPr>
          </a:p>
        </p:txBody>
      </p:sp>
    </p:spTree>
    <p:extLst>
      <p:ext uri="{BB962C8B-B14F-4D97-AF65-F5344CB8AC3E}">
        <p14:creationId xmlns:p14="http://schemas.microsoft.com/office/powerpoint/2010/main" val="18418848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8806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80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0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0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073"/>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3.33333E-6 1.11111E-6 L -3.33333E-6 0.16389 " pathEditMode="relative" rAng="0" ptsTypes="AA">
                                      <p:cBhvr>
                                        <p:cTn id="24" dur="4000" fill="hold"/>
                                        <p:tgtEl>
                                          <p:spTgt spid="88066"/>
                                        </p:tgtEl>
                                        <p:attrNameLst>
                                          <p:attrName>ppt_x</p:attrName>
                                          <p:attrName>ppt_y</p:attrName>
                                        </p:attrNameLst>
                                      </p:cBhvr>
                                      <p:rCtr x="0" y="8194"/>
                                    </p:animMotion>
                                  </p:childTnLst>
                                </p:cTn>
                              </p:par>
                              <p:par>
                                <p:cTn id="25" presetID="64" presetClass="path" presetSubtype="0" accel="50000" decel="50000" fill="hold" nodeType="withEffect">
                                  <p:stCondLst>
                                    <p:cond delay="0"/>
                                  </p:stCondLst>
                                  <p:childTnLst>
                                    <p:animMotion origin="layout" path="M 0 -4.44444E-6 L -0.00833 -0.17986 " pathEditMode="relative" rAng="0" ptsTypes="AA">
                                      <p:cBhvr>
                                        <p:cTn id="26" dur="2000" fill="hold"/>
                                        <p:tgtEl>
                                          <p:spTgt spid="88072"/>
                                        </p:tgtEl>
                                        <p:attrNameLst>
                                          <p:attrName>ppt_x</p:attrName>
                                          <p:attrName>ppt_y</p:attrName>
                                        </p:attrNameLst>
                                      </p:cBhvr>
                                      <p:rCtr x="-417" y="-9005"/>
                                    </p:animMotion>
                                  </p:childTnLst>
                                </p:cTn>
                              </p:par>
                              <p:par>
                                <p:cTn id="27" presetID="64" presetClass="path" presetSubtype="0" accel="50000" decel="50000" fill="hold" nodeType="withEffect">
                                  <p:stCondLst>
                                    <p:cond delay="500"/>
                                  </p:stCondLst>
                                  <p:childTnLst>
                                    <p:animMotion origin="layout" path="M -3.33333E-6 -1.11111E-6 L -0.00833 -0.14954 " pathEditMode="relative" rAng="0" ptsTypes="AA">
                                      <p:cBhvr>
                                        <p:cTn id="28" dur="2000" fill="hold"/>
                                        <p:tgtEl>
                                          <p:spTgt spid="88071"/>
                                        </p:tgtEl>
                                        <p:attrNameLst>
                                          <p:attrName>ppt_x</p:attrName>
                                          <p:attrName>ppt_y</p:attrName>
                                        </p:attrNameLst>
                                      </p:cBhvr>
                                      <p:rCtr x="-417" y="-7477"/>
                                    </p:animMotion>
                                  </p:childTnLst>
                                </p:cTn>
                              </p:par>
                              <p:par>
                                <p:cTn id="29" presetID="63" presetClass="path" presetSubtype="0" accel="50000" decel="50000" fill="hold" nodeType="withEffect">
                                  <p:stCondLst>
                                    <p:cond delay="1000"/>
                                  </p:stCondLst>
                                  <p:childTnLst>
                                    <p:animMotion origin="layout" path="M 0 -4.44444E-6 L 0.00833 -0.17986 " pathEditMode="relative" rAng="0" ptsTypes="AA">
                                      <p:cBhvr>
                                        <p:cTn id="30" dur="2000" fill="hold"/>
                                        <p:tgtEl>
                                          <p:spTgt spid="88070"/>
                                        </p:tgtEl>
                                        <p:attrNameLst>
                                          <p:attrName>ppt_x</p:attrName>
                                          <p:attrName>ppt_y</p:attrName>
                                        </p:attrNameLst>
                                      </p:cBhvr>
                                      <p:rCtr x="417" y="-9005"/>
                                    </p:animMotion>
                                  </p:childTnLst>
                                </p:cTn>
                              </p:par>
                              <p:par>
                                <p:cTn id="31" presetID="42" presetClass="path" presetSubtype="0" accel="50000" decel="50000" fill="hold" nodeType="withEffect">
                                  <p:stCondLst>
                                    <p:cond delay="1500"/>
                                  </p:stCondLst>
                                  <p:childTnLst>
                                    <p:animMotion origin="layout" path="M 6.93889E-18 3.7037E-7 L 0.00833 -0.14954 " pathEditMode="relative" rAng="0" ptsTypes="AA">
                                      <p:cBhvr>
                                        <p:cTn id="32" dur="2000" fill="hold"/>
                                        <p:tgtEl>
                                          <p:spTgt spid="88073"/>
                                        </p:tgtEl>
                                        <p:attrNameLst>
                                          <p:attrName>ppt_x</p:attrName>
                                          <p:attrName>ppt_y</p:attrName>
                                        </p:attrNameLst>
                                      </p:cBhvr>
                                      <p:rCtr x="417" y="-7477"/>
                                    </p:animMotion>
                                  </p:childTnLst>
                                </p:cTn>
                              </p:par>
                            </p:childTnLst>
                          </p:cTn>
                        </p:par>
                        <p:par>
                          <p:cTn id="33" fill="hold" nodeType="afterGroup">
                            <p:stCondLst>
                              <p:cond delay="4000"/>
                            </p:stCondLst>
                            <p:childTnLst>
                              <p:par>
                                <p:cTn id="34" presetID="1" presetClass="exit" presetSubtype="0" fill="hold" nodeType="afterEffect">
                                  <p:stCondLst>
                                    <p:cond delay="0"/>
                                  </p:stCondLst>
                                  <p:childTnLst>
                                    <p:set>
                                      <p:cBhvr>
                                        <p:cTn id="35" dur="1" fill="hold">
                                          <p:stCondLst>
                                            <p:cond delay="0"/>
                                          </p:stCondLst>
                                        </p:cTn>
                                        <p:tgtEl>
                                          <p:spTgt spid="8807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8808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8808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5021"/>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1.94444E-6 -1.85185E-6 C 0.00035 -0.00162 0.00017 -0.0037 0.00087 -0.00509 C 0.00208 -0.00764 0.00504 -0.00787 0.00677 -0.00902 C 0.01076 -0.0118 0.01476 -0.01342 0.01927 -0.01527 C 0.0217 -0.01875 0.02361 -0.01898 0.02691 -0.0206 C 0.03125 -0.02592 0.03576 -0.02639 0.04132 -0.02824 C 0.0559 -0.0331 0.06927 -0.03611 0.08455 -0.03727 C 0.10069 -0.04213 0.10903 -0.03935 0.12986 -0.03842 C 0.13629 -0.0368 0.14271 -0.03588 0.14896 -0.03333 C 0.1559 -0.03055 0.16215 -0.02477 0.16927 -0.02314 C 0.17465 -0.01805 0.17986 -0.01319 0.18646 -0.01157 C 0.18993 -0.00856 0.19323 -0.0081 0.19705 -0.00648 C 0.20243 -0.00185 0.20833 0.00162 0.21441 0.00394 C 0.21632 0.00556 0.21823 0.00741 0.22014 0.00903 C 0.22049 0.00926 0.22552 0.01088 0.22587 0.01158 C 0.22656 0.01297 0.22587 0.01505 0.22587 0.01667 " pathEditMode="relative" ptsTypes="fffffffffffffffA">
                                      <p:cBhvr>
                                        <p:cTn id="47" dur="2000" fill="hold"/>
                                        <p:tgtEl>
                                          <p:spTgt spid="85021"/>
                                        </p:tgtEl>
                                        <p:attrNameLst>
                                          <p:attrName>ppt_x</p:attrName>
                                          <p:attrName>ppt_y</p:attrName>
                                        </p:attrNameLst>
                                      </p:cBhvr>
                                    </p:animMotion>
                                  </p:childTnLst>
                                </p:cTn>
                              </p:par>
                            </p:childTnLst>
                          </p:cTn>
                        </p:par>
                        <p:par>
                          <p:cTn id="48" fill="hold" nodeType="afterGroup">
                            <p:stCondLst>
                              <p:cond delay="2000"/>
                            </p:stCondLst>
                            <p:childTnLst>
                              <p:par>
                                <p:cTn id="49" presetID="1" presetClass="entr" presetSubtype="0" fill="hold" nodeType="afterEffect">
                                  <p:stCondLst>
                                    <p:cond delay="0"/>
                                  </p:stCondLst>
                                  <p:childTnLst>
                                    <p:set>
                                      <p:cBhvr>
                                        <p:cTn id="50" dur="1" fill="hold">
                                          <p:stCondLst>
                                            <p:cond delay="0"/>
                                          </p:stCondLst>
                                        </p:cTn>
                                        <p:tgtEl>
                                          <p:spTgt spid="85022"/>
                                        </p:tgtEl>
                                        <p:attrNameLst>
                                          <p:attrName>style.visibility</p:attrName>
                                        </p:attrNameLst>
                                      </p:cBhvr>
                                      <p:to>
                                        <p:strVal val="visible"/>
                                      </p:to>
                                    </p:set>
                                  </p:childTnLst>
                                </p:cTn>
                              </p:par>
                              <p:par>
                                <p:cTn id="51" presetID="0" presetClass="path" presetSubtype="0" accel="50000" decel="50000" fill="hold" nodeType="withEffect">
                                  <p:stCondLst>
                                    <p:cond delay="0"/>
                                  </p:stCondLst>
                                  <p:childTnLst>
                                    <p:animMotion origin="layout" path="M 1.66667E-6 6.2963E-6 C -0.00365 0.01644 0.00347 0.02385 0.0125 0.03195 C 0.0184 0.03728 0.02778 0.03866 0.03472 0.04098 C 0.04983 0.0463 0.06319 0.0514 0.07899 0.05255 C 0.08767 0.05394 0.09618 0.05533 0.10486 0.05649 C 0.11805 0.05603 0.13108 0.05579 0.14427 0.0551 C 0.14965 0.05487 0.15521 0.04931 0.16059 0.04746 C 0.16805 0.04491 0.17483 0.04144 0.18177 0.03728 C 0.18455 0.03565 0.18785 0.03519 0.19045 0.03334 C 0.20156 0.02501 0.21094 0.01089 0.21927 -0.00138 C 0.22066 -0.00647 0.22257 -0.00856 0.225 -0.01272 C 0.22569 -0.01388 0.22691 -0.01666 0.22691 -0.01666 " pathEditMode="relative" ptsTypes="fffffffffffA">
                                      <p:cBhvr>
                                        <p:cTn id="52" dur="2000" fill="hold"/>
                                        <p:tgtEl>
                                          <p:spTgt spid="85022"/>
                                        </p:tgtEl>
                                        <p:attrNameLst>
                                          <p:attrName>ppt_x</p:attrName>
                                          <p:attrName>ppt_y</p:attrName>
                                        </p:attrNameLst>
                                      </p:cBhvr>
                                    </p:animMotion>
                                  </p:childTnLst>
                                </p:cTn>
                              </p:par>
                            </p:childTnLst>
                          </p:cTn>
                        </p:par>
                        <p:par>
                          <p:cTn id="53" fill="hold" nodeType="afterGroup">
                            <p:stCondLst>
                              <p:cond delay="4000"/>
                            </p:stCondLst>
                            <p:childTnLst>
                              <p:par>
                                <p:cTn id="54" presetID="1" presetClass="entr" presetSubtype="0" fill="hold" nodeType="afterEffect">
                                  <p:stCondLst>
                                    <p:cond delay="0"/>
                                  </p:stCondLst>
                                  <p:childTnLst>
                                    <p:set>
                                      <p:cBhvr>
                                        <p:cTn id="55" dur="1" fill="hold">
                                          <p:stCondLst>
                                            <p:cond delay="0"/>
                                          </p:stCondLst>
                                        </p:cTn>
                                        <p:tgtEl>
                                          <p:spTgt spid="85024"/>
                                        </p:tgtEl>
                                        <p:attrNameLst>
                                          <p:attrName>style.visibility</p:attrName>
                                        </p:attrNameLst>
                                      </p:cBhvr>
                                      <p:to>
                                        <p:strVal val="visible"/>
                                      </p:to>
                                    </p:set>
                                  </p:childTnLst>
                                </p:cTn>
                              </p:par>
                              <p:par>
                                <p:cTn id="56" presetID="0" presetClass="path" presetSubtype="0" accel="50000" decel="50000" fill="hold" nodeType="withEffect">
                                  <p:stCondLst>
                                    <p:cond delay="0"/>
                                  </p:stCondLst>
                                  <p:childTnLst>
                                    <p:animMotion origin="layout" path="M 4.16667E-6 -3.7037E-7 C 0.00312 -0.00555 0.00347 -0.00856 0.00868 -0.01018 C 0.01302 -0.01389 0.01615 -0.01435 0.02118 -0.01666 C 0.02517 -0.01852 0.02847 -0.02222 0.03264 -0.02314 C 0.0408 -0.025 0.04948 -0.02592 0.05764 -0.02685 C 0.0658 -0.02662 0.09826 -0.02801 0.11545 -0.0243 C 0.13038 -0.02106 0.14479 -0.01111 0.15955 -0.00902 C 0.16424 -0.00671 0.16823 -0.00416 0.17309 -0.00254 C 0.17535 -0.00185 0.1776 -0.00092 0.17986 -3.7037E-7 C 0.18108 0.00047 0.18368 0.00139 0.18368 0.00139 C 0.18889 0.00602 0.19479 0.00672 0.20104 0.00764 C 0.20347 0.00857 0.20729 0.01158 0.20955 0.01158 " pathEditMode="relative" ptsTypes="fffffffffffA">
                                      <p:cBhvr>
                                        <p:cTn id="57" dur="2000" fill="hold"/>
                                        <p:tgtEl>
                                          <p:spTgt spid="85024"/>
                                        </p:tgtEl>
                                        <p:attrNameLst>
                                          <p:attrName>ppt_x</p:attrName>
                                          <p:attrName>ppt_y</p:attrName>
                                        </p:attrNameLst>
                                      </p:cBhvr>
                                    </p:animMotion>
                                  </p:childTnLst>
                                </p:cTn>
                              </p:par>
                            </p:childTnLst>
                          </p:cTn>
                        </p:par>
                        <p:par>
                          <p:cTn id="58" fill="hold" nodeType="afterGroup">
                            <p:stCondLst>
                              <p:cond delay="6000"/>
                            </p:stCondLst>
                            <p:childTnLst>
                              <p:par>
                                <p:cTn id="59" presetID="1" presetClass="entr" presetSubtype="0" fill="hold" nodeType="afterEffect">
                                  <p:stCondLst>
                                    <p:cond delay="0"/>
                                  </p:stCondLst>
                                  <p:childTnLst>
                                    <p:set>
                                      <p:cBhvr>
                                        <p:cTn id="60" dur="1" fill="hold">
                                          <p:stCondLst>
                                            <p:cond delay="0"/>
                                          </p:stCondLst>
                                        </p:cTn>
                                        <p:tgtEl>
                                          <p:spTgt spid="85023"/>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2.77778E-7 -3.33333E-6 C 0.00677 0.00694 0.01181 0.00857 0.02014 0.01019 C 0.03351 0.01644 0.04826 0.01389 0.06146 0.0206 C 0.07622 0.02014 0.09097 0.01991 0.10573 0.01921 C 0.11927 0.01852 0.13281 0.01273 0.14618 0.01019 C 0.15156 0.00787 0.15694 0.00694 0.1625 0.00509 C 0.17448 0.00093 0.18576 -0.0037 0.19809 -0.00509 C 0.20208 -0.00694 0.2059 -0.00833 0.20955 -0.01157 C 0.21181 -0.01643 0.21094 -0.01412 0.2125 -0.01806 " pathEditMode="relative" ptsTypes="ffffffffA">
                                      <p:cBhvr>
                                        <p:cTn id="62" dur="2000" fill="hold"/>
                                        <p:tgtEl>
                                          <p:spTgt spid="85023"/>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5037"/>
                                        </p:tgtEl>
                                        <p:attrNameLst>
                                          <p:attrName>style.visibility</p:attrName>
                                        </p:attrNameLst>
                                      </p:cBhvr>
                                      <p:to>
                                        <p:strVal val="visible"/>
                                      </p:to>
                                    </p:set>
                                  </p:childTnLst>
                                </p:cTn>
                              </p:par>
                              <p:par>
                                <p:cTn id="67" presetID="0" presetClass="path" presetSubtype="0" accel="50000" decel="50000" fill="hold" nodeType="withEffect">
                                  <p:stCondLst>
                                    <p:cond delay="0"/>
                                  </p:stCondLst>
                                  <p:childTnLst>
                                    <p:animMotion origin="layout" path="M 6.11111E-6 7.40741E-7 C 0.00365 -0.00972 0.0099 -0.01667 0.01528 -0.025 C 0.01754 -0.02847 0.01772 -0.03195 0.02084 -0.03333 C 0.02535 -0.04144 0.03004 -0.0419 0.03612 -0.04722 C 0.04185 -0.0588 0.05712 -0.06389 0.06598 -0.07037 C 0.07067 -0.07384 0.07518 -0.07593 0.07987 -0.0787 C 0.0941 -0.08727 0.10782 -0.09792 0.12223 -0.10556 C 0.12761 -0.10857 0.13282 -0.11435 0.1382 -0.11759 C 0.15365 -0.12685 0.16355 -0.1331 0.17987 -0.13519 C 0.19167 -0.13912 0.20383 -0.13889 0.21598 -0.13982 C 0.22101 -0.14097 0.22466 -0.1419 0.22987 -0.14259 C 0.24289 -0.14838 0.26511 -0.14583 0.2764 -0.1463 C 0.29844 -0.15208 0.30817 -0.13588 0.3264 -0.12778 C 0.33022 -0.12269 0.33577 -0.1206 0.34028 -0.11667 C 0.34949 -0.10833 0.36476 -0.1037 0.3757 -0.1 C 0.38195 -0.09792 0.38647 -0.09144 0.39237 -0.08889 C 0.39393 -0.0875 0.39584 -0.08681 0.39723 -0.08519 C 0.40417 -0.07801 0.39862 -0.08079 0.40348 -0.0787 C 0.40695 -0.07523 0.41494 -0.06458 0.41876 -0.06296 C 0.42206 -0.05857 0.42535 -0.0544 0.42917 -0.05093 C 0.43282 -0.04375 0.44046 -0.03148 0.44653 -0.0287 C 0.4474 -0.02778 0.44827 -0.02662 0.44931 -0.02593 C 0.4507 -0.025 0.45348 -0.02407 0.45348 -0.02407 C 0.45608 -0.01875 0.46216 -0.01736 0.46598 -0.01389 C 0.46962 -0.01065 0.47344 -0.00787 0.47709 -0.00463 C 0.47848 0.00069 0.47813 0.00278 0.48126 0.00555 C 0.48143 0.00648 0.48195 0.00833 0.48195 0.00833 " pathEditMode="relative" ptsTypes="ffffffffffffffffffffffffffA">
                                      <p:cBhvr>
                                        <p:cTn id="68" dur="2000" fill="hold"/>
                                        <p:tgtEl>
                                          <p:spTgt spid="85037"/>
                                        </p:tgtEl>
                                        <p:attrNameLst>
                                          <p:attrName>ppt_x</p:attrName>
                                          <p:attrName>ppt_y</p:attrName>
                                        </p:attrNameLst>
                                      </p:cBhvr>
                                    </p:animMotion>
                                  </p:childTnLst>
                                </p:cTn>
                              </p:par>
                            </p:childTnLst>
                          </p:cTn>
                        </p:par>
                        <p:par>
                          <p:cTn id="69" fill="hold" nodeType="afterGroup">
                            <p:stCondLst>
                              <p:cond delay="2000"/>
                            </p:stCondLst>
                            <p:childTnLst>
                              <p:par>
                                <p:cTn id="70" presetID="1" presetClass="entr" presetSubtype="0" fill="hold" nodeType="afterEffect">
                                  <p:stCondLst>
                                    <p:cond delay="0"/>
                                  </p:stCondLst>
                                  <p:childTnLst>
                                    <p:set>
                                      <p:cBhvr>
                                        <p:cTn id="71" dur="1" fill="hold">
                                          <p:stCondLst>
                                            <p:cond delay="0"/>
                                          </p:stCondLst>
                                        </p:cTn>
                                        <p:tgtEl>
                                          <p:spTgt spid="85038"/>
                                        </p:tgtEl>
                                        <p:attrNameLst>
                                          <p:attrName>style.visibility</p:attrName>
                                        </p:attrNameLst>
                                      </p:cBhvr>
                                      <p:to>
                                        <p:strVal val="visible"/>
                                      </p:to>
                                    </p:set>
                                  </p:childTnLst>
                                </p:cTn>
                              </p:par>
                              <p:par>
                                <p:cTn id="72" presetID="0" presetClass="path" presetSubtype="0" accel="50000" decel="50000" fill="hold" nodeType="withEffect">
                                  <p:stCondLst>
                                    <p:cond delay="0"/>
                                  </p:stCondLst>
                                  <p:childTnLst>
                                    <p:animMotion origin="layout" path="M 8.05556E-6 -7.40741E-6 C 0.00086 0.00208 0.00086 0.00485 0.00209 0.00647 C 0.00973 0.01666 0.02535 0.0155 0.03473 0.01666 C 0.04063 0.02198 0.04931 0.02407 0.05626 0.02592 C 0.05903 0.02661 0.06129 0.0287 0.0639 0.02962 C 0.07344 0.03263 0.08334 0.03471 0.09306 0.0361 C 0.09653 0.03772 0.10018 0.03819 0.10348 0.03981 C 0.10712 0.04143 0.10851 0.04606 0.11181 0.04814 C 0.11928 0.053 0.1316 0.05323 0.1389 0.0537 C 0.15018 0.05671 0.16216 0.05601 0.17362 0.0574 C 0.18647 0.06087 0.19792 0.06643 0.21112 0.06759 C 0.21789 0.07059 0.22483 0.07245 0.23195 0.07407 C 0.23751 0.07384 0.24306 0.07384 0.24862 0.07314 C 0.25851 0.07175 0.26962 0.06041 0.27917 0.0574 C 0.29393 0.05277 0.30938 0.05161 0.32431 0.05092 C 0.33282 0.04999 0.33976 0.04814 0.34792 0.04536 C 0.35278 0.04096 0.36147 0.04073 0.36737 0.03981 C 0.37327 0.03587 0.37883 0.03634 0.38473 0.03333 C 0.39393 0.0287 0.40296 0.02546 0.41251 0.02221 C 0.4165 0.01874 0.42136 0.01759 0.4257 0.01481 C 0.43126 0.0111 0.43594 0.00671 0.44167 0.0037 C 0.44688 -0.00325 0.45296 -0.00626 0.45973 -0.00927 C 0.46216 -0.01042 0.46442 -0.01413 0.46667 -0.01575 C 0.47136 -0.01922 0.47726 -0.01876 0.48126 -0.02408 " pathEditMode="relative" ptsTypes="fffffffffffffffffffffffA">
                                      <p:cBhvr>
                                        <p:cTn id="73" dur="2000" fill="hold"/>
                                        <p:tgtEl>
                                          <p:spTgt spid="85038"/>
                                        </p:tgtEl>
                                        <p:attrNameLst>
                                          <p:attrName>ppt_x</p:attrName>
                                          <p:attrName>ppt_y</p:attrName>
                                        </p:attrNameLst>
                                      </p:cBhvr>
                                    </p:animMotion>
                                  </p:childTnLst>
                                </p:cTn>
                              </p:par>
                            </p:childTnLst>
                          </p:cTn>
                        </p:par>
                        <p:par>
                          <p:cTn id="74" fill="hold" nodeType="afterGroup">
                            <p:stCondLst>
                              <p:cond delay="4000"/>
                            </p:stCondLst>
                            <p:childTnLst>
                              <p:par>
                                <p:cTn id="75" presetID="1" presetClass="entr" presetSubtype="0" fill="hold" nodeType="afterEffect">
                                  <p:stCondLst>
                                    <p:cond delay="0"/>
                                  </p:stCondLst>
                                  <p:childTnLst>
                                    <p:set>
                                      <p:cBhvr>
                                        <p:cTn id="76" dur="1" fill="hold">
                                          <p:stCondLst>
                                            <p:cond delay="0"/>
                                          </p:stCondLst>
                                        </p:cTn>
                                        <p:tgtEl>
                                          <p:spTgt spid="85036"/>
                                        </p:tgtEl>
                                        <p:attrNameLst>
                                          <p:attrName>style.visibility</p:attrName>
                                        </p:attrNameLst>
                                      </p:cBhvr>
                                      <p:to>
                                        <p:strVal val="visible"/>
                                      </p:to>
                                    </p:set>
                                  </p:childTnLst>
                                </p:cTn>
                              </p:par>
                              <p:par>
                                <p:cTn id="77" presetID="0" presetClass="path" presetSubtype="0" accel="50000" decel="50000" fill="hold" nodeType="withEffect">
                                  <p:stCondLst>
                                    <p:cond delay="0"/>
                                  </p:stCondLst>
                                  <p:childTnLst>
                                    <p:animMotion origin="layout" path="M -5E-6 3.7037E-6 C 0.00365 -0.00093 0.0073 -0.00255 0.01094 -0.00348 C 0.01945 -0.00811 0.029 -0.00996 0.03802 -0.01181 C 0.04827 -0.01389 0.05799 -0.01852 0.06823 -0.02084 C 0.07153 -0.02269 0.07414 -0.02362 0.07761 -0.02431 C 0.08438 -0.02778 0.08941 -0.02917 0.09688 -0.02987 C 0.1099 -0.03565 0.12639 -0.03496 0.13959 -0.03542 C 0.15452 -0.03774 0.16198 -0.03658 0.18125 -0.03612 C 0.19532 -0.0338 0.20643 -0.03496 0.22188 -0.03542 C 0.23073 -0.03681 0.23785 -0.03774 0.2474 -0.0382 C 0.25348 -0.03959 0.25938 -0.04098 0.26563 -0.04167 C 0.26806 -0.04167 0.28542 -0.04098 0.29011 -0.04028 C 0.29931 -0.03912 0.30973 -0.03195 0.31771 -0.03125 C 0.32309 -0.03079 0.32848 -0.03079 0.33386 -0.03056 C 0.33802 -0.02987 0.34219 -0.02848 0.34636 -0.02778 C 0.36181 -0.02084 0.379 -0.02593 0.39532 -0.0257 C 0.39757 -0.025 0.4007 -0.02454 0.40261 -0.02223 C 0.40556 -0.01852 0.40886 -0.01297 0.4125 -0.01042 C 0.41806 -0.00649 0.42414 -0.0051 0.43021 -0.00348 C 0.43299 -0.00278 0.43525 -0.00047 0.43802 0.00069 C 0.44254 0.00277 0.4474 0.00324 0.45209 0.00486 C 0.45608 0.00625 0.46042 0.00972 0.46459 0.00972 " pathEditMode="relative" ptsTypes="fffffffffffffffffffffA">
                                      <p:cBhvr>
                                        <p:cTn id="78" dur="2000" fill="hold"/>
                                        <p:tgtEl>
                                          <p:spTgt spid="85036"/>
                                        </p:tgtEl>
                                        <p:attrNameLst>
                                          <p:attrName>ppt_x</p:attrName>
                                          <p:attrName>ppt_y</p:attrName>
                                        </p:attrNameLst>
                                      </p:cBhvr>
                                    </p:animMotion>
                                  </p:childTnLst>
                                </p:cTn>
                              </p:par>
                            </p:childTnLst>
                          </p:cTn>
                        </p:par>
                        <p:par>
                          <p:cTn id="79" fill="hold" nodeType="afterGroup">
                            <p:stCondLst>
                              <p:cond delay="6000"/>
                            </p:stCondLst>
                            <p:childTnLst>
                              <p:par>
                                <p:cTn id="80" presetID="1" presetClass="entr" presetSubtype="0" fill="hold" nodeType="afterEffect">
                                  <p:stCondLst>
                                    <p:cond delay="0"/>
                                  </p:stCondLst>
                                  <p:childTnLst>
                                    <p:set>
                                      <p:cBhvr>
                                        <p:cTn id="81" dur="1" fill="hold">
                                          <p:stCondLst>
                                            <p:cond delay="0"/>
                                          </p:stCondLst>
                                        </p:cTn>
                                        <p:tgtEl>
                                          <p:spTgt spid="85035"/>
                                        </p:tgtEl>
                                        <p:attrNameLst>
                                          <p:attrName>style.visibility</p:attrName>
                                        </p:attrNameLst>
                                      </p:cBhvr>
                                      <p:to>
                                        <p:strVal val="visible"/>
                                      </p:to>
                                    </p:set>
                                  </p:childTnLst>
                                </p:cTn>
                              </p:par>
                              <p:par>
                                <p:cTn id="82" presetID="0" presetClass="path" presetSubtype="0" accel="50000" decel="50000" fill="hold" nodeType="withEffect">
                                  <p:stCondLst>
                                    <p:cond delay="0"/>
                                  </p:stCondLst>
                                  <p:childTnLst>
                                    <p:animMotion origin="layout" path="M -7.22222E-6 -4.81481E-6 C 0.00173 0.0007 0.00347 0.00208 0.0052 0.00278 C 0.0144 0.01273 0.02933 0.01783 0.04062 0.02153 C 0.04253 0.02222 0.04444 0.02315 0.04635 0.02361 C 0.04999 0.02454 0.05729 0.02639 0.05729 0.02639 C 0.06371 0.03079 0.07083 0.03588 0.07812 0.0375 C 0.08697 0.04329 0.09652 0.04421 0.10624 0.04583 C 0.11058 0.04838 0.11406 0.04931 0.11874 0.05 C 0.12708 0.05278 0.13576 0.05533 0.14427 0.05625 C 0.16336 0.06366 0.18194 0.0706 0.20208 0.07292 C 0.21874 0.07708 0.23506 0.07963 0.25208 0.08056 C 0.27569 0.08009 0.29808 0.07824 0.32187 0.07778 C 0.33211 0.07546 0.32604 0.07662 0.3401 0.0757 C 0.34652 0.07361 0.35295 0.07245 0.35937 0.07014 C 0.36354 0.06644 0.36805 0.06667 0.37291 0.06597 C 0.37812 0.06366 0.38281 0.06158 0.38802 0.05972 C 0.39253 0.05579 0.40034 0.05046 0.40572 0.04861 C 0.41197 0.04306 0.4184 0.03958 0.42499 0.03472 C 0.42847 0.03218 0.43124 0.02732 0.43489 0.0257 C 0.43732 0.02245 0.43576 0.02408 0.43958 0.02083 C 0.44062 0.01991 0.4427 0.01806 0.4427 0.01806 C 0.44531 0.01273 0.4493 0.00347 0.45312 -4.81481E-6 C 0.45486 -0.0044 0.45729 -0.00972 0.46041 -0.0125 C 0.46093 -0.01458 0.46093 -0.01528 0.46197 -0.01736 C 0.46267 -0.01875 0.46406 -0.02153 0.46406 -0.02153 " pathEditMode="relative" ptsTypes="ffffffffffffffffffffffffA">
                                      <p:cBhvr>
                                        <p:cTn id="83" dur="2000" fill="hold"/>
                                        <p:tgtEl>
                                          <p:spTgt spid="85035"/>
                                        </p:tgtEl>
                                        <p:attrNameLst>
                                          <p:attrName>ppt_x</p:attrName>
                                          <p:attrName>ppt_y</p:attrName>
                                        </p:attrNameLst>
                                      </p:cBhvr>
                                    </p:animMotion>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8501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88083"/>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par>
                                <p:cTn id="92" presetID="42" presetClass="path" presetSubtype="0" accel="50000" decel="50000" fill="hold" nodeType="withEffect">
                                  <p:stCondLst>
                                    <p:cond delay="0"/>
                                  </p:stCondLst>
                                  <p:childTnLst>
                                    <p:animMotion origin="layout" path="M 3.61111E-6 -4.44444E-6 L 3.61111E-6 0.24075 " pathEditMode="relative" rAng="0" ptsTypes="AA">
                                      <p:cBhvr>
                                        <p:cTn id="93" dur="2000" fill="hold"/>
                                        <p:tgtEl>
                                          <p:spTgt spid="85019"/>
                                        </p:tgtEl>
                                        <p:attrNameLst>
                                          <p:attrName>ppt_x</p:attrName>
                                          <p:attrName>ppt_y</p:attrName>
                                        </p:attrNameLst>
                                      </p:cBhvr>
                                      <p:rCtr x="0" y="12037"/>
                                    </p:animMotion>
                                  </p:childTnLst>
                                </p:cTn>
                              </p:par>
                              <p:par>
                                <p:cTn id="94" presetID="1" presetClass="entr" presetSubtype="0" fill="hold" nodeType="withEffect">
                                  <p:stCondLst>
                                    <p:cond delay="0"/>
                                  </p:stCondLst>
                                  <p:childTnLst>
                                    <p:set>
                                      <p:cBhvr>
                                        <p:cTn id="95" dur="1" fill="hold">
                                          <p:stCondLst>
                                            <p:cond delay="0"/>
                                          </p:stCondLst>
                                        </p:cTn>
                                        <p:tgtEl>
                                          <p:spTgt spid="85043"/>
                                        </p:tgtEl>
                                        <p:attrNameLst>
                                          <p:attrName>style.visibility</p:attrName>
                                        </p:attrNameLst>
                                      </p:cBhvr>
                                      <p:to>
                                        <p:strVal val="visible"/>
                                      </p:to>
                                    </p:set>
                                  </p:childTnLst>
                                </p:cTn>
                              </p:par>
                              <p:par>
                                <p:cTn id="96" presetID="0" presetClass="path" presetSubtype="0" accel="50000" decel="50000" fill="hold" nodeType="withEffect">
                                  <p:stCondLst>
                                    <p:cond delay="0"/>
                                  </p:stCondLst>
                                  <p:childTnLst>
                                    <p:animMotion origin="layout" path="M 0 -0.00046 C 0.00122 -0.00139 0.00365 -0.0044 0.00503 -0.00486 C 0.00764 -0.00671 0.00938 -0.00972 0.01198 -0.01158 C 0.02031 -0.01736 0.03194 -0.02755 0.04149 -0.02847 C 0.0441 -0.0294 0.04618 -0.03056 0.04896 -0.03102 C 0.05069 -0.03241 0.05278 -0.03287 0.05469 -0.03334 C 0.05885 -0.03519 0.06389 -0.0382 0.06823 -0.03889 C 0.07604 -0.04236 0.08438 -0.05 0.09253 -0.05139 C 0.09427 -0.05255 0.09583 -0.05209 0.09774 -0.05347 C 0.10156 -0.05625 0.10556 -0.05834 0.10972 -0.05949 C 0.11389 -0.06227 0.11858 -0.0632 0.12292 -0.06528 C 0.12552 -0.06644 0.12847 -0.06898 0.13125 -0.06945 C 0.13628 -0.07176 0.14167 -0.07176 0.14688 -0.07222 C 0.14896 -0.07246 0.15313 -0.07292 0.15313 -0.07269 C 0.15556 -0.07408 0.15816 -0.07523 0.16076 -0.0757 C 0.16406 -0.07801 0.16875 -0.07963 0.1724 -0.08033 C 0.175 -0.08171 0.17743 -0.08264 0.18003 -0.0838 C 0.18125 -0.08496 0.1842 -0.08565 0.18576 -0.08611 C 0.18715 -0.08704 0.18889 -0.08727 0.19045 -0.0875 C 0.19566 -0.08982 0.20226 -0.09005 0.20764 -0.09028 C 0.20955 -0.09167 0.21163 -0.09097 0.21389 -0.09074 C 0.2151 -0.08982 0.21823 -0.09097 0.21979 -0.09097 " pathEditMode="relative" rAng="0" ptsTypes="fffffffffffffffffffffA">
                                      <p:cBhvr>
                                        <p:cTn id="97" dur="2000" fill="hold"/>
                                        <p:tgtEl>
                                          <p:spTgt spid="85043"/>
                                        </p:tgtEl>
                                        <p:attrNameLst>
                                          <p:attrName>ppt_x</p:attrName>
                                          <p:attrName>ppt_y</p:attrName>
                                        </p:attrNameLst>
                                      </p:cBhvr>
                                      <p:rCtr x="10990" y="-4560"/>
                                    </p:animMotion>
                                  </p:childTnLst>
                                </p:cTn>
                              </p:par>
                            </p:childTnLst>
                          </p:cTn>
                        </p:par>
                        <p:par>
                          <p:cTn id="98" fill="hold" nodeType="afterGroup">
                            <p:stCondLst>
                              <p:cond delay="2000"/>
                            </p:stCondLst>
                            <p:childTnLst>
                              <p:par>
                                <p:cTn id="99" presetID="1" presetClass="exit" presetSubtype="0" fill="hold" nodeType="afterEffect">
                                  <p:stCondLst>
                                    <p:cond delay="0"/>
                                  </p:stCondLst>
                                  <p:childTnLst>
                                    <p:set>
                                      <p:cBhvr>
                                        <p:cTn id="100" dur="1" fill="hold">
                                          <p:stCondLst>
                                            <p:cond delay="0"/>
                                          </p:stCondLst>
                                        </p:cTn>
                                        <p:tgtEl>
                                          <p:spTgt spid="85019"/>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85041"/>
                                        </p:tgtEl>
                                        <p:attrNameLst>
                                          <p:attrName>style.visibility</p:attrName>
                                        </p:attrNameLst>
                                      </p:cBhvr>
                                      <p:to>
                                        <p:strVal val="visible"/>
                                      </p:to>
                                    </p:set>
                                  </p:childTnLst>
                                </p:cTn>
                              </p:par>
                              <p:par>
                                <p:cTn id="103" presetID="1" presetClass="exit" presetSubtype="0" fill="hold" nodeType="withEffect">
                                  <p:stCondLst>
                                    <p:cond delay="500"/>
                                  </p:stCondLst>
                                  <p:childTnLst>
                                    <p:set>
                                      <p:cBhvr>
                                        <p:cTn id="104" dur="1" fill="hold">
                                          <p:stCondLst>
                                            <p:cond delay="0"/>
                                          </p:stCondLst>
                                        </p:cTn>
                                        <p:tgtEl>
                                          <p:spTgt spid="85043"/>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8503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
                                        </p:tgtEl>
                                        <p:attrNameLst>
                                          <p:attrName>style.visibility</p:attrName>
                                        </p:attrNameLst>
                                      </p:cBhvr>
                                      <p:to>
                                        <p:strVal val="visible"/>
                                      </p:to>
                                    </p:set>
                                  </p:childTnLst>
                                </p:cTn>
                              </p:par>
                              <p:par>
                                <p:cTn id="111" presetID="42" presetClass="path" presetSubtype="0" accel="50000" decel="50000" fill="hold" nodeType="withEffect">
                                  <p:stCondLst>
                                    <p:cond delay="0"/>
                                  </p:stCondLst>
                                  <p:childTnLst>
                                    <p:animMotion origin="layout" path="M 2.77778E-6 -4.07407E-6 L 2.77778E-6 0.24491 " pathEditMode="relative" rAng="0" ptsTypes="AA">
                                      <p:cBhvr>
                                        <p:cTn id="112" dur="2000" fill="hold"/>
                                        <p:tgtEl>
                                          <p:spTgt spid="85039"/>
                                        </p:tgtEl>
                                        <p:attrNameLst>
                                          <p:attrName>ppt_x</p:attrName>
                                          <p:attrName>ppt_y</p:attrName>
                                        </p:attrNameLst>
                                      </p:cBhvr>
                                      <p:rCtr x="0" y="12245"/>
                                    </p:animMotion>
                                  </p:childTnLst>
                                </p:cTn>
                              </p:par>
                              <p:par>
                                <p:cTn id="113" presetID="1" presetClass="entr" presetSubtype="0" fill="hold" nodeType="withEffect">
                                  <p:stCondLst>
                                    <p:cond delay="0"/>
                                  </p:stCondLst>
                                  <p:childTnLst>
                                    <p:set>
                                      <p:cBhvr>
                                        <p:cTn id="114" dur="1" fill="hold">
                                          <p:stCondLst>
                                            <p:cond delay="0"/>
                                          </p:stCondLst>
                                        </p:cTn>
                                        <p:tgtEl>
                                          <p:spTgt spid="85046"/>
                                        </p:tgtEl>
                                        <p:attrNameLst>
                                          <p:attrName>style.visibility</p:attrName>
                                        </p:attrNameLst>
                                      </p:cBhvr>
                                      <p:to>
                                        <p:strVal val="visible"/>
                                      </p:to>
                                    </p:set>
                                  </p:childTnLst>
                                </p:cTn>
                              </p:par>
                              <p:par>
                                <p:cTn id="115" presetID="0" presetClass="path" presetSubtype="0" accel="50000" decel="50000" fill="hold" nodeType="withEffect">
                                  <p:stCondLst>
                                    <p:cond delay="0"/>
                                  </p:stCondLst>
                                  <p:childTnLst>
                                    <p:animMotion origin="layout" path="M 0 0.00046 C -0.00174 -0.00671 0.00087 -0.01296 0.00521 -0.0169 C 0.00816 -0.02292 0.01267 -0.02685 0.01667 -0.03148 C 0.0191 -0.03426 0.02101 -0.03912 0.02396 -0.04051 C 0.02726 -0.04398 0.03212 -0.04931 0.03594 -0.05093 C 0.0401 -0.05509 0.04549 -0.05764 0.05052 -0.05926 C 0.05868 -0.06644 0.07014 -0.06667 0.07917 -0.07107 C 0.08212 -0.07245 0.08507 -0.07384 0.08802 -0.07523 C 0.08976 -0.07593 0.09323 -0.07662 0.09323 -0.07662 C 0.0974 -0.08032 0.10399 -0.08241 0.10885 -0.08357 C 0.11823 -0.08982 0.12969 -0.09236 0.1401 -0.09329 C 0.14583 -0.09491 0.15139 -0.09653 0.15729 -0.09745 C 0.1717 -0.10394 0.18924 -0.10532 0.20417 -0.10787 C 0.21684 -0.11343 0.2316 -0.11458 0.24479 -0.1169 C 0.25208 -0.11829 0.25851 -0.12222 0.26563 -0.12315 C 0.27396 -0.12755 0.28438 -0.12662 0.29323 -0.12732 C 0.30625 -0.12986 0.35625 -0.12477 0.36771 -0.12454 C 0.37222 -0.12245 0.3776 -0.12245 0.38229 -0.12176 C 0.39722 -0.11505 0.41111 -0.11273 0.42708 -0.11204 C 0.42951 -0.11088 0.43142 -0.1088 0.43385 -0.10787 C 0.4474 -0.10255 0.46076 -0.09815 0.47344 -0.08982 " pathEditMode="relative" ptsTypes="ffffffffffffffffffffA">
                                      <p:cBhvr>
                                        <p:cTn id="116" dur="2000" fill="hold"/>
                                        <p:tgtEl>
                                          <p:spTgt spid="85046"/>
                                        </p:tgtEl>
                                        <p:attrNameLst>
                                          <p:attrName>ppt_x</p:attrName>
                                          <p:attrName>ppt_y</p:attrName>
                                        </p:attrNameLst>
                                      </p:cBhvr>
                                    </p:animMotion>
                                  </p:childTnLst>
                                </p:cTn>
                              </p:par>
                            </p:childTnLst>
                          </p:cTn>
                        </p:par>
                        <p:par>
                          <p:cTn id="117" fill="hold" nodeType="afterGroup">
                            <p:stCondLst>
                              <p:cond delay="2000"/>
                            </p:stCondLst>
                            <p:childTnLst>
                              <p:par>
                                <p:cTn id="118" presetID="1" presetClass="exit" presetSubtype="0" fill="hold" nodeType="afterEffect">
                                  <p:stCondLst>
                                    <p:cond delay="0"/>
                                  </p:stCondLst>
                                  <p:childTnLst>
                                    <p:set>
                                      <p:cBhvr>
                                        <p:cTn id="119" dur="1" fill="hold">
                                          <p:stCondLst>
                                            <p:cond delay="0"/>
                                          </p:stCondLst>
                                        </p:cTn>
                                        <p:tgtEl>
                                          <p:spTgt spid="85039"/>
                                        </p:tgtEl>
                                        <p:attrNameLst>
                                          <p:attrName>style.visibility</p:attrName>
                                        </p:attrNameLst>
                                      </p:cBhvr>
                                      <p:to>
                                        <p:strVal val="hidden"/>
                                      </p:to>
                                    </p:set>
                                  </p:childTnLst>
                                </p:cTn>
                              </p:par>
                              <p:par>
                                <p:cTn id="120" presetID="1" presetClass="entr" presetSubtype="0" fill="hold" nodeType="withEffect">
                                  <p:stCondLst>
                                    <p:cond delay="0"/>
                                  </p:stCondLst>
                                  <p:childTnLst>
                                    <p:set>
                                      <p:cBhvr>
                                        <p:cTn id="121" dur="1" fill="hold">
                                          <p:stCondLst>
                                            <p:cond delay="0"/>
                                          </p:stCondLst>
                                        </p:cTn>
                                        <p:tgtEl>
                                          <p:spTgt spid="85045"/>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85046"/>
                                        </p:tgtEl>
                                        <p:attrNameLst>
                                          <p:attrName>style.visibility</p:attrName>
                                        </p:attrNameLst>
                                      </p:cBhvr>
                                      <p:to>
                                        <p:strVal val="hidden"/>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nodeType="clickEffect">
                                  <p:stCondLst>
                                    <p:cond delay="0"/>
                                  </p:stCondLst>
                                  <p:childTnLst>
                                    <p:set>
                                      <p:cBhvr>
                                        <p:cTn id="127" dur="1" fill="hold">
                                          <p:stCondLst>
                                            <p:cond delay="0"/>
                                          </p:stCondLst>
                                        </p:cTn>
                                        <p:tgtEl>
                                          <p:spTgt spid="3"/>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6"/>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85055"/>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85054"/>
                                        </p:tgtEl>
                                        <p:attrNameLst>
                                          <p:attrName>style.visibility</p:attrName>
                                        </p:attrNameLst>
                                      </p:cBhvr>
                                      <p:to>
                                        <p:strVal val="visible"/>
                                      </p:to>
                                    </p:set>
                                  </p:childTnLst>
                                </p:cTn>
                              </p:par>
                              <p:par>
                                <p:cTn id="134" presetID="0" presetClass="path" presetSubtype="0" accel="50000" decel="50000" fill="hold" nodeType="withEffect">
                                  <p:stCondLst>
                                    <p:cond delay="0"/>
                                  </p:stCondLst>
                                  <p:childTnLst>
                                    <p:animMotion origin="layout" path="M -4.44444E-6 0.0007 C 0.00018 0.00325 0.00053 0.0051 0.00105 0.00764 C 0.00139 0.01112 0.00122 0.01505 0.00209 0.01829 C 0.00226 0.02037 0.00226 0.02269 0.00278 0.02477 C 0.00296 0.0257 0.00348 0.02755 0.00348 0.02755 C 0.00382 0.03149 0.00417 0.0345 0.00521 0.0382 C 0.00591 0.04422 0.00764 0.05278 0.01042 0.05764 C 0.01112 0.06112 0.01042 0.05787 0.01181 0.06227 C 0.01233 0.06389 0.0132 0.0669 0.0132 0.0669 C 0.01389 0.07385 0.0165 0.08334 0.0198 0.08912 C 0.02049 0.09329 0.02396 0.10394 0.02639 0.10718 C 0.02691 0.10973 0.02813 0.11135 0.02917 0.11366 C 0.03039 0.12176 0.03421 0.12825 0.03716 0.13542 C 0.03872 0.13912 0.03924 0.14352 0.04132 0.147 C 0.04237 0.15394 0.04445 0.16135 0.04757 0.1669 C 0.04844 0.17037 0.05122 0.17408 0.05278 0.17709 C 0.05382 0.17917 0.05452 0.18149 0.05521 0.18403 C 0.05625 0.18843 0.05938 0.19213 0.06042 0.19653 C 0.06112 0.19954 0.06216 0.20255 0.06389 0.20487 C 0.06441 0.20695 0.06563 0.2088 0.06702 0.20996 C 0.06858 0.2132 0.06771 0.21204 0.06945 0.21366 C 0.07032 0.21551 0.07205 0.21713 0.07257 0.21922 C 0.07396 0.225 0.07882 0.23612 0.08334 0.2382 C 0.08438 0.23959 0.08577 0.24213 0.08716 0.24283 C 0.08907 0.24653 0.09098 0.247 0.09375 0.24931 C 0.09462 0.25116 0.09601 0.25162 0.09757 0.25301 C 0.09792 0.25325 0.09862 0.25394 0.09862 0.25394 C 0.10018 0.25695 0.09948 0.25602 0.10035 0.25718 " pathEditMode="relative" ptsTypes="fffffffffffffffffffffffffffA">
                                      <p:cBhvr>
                                        <p:cTn id="135" dur="2000" fill="hold"/>
                                        <p:tgtEl>
                                          <p:spTgt spid="85055"/>
                                        </p:tgtEl>
                                        <p:attrNameLst>
                                          <p:attrName>ppt_x</p:attrName>
                                          <p:attrName>ppt_y</p:attrName>
                                        </p:attrNameLst>
                                      </p:cBhvr>
                                    </p:animMotion>
                                  </p:childTnLst>
                                </p:cTn>
                              </p:par>
                              <p:par>
                                <p:cTn id="136" presetID="0" presetClass="path" presetSubtype="0" accel="50000" decel="50000" fill="hold" nodeType="withEffect">
                                  <p:stCondLst>
                                    <p:cond delay="0"/>
                                  </p:stCondLst>
                                  <p:childTnLst>
                                    <p:animMotion origin="layout" path="M -0.00035 0.00069 C -0.00173 0.00972 -0.00173 0.01898 -0.00347 0.02801 C -0.00417 0.03773 -0.00555 0.04768 -0.00729 0.05717 C -0.00798 0.06643 -0.01076 0.07662 -0.01389 0.08495 C -0.01458 0.08935 -0.01667 0.09491 -0.01875 0.09838 C -0.0191 0.09884 -0.01944 0.09884 -0.01979 0.0993 C -0.02031 0.1 -0.02083 0.10069 -0.02118 0.10162 C -0.02344 0.10602 -0.02465 0.11134 -0.02743 0.11504 C -0.02864 0.11967 -0.03212 0.12708 -0.03403 0.13125 C -0.03628 0.13611 -0.03715 0.1419 -0.04028 0.14606 C -0.04097 0.14907 -0.04236 0.15139 -0.04375 0.15393 C -0.04444 0.15648 -0.04548 0.15949 -0.04687 0.16134 C -0.04826 0.1669 -0.05243 0.17268 -0.05521 0.17708 C -0.05608 0.18032 -0.0618 0.18796 -0.06423 0.19004 C -0.06684 0.19514 -0.07101 0.19954 -0.0743 0.20393 C -0.07535 0.20532 -0.07656 0.20741 -0.07778 0.20856 C -0.07847 0.20926 -0.07986 0.21042 -0.07986 0.21042 C -0.08073 0.21296 -0.08403 0.21551 -0.08611 0.21643 C -0.09028 0.22199 -0.09653 0.2243 -0.10139 0.22847 C -0.10278 0.22963 -0.10469 0.23079 -0.10625 0.23171 C -0.10694 0.23217 -0.10833 0.23264 -0.10833 0.23264 C -0.11233 0.2368 -0.11614 0.23819 -0.12048 0.24143 C -0.12118 0.2419 -0.1217 0.24282 -0.12257 0.24329 C -0.125 0.24444 -0.12726 0.24606 -0.12951 0.24699 C -0.13021 0.24722 -0.1316 0.24792 -0.1316 0.24792 C -0.13611 0.25254 -0.14097 0.25139 -0.14618 0.25347 C -0.14757 0.25417 -0.14896 0.25486 -0.15035 0.25579 C -0.15104 0.25625 -0.15156 0.25717 -0.15243 0.25764 C -0.15278 0.25787 -0.15347 0.2581 -0.15347 0.2581 " pathEditMode="relative" ptsTypes="ffffffffffffffffffffffffffffA">
                                      <p:cBhvr>
                                        <p:cTn id="137" dur="2000" fill="hold"/>
                                        <p:tgtEl>
                                          <p:spTgt spid="85054"/>
                                        </p:tgtEl>
                                        <p:attrNameLst>
                                          <p:attrName>ppt_x</p:attrName>
                                          <p:attrName>ppt_y</p:attrName>
                                        </p:attrNameLst>
                                      </p:cBhvr>
                                    </p:animMotion>
                                  </p:childTnLst>
                                </p:cTn>
                              </p:par>
                            </p:childTnLst>
                          </p:cTn>
                        </p:par>
                        <p:par>
                          <p:cTn id="138" fill="hold" nodeType="afterGroup">
                            <p:stCondLst>
                              <p:cond delay="2000"/>
                            </p:stCondLst>
                            <p:childTnLst>
                              <p:par>
                                <p:cTn id="139" presetID="1" presetClass="exit" presetSubtype="0" fill="hold" nodeType="afterEffect">
                                  <p:stCondLst>
                                    <p:cond delay="0"/>
                                  </p:stCondLst>
                                  <p:childTnLst>
                                    <p:set>
                                      <p:cBhvr>
                                        <p:cTn id="140" dur="1" fill="hold">
                                          <p:stCondLst>
                                            <p:cond delay="0"/>
                                          </p:stCondLst>
                                        </p:cTn>
                                        <p:tgtEl>
                                          <p:spTgt spid="85055"/>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85054"/>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85052"/>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0" presetClass="entr" presetSubtype="0" fill="hold" nodeType="clickEffect">
                                  <p:stCondLst>
                                    <p:cond delay="0"/>
                                  </p:stCondLst>
                                  <p:childTnLst>
                                    <p:set>
                                      <p:cBhvr>
                                        <p:cTn id="148" dur="1" fill="hold">
                                          <p:stCondLst>
                                            <p:cond delay="0"/>
                                          </p:stCondLst>
                                        </p:cTn>
                                        <p:tgtEl>
                                          <p:spTgt spid="12330"/>
                                        </p:tgtEl>
                                        <p:attrNameLst>
                                          <p:attrName>style.visibility</p:attrName>
                                        </p:attrNameLst>
                                      </p:cBhvr>
                                      <p:to>
                                        <p:strVal val="visible"/>
                                      </p:to>
                                    </p:set>
                                    <p:animEffect transition="in" filter="fade">
                                      <p:cBhvr>
                                        <p:cTn id="149" dur="500"/>
                                        <p:tgtEl>
                                          <p:spTgt spid="12330"/>
                                        </p:tgtEl>
                                      </p:cBhvr>
                                    </p:animEffect>
                                  </p:childTnLst>
                                </p:cTn>
                              </p:par>
                              <p:par>
                                <p:cTn id="150" presetID="10" presetClass="entr" presetSubtype="0" fill="hold" nodeType="withEffect">
                                  <p:stCondLst>
                                    <p:cond delay="0"/>
                                  </p:stCondLst>
                                  <p:childTnLst>
                                    <p:set>
                                      <p:cBhvr>
                                        <p:cTn id="151" dur="1" fill="hold">
                                          <p:stCondLst>
                                            <p:cond delay="0"/>
                                          </p:stCondLst>
                                        </p:cTn>
                                        <p:tgtEl>
                                          <p:spTgt spid="12329"/>
                                        </p:tgtEl>
                                        <p:attrNameLst>
                                          <p:attrName>style.visibility</p:attrName>
                                        </p:attrNameLst>
                                      </p:cBhvr>
                                      <p:to>
                                        <p:strVal val="visible"/>
                                      </p:to>
                                    </p:set>
                                    <p:animEffect transition="in" filter="fade">
                                      <p:cBhvr>
                                        <p:cTn id="152" dur="500"/>
                                        <p:tgtEl>
                                          <p:spTgt spid="12329"/>
                                        </p:tgtEl>
                                      </p:cBhvr>
                                    </p:animEffect>
                                  </p:childTnLst>
                                </p:cTn>
                              </p:par>
                              <p:par>
                                <p:cTn id="153" presetID="0" presetClass="path" presetSubtype="0" accel="50000" decel="50000" fill="hold" nodeType="withEffect">
                                  <p:stCondLst>
                                    <p:cond delay="0"/>
                                  </p:stCondLst>
                                  <p:childTnLst>
                                    <p:animMotion origin="layout" path="M 4.16667E-6 -4.81481E-6 C -0.00469 -0.00625 -0.00816 -0.01319 -0.0132 -0.01898 C -0.0158 -0.02199 -0.01771 -0.02569 -0.02118 -0.02685 C -0.02552 -0.03125 -0.03125 -0.03518 -0.03646 -0.03703 C -0.04115 -0.04074 -0.04757 -0.04282 -0.05278 -0.04537 C -0.05677 -0.04722 -0.06007 -0.05069 -0.06424 -0.05138 C -0.06806 -0.05462 -0.07448 -0.05532 -0.07882 -0.05601 C -0.09289 -0.05833 -0.10625 -0.0618 -0.12049 -0.0625 C -0.12448 -0.06319 -0.12865 -0.06342 -0.13264 -0.06388 C -0.14688 -0.06365 -0.16112 -0.06365 -0.17535 -0.06342 C -0.18039 -0.06342 -0.19028 -0.06157 -0.19028 -0.06134 C -0.19983 -0.05902 -0.21007 -0.05879 -0.2198 -0.05833 C -0.22518 -0.05717 -0.22257 -0.05763 -0.22743 -0.05694 C -0.23299 -0.05509 -0.23889 -0.05347 -0.24445 -0.05138 C -0.24653 -0.05069 -0.24827 -0.0493 -0.25035 -0.04861 C -0.25157 -0.04814 -0.25382 -0.04768 -0.25382 -0.04745 C -0.25573 -0.04629 -0.25764 -0.04467 -0.25973 -0.04398 C -0.26493 -0.03935 -0.27136 -0.03888 -0.27743 -0.0375 C -0.28039 -0.03611 -0.28195 -0.03379 -0.28403 -0.03101 " pathEditMode="relative" rAng="0" ptsTypes="ffffffffffffffffffA">
                                      <p:cBhvr>
                                        <p:cTn id="154" dur="2000" fill="hold"/>
                                        <p:tgtEl>
                                          <p:spTgt spid="12330"/>
                                        </p:tgtEl>
                                        <p:attrNameLst>
                                          <p:attrName>ppt_x</p:attrName>
                                          <p:attrName>ppt_y</p:attrName>
                                        </p:attrNameLst>
                                      </p:cBhvr>
                                      <p:rCtr x="-14201" y="-3194"/>
                                    </p:animMotion>
                                  </p:childTnLst>
                                </p:cTn>
                              </p:par>
                            </p:childTnLst>
                          </p:cTn>
                        </p:par>
                        <p:par>
                          <p:cTn id="155" fill="hold" nodeType="afterGroup">
                            <p:stCondLst>
                              <p:cond delay="2000"/>
                            </p:stCondLst>
                            <p:childTnLst>
                              <p:par>
                                <p:cTn id="156" presetID="1" presetClass="exit" presetSubtype="0" fill="hold" nodeType="afterEffect">
                                  <p:stCondLst>
                                    <p:cond delay="0"/>
                                  </p:stCondLst>
                                  <p:childTnLst>
                                    <p:set>
                                      <p:cBhvr>
                                        <p:cTn id="157" dur="1" fill="hold">
                                          <p:stCondLst>
                                            <p:cond delay="0"/>
                                          </p:stCondLst>
                                        </p:cTn>
                                        <p:tgtEl>
                                          <p:spTgt spid="12330"/>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12329"/>
                                        </p:tgtEl>
                                        <p:attrNameLst>
                                          <p:attrName>style.visibility</p:attrName>
                                        </p:attrNameLst>
                                      </p:cBhvr>
                                      <p:to>
                                        <p:strVal val="hidden"/>
                                      </p:to>
                                    </p:set>
                                  </p:childTnLst>
                                </p:cTn>
                              </p:par>
                              <p:par>
                                <p:cTn id="160" presetID="1" presetClass="entr" presetSubtype="0" fill="hold" nodeType="withEffect">
                                  <p:stCondLst>
                                    <p:cond delay="0"/>
                                  </p:stCondLst>
                                  <p:childTnLst>
                                    <p:set>
                                      <p:cBhvr>
                                        <p:cTn id="161" dur="1" fill="hold">
                                          <p:stCondLst>
                                            <p:cond delay="0"/>
                                          </p:stCondLst>
                                        </p:cTn>
                                        <p:tgtEl>
                                          <p:spTgt spid="12328"/>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nodeType="clickEffect">
                                  <p:stCondLst>
                                    <p:cond delay="0"/>
                                  </p:stCondLst>
                                  <p:childTnLst>
                                    <p:set>
                                      <p:cBhvr>
                                        <p:cTn id="165" dur="1" fill="hold">
                                          <p:stCondLst>
                                            <p:cond delay="0"/>
                                          </p:stCondLst>
                                        </p:cTn>
                                        <p:tgtEl>
                                          <p:spTgt spid="12328"/>
                                        </p:tgtEl>
                                        <p:attrNameLst>
                                          <p:attrName>style.visibility</p:attrName>
                                        </p:attrNameLst>
                                      </p:cBhvr>
                                      <p:to>
                                        <p:strVal val="hidden"/>
                                      </p:to>
                                    </p:set>
                                  </p:childTnLst>
                                </p:cTn>
                              </p:par>
                              <p:par>
                                <p:cTn id="166" presetID="1" presetClass="entr" presetSubtype="0" fill="hold" nodeType="withEffect">
                                  <p:stCondLst>
                                    <p:cond delay="0"/>
                                  </p:stCondLst>
                                  <p:childTnLst>
                                    <p:set>
                                      <p:cBhvr>
                                        <p:cTn id="167" dur="1" fill="hold">
                                          <p:stCondLst>
                                            <p:cond delay="0"/>
                                          </p:stCondLst>
                                        </p:cTn>
                                        <p:tgtEl>
                                          <p:spTgt spid="12327"/>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nodeType="clickEffect">
                                  <p:stCondLst>
                                    <p:cond delay="0"/>
                                  </p:stCondLst>
                                  <p:childTnLst>
                                    <p:set>
                                      <p:cBhvr>
                                        <p:cTn id="171" dur="1" fill="hold">
                                          <p:stCondLst>
                                            <p:cond delay="0"/>
                                          </p:stCondLst>
                                        </p:cTn>
                                        <p:tgtEl>
                                          <p:spTgt spid="12326"/>
                                        </p:tgtEl>
                                        <p:attrNameLst>
                                          <p:attrName>style.visibility</p:attrName>
                                        </p:attrNameLst>
                                      </p:cBhvr>
                                      <p:to>
                                        <p:strVal val="visible"/>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xit" presetSubtype="0" fill="hold" nodeType="clickEffect">
                                  <p:stCondLst>
                                    <p:cond delay="0"/>
                                  </p:stCondLst>
                                  <p:childTnLst>
                                    <p:set>
                                      <p:cBhvr>
                                        <p:cTn id="175" dur="1" fill="hold">
                                          <p:stCondLst>
                                            <p:cond delay="0"/>
                                          </p:stCondLst>
                                        </p:cTn>
                                        <p:tgtEl>
                                          <p:spTgt spid="12326"/>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88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2|8.2|11.6|14.9|3.7|4.2|3.8|9.7|7.7|2.7|5.2"/>
</p:tagLst>
</file>

<file path=ppt/tags/tag2.xml><?xml version="1.0" encoding="utf-8"?>
<p:tagLst xmlns:a="http://schemas.openxmlformats.org/drawingml/2006/main" xmlns:r="http://schemas.openxmlformats.org/officeDocument/2006/relationships" xmlns:p="http://schemas.openxmlformats.org/presentationml/2006/main">
  <p:tag name="TIMING" val="|15|7.8|11.4|12.1"/>
</p:tagLst>
</file>

<file path=ppt/tags/tag3.xml><?xml version="1.0" encoding="utf-8"?>
<p:tagLst xmlns:a="http://schemas.openxmlformats.org/drawingml/2006/main" xmlns:r="http://schemas.openxmlformats.org/officeDocument/2006/relationships" xmlns:p="http://schemas.openxmlformats.org/presentationml/2006/main">
  <p:tag name="TIMING" val="|10.3|6.3|11.4|4"/>
</p:tagLst>
</file>

<file path=ppt/tags/tag4.xml><?xml version="1.0" encoding="utf-8"?>
<p:tagLst xmlns:a="http://schemas.openxmlformats.org/drawingml/2006/main" xmlns:r="http://schemas.openxmlformats.org/officeDocument/2006/relationships" xmlns:p="http://schemas.openxmlformats.org/presentationml/2006/main">
  <p:tag name="TIMING" val="|8.7|4|3.6|17.8|8.1|2.3|6|5.2|5|6.9|4.7|7.2"/>
</p:tagLst>
</file>

<file path=ppt/tags/tag5.xml><?xml version="1.0" encoding="utf-8"?>
<p:tagLst xmlns:a="http://schemas.openxmlformats.org/drawingml/2006/main" xmlns:r="http://schemas.openxmlformats.org/officeDocument/2006/relationships" xmlns:p="http://schemas.openxmlformats.org/presentationml/2006/main">
  <p:tag name="TIMING" val="|2.2|9.3|1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12064</TotalTime>
  <Words>3180</Words>
  <Application>Microsoft Office PowerPoint</Application>
  <PresentationFormat>On-screen Show (4:3)</PresentationFormat>
  <Paragraphs>405</Paragraphs>
  <Slides>63</Slides>
  <Notes>41</Notes>
  <HiddenSlides>3</HiddenSlides>
  <MMClips>6</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Shape creation</vt:lpstr>
      <vt:lpstr>Skeletonization</vt:lpstr>
      <vt:lpstr>Skeletonization</vt:lpstr>
      <vt:lpstr>Skeletonization</vt:lpstr>
      <vt:lpstr>Skeletonization</vt:lpstr>
      <vt:lpstr>Skeletonization</vt:lpstr>
      <vt:lpstr>Skeletonization</vt:lpstr>
      <vt:lpstr>Skeletonization</vt:lpstr>
      <vt:lpstr>Skeletonization</vt:lpstr>
      <vt:lpstr>Douglas-Peucker algorithm</vt:lpstr>
      <vt:lpstr>Douglas-Peucker algorithm</vt:lpstr>
      <vt:lpstr>Douglas-Peucker algorithm</vt:lpstr>
      <vt:lpstr>Douglas-Peucker algorithm</vt:lpstr>
      <vt:lpstr>Douglas-Peucker algorithm</vt:lpstr>
      <vt:lpstr>Douglas-Peucker algorithm</vt:lpstr>
      <vt:lpstr>Douglas-Peucker algorithm</vt:lpstr>
      <vt:lpstr>Douglas-Peucker algorithm</vt:lpstr>
      <vt:lpstr>Douglas-Peucker algorithm</vt:lpstr>
      <vt:lpstr>Douglas-Peucker algorithm</vt:lpstr>
      <vt:lpstr>Douglas-Peucker algorithm</vt:lpstr>
      <vt:lpstr>What happens if…</vt:lpstr>
      <vt:lpstr>…the chordal axis is almost straight</vt:lpstr>
      <vt:lpstr>Result of Douglas-Peucker</vt:lpstr>
      <vt:lpstr>Result of Douglas-Peucker</vt:lpstr>
      <vt:lpstr>Result of Douglas-Peucker</vt:lpstr>
      <vt:lpstr>Use thickness (chords)</vt:lpstr>
      <vt:lpstr>Fit line segment</vt:lpstr>
      <vt:lpstr>Fit trapezoid</vt:lpstr>
      <vt:lpstr>Fit trapezoid</vt:lpstr>
      <vt:lpstr>Cylindrical Douglas-Peucker error</vt:lpstr>
      <vt:lpstr>Cylindrical Douglas-Peucker error</vt:lpstr>
      <vt:lpstr>Cylindrical Douglas-Peucker error</vt:lpstr>
      <vt:lpstr>Cylindrical Douglas-Peucker error</vt:lpstr>
      <vt:lpstr>Cylindrical Douglas-Peucker error</vt:lpstr>
      <vt:lpstr>Cylindrical Douglas-Peucker error</vt:lpstr>
      <vt:lpstr>Cylindrical Douglas-Peucker error</vt:lpstr>
      <vt:lpstr>Cylindrical Douglas-Peucker error</vt:lpstr>
      <vt:lpstr>Cylindrical Douglas-Peucker error</vt:lpstr>
      <vt:lpstr>Cylindrical Douglas-Peucker error</vt:lpstr>
      <vt:lpstr>Cylindrical Douglas-Peucker error</vt:lpstr>
      <vt:lpstr>Cylindrical Douglas-Peucker error</vt:lpstr>
      <vt:lpstr>Add new point</vt:lpstr>
      <vt:lpstr>Fit trapezoids</vt:lpstr>
      <vt:lpstr>Error below threshold</vt:lpstr>
      <vt:lpstr>Bones</vt:lpstr>
      <vt:lpstr>PowerPoint Presentation</vt:lpstr>
      <vt:lpstr>PowerPoint Presentation</vt:lpstr>
      <vt:lpstr>Splitting</vt:lpstr>
      <vt:lpstr>Collapsing</vt:lpstr>
      <vt:lpstr>Results</vt:lpstr>
      <vt:lpstr>Results (reusing existing models)</vt:lpstr>
      <vt:lpstr>Results (1st time users)</vt:lpstr>
      <vt:lpstr>Conclusions</vt:lpstr>
      <vt:lpstr>Limitations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Chan</dc:creator>
  <cp:lastModifiedBy>Ming</cp:lastModifiedBy>
  <cp:revision>238</cp:revision>
  <cp:lastPrinted>2012-11-20T02:12:48Z</cp:lastPrinted>
  <dcterms:created xsi:type="dcterms:W3CDTF">2012-08-27T07:20:20Z</dcterms:created>
  <dcterms:modified xsi:type="dcterms:W3CDTF">2012-11-20T19:01:50Z</dcterms:modified>
</cp:coreProperties>
</file>