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65" r:id="rId2"/>
    <p:sldId id="264" r:id="rId3"/>
    <p:sldId id="266" r:id="rId4"/>
    <p:sldId id="267" r:id="rId5"/>
    <p:sldId id="268" r:id="rId6"/>
    <p:sldId id="269" r:id="rId7"/>
    <p:sldId id="257" r:id="rId8"/>
    <p:sldId id="260" r:id="rId9"/>
    <p:sldId id="261" r:id="rId10"/>
    <p:sldId id="262" r:id="rId11"/>
    <p:sldId id="270" r:id="rId12"/>
    <p:sldId id="263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FB36-9AA5-4DB2-AEC4-65EF0A2562DF}" type="datetimeFigureOut">
              <a:rPr lang="fr-FR" smtClean="0"/>
              <a:t>26/09/2013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F0403-4C6F-44DA-983C-8DC1116B6F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6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F0403-4C6F-44DA-983C-8DC1116B6F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48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EACC7-1EEC-46A6-A34E-E93BCFC9128E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C6F5-7DBE-4363-9403-7FCEADA77764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745B-92F2-470F-9416-B40EAEEC33F2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EE2EA-984A-4AD4-8FC6-D9F304557874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81FA0-8828-4E83-A5B4-8BF596070091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07CD7-4B5E-41AC-BCCD-B75E10C45693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B25AA-63BB-47D8-8D47-1AD55EE6E4A1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38849-F1FD-479F-B0E9-79895831ACDA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06A2-BB4B-4418-9F6C-1B3D9E8C600A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DDE2A-8A67-4463-AEF7-7936A76E0255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7A08-DA2A-45D7-A031-FE27F5A1F8AD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6D6FC-6499-4677-AAAA-50FF86A1A411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7E7D-2989-464E-998C-C6305E818654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1F14A-9F15-4958-BA61-8FFE17B37513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0968-2C34-4797-BB02-8B08B8B4309C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5D0E-63AD-49D5-B747-76E4D8418B9C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59338-9403-4B0E-81D7-A9C4DBA45DF3}" type="datetime1">
              <a:rPr lang="en-US" smtClean="0"/>
              <a:t>9/26/2013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kephp-fr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bernate.org/downloads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97" y="2833091"/>
            <a:ext cx="3320811" cy="83322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59717" y="1459707"/>
            <a:ext cx="729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I.  Framework : Généralités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159717" y="2371527"/>
            <a:ext cx="729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II.  Hibernate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59717" y="3283347"/>
            <a:ext cx="7294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III.  CakePHP</a:t>
            </a:r>
          </a:p>
        </p:txBody>
      </p:sp>
      <p:pic>
        <p:nvPicPr>
          <p:cNvPr id="13" name="Imag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405890" y="4051144"/>
            <a:ext cx="2048239" cy="204823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7" y="4762501"/>
            <a:ext cx="4112348" cy="11414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57" y="1047872"/>
            <a:ext cx="1288345" cy="15515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717" y="240197"/>
            <a:ext cx="8596668" cy="733168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Plan de l’exposé :</a:t>
            </a:r>
            <a:endParaRPr lang="fr-FR" sz="44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600" smtClean="0"/>
              <a:pPr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6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783305" y="2431199"/>
            <a:ext cx="822959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-Framework de développement PHP</a:t>
            </a:r>
          </a:p>
          <a:p>
            <a:endParaRPr lang="fr-FR" sz="2000" dirty="0" smtClean="0"/>
          </a:p>
          <a:p>
            <a:r>
              <a:rPr lang="fr-FR" sz="2000" dirty="0" smtClean="0"/>
              <a:t>-Interaction avec les Bases de Données</a:t>
            </a:r>
          </a:p>
          <a:p>
            <a:endParaRPr lang="fr-FR" sz="2000" dirty="0" smtClean="0"/>
          </a:p>
          <a:p>
            <a:r>
              <a:rPr lang="fr-FR" sz="2000" dirty="0" smtClean="0"/>
              <a:t>-Architecture MVC</a:t>
            </a:r>
          </a:p>
          <a:p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3193" y="288324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5400" dirty="0" smtClean="0"/>
              <a:t>Cake PHP !</a:t>
            </a:r>
            <a:endParaRPr lang="fr-FR" sz="5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610" y="1362355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Qu’est-ce que c’est ?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4" y="5244966"/>
            <a:ext cx="1459064" cy="1459064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353149" y="5461044"/>
            <a:ext cx="1933389" cy="1242986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124211" y="5288452"/>
            <a:ext cx="1415578" cy="1415578"/>
          </a:xfrm>
          <a:prstGeom prst="rect">
            <a:avLst/>
          </a:prstGeom>
        </p:spPr>
      </p:pic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600" smtClean="0"/>
              <a:pPr/>
              <a:t>10</a:t>
            </a:fld>
            <a:r>
              <a:rPr lang="en-US" sz="1600" dirty="0" smtClean="0"/>
              <a:t>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76922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9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9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3193" y="288324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5400" dirty="0" smtClean="0"/>
              <a:t>Cake PHP !</a:t>
            </a:r>
            <a:endParaRPr lang="fr-FR" sz="5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4" y="5244966"/>
            <a:ext cx="1459064" cy="1459064"/>
          </a:xfrm>
          <a:prstGeom prst="rect">
            <a:avLst/>
          </a:prstGeom>
        </p:spPr>
      </p:pic>
      <p:pic>
        <p:nvPicPr>
          <p:cNvPr id="12" name="Imag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353149" y="5461044"/>
            <a:ext cx="1933389" cy="1242986"/>
          </a:xfrm>
          <a:prstGeom prst="rect">
            <a:avLst/>
          </a:prstGeom>
        </p:spPr>
      </p:pic>
      <p:pic>
        <p:nvPicPr>
          <p:cNvPr id="13" name="Image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124211" y="5288452"/>
            <a:ext cx="1415578" cy="141557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91" y="1914770"/>
            <a:ext cx="5703211" cy="2925599"/>
          </a:xfrm>
          <a:prstGeom prst="rect">
            <a:avLst/>
          </a:prstGeom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600" smtClean="0"/>
              <a:pPr/>
              <a:t>11</a:t>
            </a:fld>
            <a:r>
              <a:rPr lang="en-US" sz="1600" dirty="0" smtClean="0"/>
              <a:t>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2723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255967" y="4902584"/>
            <a:ext cx="8229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-Cake PHP est gratuit et téléchargeable sur le site suivant :</a:t>
            </a:r>
          </a:p>
          <a:p>
            <a:r>
              <a:rPr lang="fr-FR" sz="2000" dirty="0"/>
              <a:t>	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120189" y="1947130"/>
            <a:ext cx="822959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-Séparer code d’affichage et code d’application</a:t>
            </a:r>
          </a:p>
          <a:p>
            <a:endParaRPr lang="fr-FR" sz="2000" dirty="0" smtClean="0"/>
          </a:p>
          <a:p>
            <a:r>
              <a:rPr lang="fr-FR" sz="2000" dirty="0" smtClean="0"/>
              <a:t>-Fonction CRUD, persistance des Bases de Données</a:t>
            </a:r>
          </a:p>
          <a:p>
            <a:endParaRPr lang="fr-FR" sz="2000" dirty="0" smtClean="0"/>
          </a:p>
          <a:p>
            <a:r>
              <a:rPr lang="fr-FR" sz="2000" dirty="0" smtClean="0"/>
              <a:t>-Scaffolding d’application</a:t>
            </a:r>
          </a:p>
          <a:p>
            <a:endParaRPr lang="fr-FR" sz="2000" dirty="0"/>
          </a:p>
          <a:p>
            <a:r>
              <a:rPr lang="fr-FR" sz="2000" dirty="0" smtClean="0"/>
              <a:t>-Helpers de vue</a:t>
            </a:r>
          </a:p>
          <a:p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3193" y="288324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5400" dirty="0" smtClean="0"/>
              <a:t>Cake PHP !</a:t>
            </a:r>
            <a:endParaRPr lang="fr-FR" sz="5400" dirty="0"/>
          </a:p>
        </p:txBody>
      </p:sp>
      <p:sp>
        <p:nvSpPr>
          <p:cNvPr id="5" name="ZoneTexte 4"/>
          <p:cNvSpPr txBox="1"/>
          <p:nvPr/>
        </p:nvSpPr>
        <p:spPr>
          <a:xfrm>
            <a:off x="443927" y="1362355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Que nous apporte-t-il?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1" y="5615014"/>
            <a:ext cx="1242986" cy="124298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43927" y="4245687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Téléchargement :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215309" y="5246359"/>
            <a:ext cx="423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www.cakephp-fr.org/</a:t>
            </a:r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2927684" y="5687813"/>
            <a:ext cx="1812622" cy="1165344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>
          <a:blip r:embed="rId5"/>
          <a:stretch>
            <a:fillRect/>
          </a:stretch>
        </p:blipFill>
        <p:spPr>
          <a:xfrm>
            <a:off x="5742458" y="5687813"/>
            <a:ext cx="1158790" cy="1158790"/>
          </a:xfrm>
          <a:prstGeom prst="rect">
            <a:avLst/>
          </a:prstGeom>
        </p:spPr>
      </p:pic>
      <p:sp>
        <p:nvSpPr>
          <p:cNvPr id="1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600" smtClean="0"/>
              <a:pPr/>
              <a:t>12</a:t>
            </a:fld>
            <a:r>
              <a:rPr lang="en-US" sz="16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9018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8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8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8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4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207" y="176463"/>
            <a:ext cx="8596668" cy="978569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/>
              <a:t>Source :</a:t>
            </a:r>
            <a:endParaRPr lang="fr-FR" sz="5400" dirty="0"/>
          </a:p>
        </p:txBody>
      </p:sp>
      <p:sp>
        <p:nvSpPr>
          <p:cNvPr id="4" name="ZoneTexte 3"/>
          <p:cNvSpPr txBox="1"/>
          <p:nvPr/>
        </p:nvSpPr>
        <p:spPr>
          <a:xfrm>
            <a:off x="2449986" y="3273828"/>
            <a:ext cx="9894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 smtClean="0"/>
          </a:p>
          <a:p>
            <a:r>
              <a:rPr lang="fr-FR" i="1" dirty="0" smtClean="0"/>
              <a:t>-www.developper.com</a:t>
            </a:r>
          </a:p>
          <a:p>
            <a:endParaRPr lang="fr-FR" i="1" dirty="0"/>
          </a:p>
          <a:p>
            <a:r>
              <a:rPr lang="fr-FR" i="1" dirty="0" smtClean="0"/>
              <a:t>-www.gardeux-vincent.eu </a:t>
            </a:r>
            <a:r>
              <a:rPr lang="fr-FR" i="1" dirty="0" smtClean="0">
                <a:sym typeface="Wingdings" panose="05000000000000000000" pitchFamily="2" charset="2"/>
              </a:rPr>
              <a:t> section Etude de Framework</a:t>
            </a:r>
            <a:endParaRPr lang="fr-FR" i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2598442" y="3120828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Hibernate :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2598442" y="4260573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fr-FR" sz="2400" dirty="0" smtClean="0">
              <a:solidFill>
                <a:srgbClr val="C0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Cake PHP :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49986" y="4580714"/>
            <a:ext cx="9894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 smtClean="0"/>
          </a:p>
          <a:p>
            <a:r>
              <a:rPr lang="fr-FR" i="1" dirty="0" smtClean="0"/>
              <a:t>-www.cakephp-fr.org</a:t>
            </a:r>
          </a:p>
          <a:p>
            <a:endParaRPr lang="fr-FR" i="1" dirty="0"/>
          </a:p>
          <a:p>
            <a:r>
              <a:rPr lang="fr-FR" i="1" dirty="0" smtClean="0"/>
              <a:t>-wikipédia</a:t>
            </a:r>
            <a:endParaRPr lang="fr-FR" i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-2598442" y="1092297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Framework :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449986" y="1366502"/>
            <a:ext cx="9894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i="1" dirty="0" smtClean="0"/>
          </a:p>
          <a:p>
            <a:r>
              <a:rPr lang="fr-FR" i="1" dirty="0" smtClean="0"/>
              <a:t>-</a:t>
            </a:r>
            <a:r>
              <a:rPr lang="fr-FR" dirty="0"/>
              <a:t>http://</a:t>
            </a:r>
            <a:r>
              <a:rPr lang="fr-FR" dirty="0" smtClean="0"/>
              <a:t>www.siteduzero.com</a:t>
            </a:r>
          </a:p>
          <a:p>
            <a:endParaRPr lang="fr-FR" dirty="0"/>
          </a:p>
          <a:p>
            <a:r>
              <a:rPr lang="fr-FR" dirty="0" smtClean="0"/>
              <a:t>-http://fr.wikipedia.org/wiki/Framework</a:t>
            </a:r>
          </a:p>
          <a:p>
            <a:endParaRPr lang="fr-FR" dirty="0"/>
          </a:p>
          <a:p>
            <a:r>
              <a:rPr lang="fr-FR" dirty="0" smtClean="0"/>
              <a:t>-http://blog.apollo-formation.com</a:t>
            </a:r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600" smtClean="0"/>
              <a:pPr/>
              <a:t>13</a:t>
            </a:fld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4369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717" y="240197"/>
            <a:ext cx="8596668" cy="733168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Qu’est ce qu’un Framework ?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53719" y="1795258"/>
            <a:ext cx="82295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 Boîte à outils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 Cadre de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 Abstraction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/>
              <a:t> Organisation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36" y="1668942"/>
            <a:ext cx="4410278" cy="3621070"/>
          </a:xfrm>
          <a:prstGeom prst="rect">
            <a:avLst/>
          </a:prstGeom>
        </p:spPr>
      </p:pic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2537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717" y="240197"/>
            <a:ext cx="8596668" cy="733168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De nombreux Framework…</a:t>
            </a:r>
            <a:endParaRPr lang="fr-FR" sz="4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17" y="1387186"/>
            <a:ext cx="7983682" cy="3991841"/>
          </a:xfrm>
          <a:prstGeom prst="rect">
            <a:avLst/>
          </a:prstGeom>
        </p:spPr>
      </p:pic>
      <p:sp>
        <p:nvSpPr>
          <p:cNvPr id="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8016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42174" y="2336120"/>
            <a:ext cx="82295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1. Framework d’infrastructure système</a:t>
            </a:r>
          </a:p>
          <a:p>
            <a:endParaRPr lang="fr-FR" sz="2000" dirty="0" smtClean="0"/>
          </a:p>
          <a:p>
            <a:r>
              <a:rPr lang="fr-FR" sz="2000" dirty="0" smtClean="0"/>
              <a:t>2. Framework d’intégration intergicielle</a:t>
            </a:r>
          </a:p>
          <a:p>
            <a:endParaRPr lang="fr-FR" sz="2000" dirty="0" smtClean="0"/>
          </a:p>
          <a:p>
            <a:r>
              <a:rPr lang="fr-FR" sz="2000" dirty="0" smtClean="0"/>
              <a:t>3. Framework d’entreprise</a:t>
            </a:r>
          </a:p>
          <a:p>
            <a:endParaRPr lang="fr-FR" sz="2000" dirty="0"/>
          </a:p>
          <a:p>
            <a:r>
              <a:rPr lang="fr-FR" sz="2000" dirty="0" smtClean="0"/>
              <a:t>4. Framework orienté Système de gestion de contenu</a:t>
            </a:r>
          </a:p>
          <a:p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9717" y="240197"/>
            <a:ext cx="8596668" cy="733168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Classification des Framework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443927" y="1362355"/>
            <a:ext cx="549280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Les 4 Types de Framework :</a:t>
            </a:r>
          </a:p>
        </p:txBody>
      </p:sp>
      <p:sp>
        <p:nvSpPr>
          <p:cNvPr id="8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433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967" y="240197"/>
            <a:ext cx="8596668" cy="733168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Framework VS Bibliothèque</a:t>
            </a:r>
            <a:endParaRPr lang="fr-FR" sz="4400" dirty="0"/>
          </a:p>
        </p:txBody>
      </p:sp>
      <p:sp>
        <p:nvSpPr>
          <p:cNvPr id="6" name="ZoneTexte 5"/>
          <p:cNvSpPr txBox="1"/>
          <p:nvPr/>
        </p:nvSpPr>
        <p:spPr>
          <a:xfrm>
            <a:off x="5172301" y="2257704"/>
            <a:ext cx="549280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Bibliothèque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2467" y="2257704"/>
            <a:ext cx="549280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Framework 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02467" y="3021920"/>
            <a:ext cx="549280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 Environnement complet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 Plusieurs bibliothèques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 Même structure respectée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38074" y="3021920"/>
            <a:ext cx="5492807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 Spécialisée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 Structures différentes pour chacune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0" name="Picture 4" descr="Framework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423" y="4910336"/>
            <a:ext cx="1545577" cy="17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data.over-blog.com/1/68/86/72/Docs-web/bibliotheque.jp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811" y="4371439"/>
            <a:ext cx="2401760" cy="185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880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8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967" y="240197"/>
            <a:ext cx="8596668" cy="733168"/>
          </a:xfrm>
        </p:spPr>
        <p:txBody>
          <a:bodyPr>
            <a:noAutofit/>
          </a:bodyPr>
          <a:lstStyle/>
          <a:p>
            <a:pPr algn="ctr"/>
            <a:r>
              <a:rPr lang="fr-FR" sz="4400" dirty="0" smtClean="0"/>
              <a:t>Avantages &amp; Inconvénients :</a:t>
            </a:r>
            <a:endParaRPr lang="fr-FR" sz="4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52210" y="4761362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Inconvénients :</a:t>
            </a:r>
            <a:endParaRPr lang="fr-FR" sz="3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552210" y="1229005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Avantages :</a:t>
            </a:r>
            <a:endParaRPr lang="fr-FR" sz="3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946400" y="1813780"/>
            <a:ext cx="58356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Réutilisabilité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/>
              <a:t> </a:t>
            </a:r>
            <a:r>
              <a:rPr lang="fr-FR" sz="2000" b="1" dirty="0" smtClean="0"/>
              <a:t>Standardisation du cycle de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 Expérience d’autres développeurs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 Plus sécurisé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 Bonne structuration 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946400" y="5346137"/>
            <a:ext cx="5835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Temps d’apprentissage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b="1" dirty="0" smtClean="0"/>
              <a:t> Consommation de ressource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6950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7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4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4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193" y="288324"/>
            <a:ext cx="8596668" cy="733168"/>
          </a:xfrm>
        </p:spPr>
        <p:txBody>
          <a:bodyPr>
            <a:noAutofit/>
          </a:bodyPr>
          <a:lstStyle/>
          <a:p>
            <a:pPr algn="ctr"/>
            <a:r>
              <a:rPr lang="fr-FR" sz="5400" dirty="0" smtClean="0"/>
              <a:t>Hibernate !</a:t>
            </a:r>
            <a:endParaRPr lang="fr-FR" sz="5400" dirty="0"/>
          </a:p>
        </p:txBody>
      </p:sp>
      <p:sp>
        <p:nvSpPr>
          <p:cNvPr id="4" name="ZoneTexte 3"/>
          <p:cNvSpPr txBox="1"/>
          <p:nvPr/>
        </p:nvSpPr>
        <p:spPr>
          <a:xfrm>
            <a:off x="443927" y="1362355"/>
            <a:ext cx="549280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Qu’est ce qu’Hibernate ?!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630905" y="2287993"/>
            <a:ext cx="82295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-Framework de mapping</a:t>
            </a:r>
            <a:r>
              <a:rPr lang="fr-FR" sz="2000" dirty="0"/>
              <a:t> </a:t>
            </a:r>
            <a:r>
              <a:rPr lang="fr-FR" sz="2000" dirty="0" smtClean="0"/>
              <a:t>objet/relationnel</a:t>
            </a:r>
          </a:p>
          <a:p>
            <a:endParaRPr lang="fr-FR" sz="2000" dirty="0" smtClean="0"/>
          </a:p>
          <a:p>
            <a:r>
              <a:rPr lang="fr-FR" sz="2000" dirty="0" smtClean="0"/>
              <a:t>-Permet de manipuler une base de donnée sous forme d’objet</a:t>
            </a:r>
          </a:p>
          <a:p>
            <a:endParaRPr lang="fr-FR" sz="2000" dirty="0"/>
          </a:p>
          <a:p>
            <a:r>
              <a:rPr lang="fr-FR" sz="2000" dirty="0" smtClean="0"/>
              <a:t>-Relie les objets et la base de donnée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7" y="4902584"/>
            <a:ext cx="1801446" cy="1801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27" y="5803307"/>
            <a:ext cx="2701717" cy="7498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821" y="5619280"/>
            <a:ext cx="1762030" cy="1084750"/>
          </a:xfrm>
          <a:prstGeom prst="rect">
            <a:avLst/>
          </a:prstGeom>
        </p:spPr>
      </p:pic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7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340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599374" y="2287993"/>
            <a:ext cx="822959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-Génère le code SQL nécessaire</a:t>
            </a:r>
          </a:p>
          <a:p>
            <a:endParaRPr lang="fr-FR" sz="2000" dirty="0" smtClean="0"/>
          </a:p>
          <a:p>
            <a:r>
              <a:rPr lang="fr-FR" sz="2000" dirty="0" smtClean="0"/>
              <a:t>-Application plus portable, car s’adapte à la BDD</a:t>
            </a:r>
          </a:p>
          <a:p>
            <a:endParaRPr lang="fr-FR" sz="2000" dirty="0" smtClean="0"/>
          </a:p>
          <a:p>
            <a:r>
              <a:rPr lang="fr-FR" sz="2000" dirty="0" smtClean="0"/>
              <a:t>-Possibilité de changer de BDD</a:t>
            </a:r>
          </a:p>
          <a:p>
            <a:endParaRPr lang="fr-FR" sz="2000" dirty="0"/>
          </a:p>
          <a:p>
            <a:r>
              <a:rPr lang="fr-FR" sz="2000" dirty="0" smtClean="0"/>
              <a:t>-La récupération de données est optimisée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3193" y="288324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5400" dirty="0" smtClean="0"/>
              <a:t>Hibernate !</a:t>
            </a:r>
            <a:endParaRPr lang="fr-FR" sz="5400" dirty="0"/>
          </a:p>
        </p:txBody>
      </p:sp>
      <p:sp>
        <p:nvSpPr>
          <p:cNvPr id="5" name="ZoneTexte 4"/>
          <p:cNvSpPr txBox="1"/>
          <p:nvPr/>
        </p:nvSpPr>
        <p:spPr>
          <a:xfrm>
            <a:off x="443927" y="1362355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Que nous apporte Hibernate ?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7" y="4902584"/>
            <a:ext cx="1801446" cy="1801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33" y="5619280"/>
            <a:ext cx="1762030" cy="1084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95" y="5803307"/>
            <a:ext cx="2701717" cy="749893"/>
          </a:xfrm>
          <a:prstGeom prst="rect">
            <a:avLst/>
          </a:prstGeom>
        </p:spPr>
      </p:pic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71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783305" y="2431199"/>
            <a:ext cx="822959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-Requête HQL complexe</a:t>
            </a:r>
          </a:p>
          <a:p>
            <a:endParaRPr lang="fr-FR" sz="2000" dirty="0" smtClean="0"/>
          </a:p>
          <a:p>
            <a:r>
              <a:rPr lang="fr-FR" sz="2000" dirty="0" smtClean="0"/>
              <a:t>-Possibilité d’avoir des problèmes dans les fichiers de mapping</a:t>
            </a:r>
            <a:endParaRPr lang="fr-FR" sz="2000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783305" y="4297757"/>
            <a:ext cx="822959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-Hibernate est gratuit et téléchargeable sur le site suivant :</a:t>
            </a:r>
          </a:p>
          <a:p>
            <a:r>
              <a:rPr lang="fr-FR" sz="2000" dirty="0"/>
              <a:t>	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3193" y="288324"/>
            <a:ext cx="8596668" cy="733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5400" dirty="0" smtClean="0"/>
              <a:t>Hibernate !</a:t>
            </a:r>
            <a:endParaRPr lang="fr-FR" sz="5400" dirty="0"/>
          </a:p>
        </p:txBody>
      </p:sp>
      <p:sp>
        <p:nvSpPr>
          <p:cNvPr id="5" name="ZoneTexte 4"/>
          <p:cNvSpPr txBox="1"/>
          <p:nvPr/>
        </p:nvSpPr>
        <p:spPr>
          <a:xfrm>
            <a:off x="323610" y="1362355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Inconvénients :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7" y="4949535"/>
            <a:ext cx="1801446" cy="18014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28" y="5592806"/>
            <a:ext cx="1762030" cy="10847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263" y="5760234"/>
            <a:ext cx="2701717" cy="74989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23610" y="3536290"/>
            <a:ext cx="642209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200" dirty="0" smtClean="0"/>
              <a:t>Téléchargement :</a:t>
            </a:r>
            <a:endParaRPr lang="fr-FR" sz="3200" dirty="0"/>
          </a:p>
        </p:txBody>
      </p:sp>
      <p:sp>
        <p:nvSpPr>
          <p:cNvPr id="2" name="ZoneTexte 1"/>
          <p:cNvSpPr txBox="1"/>
          <p:nvPr/>
        </p:nvSpPr>
        <p:spPr>
          <a:xfrm>
            <a:off x="4462400" y="4672355"/>
            <a:ext cx="423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5"/>
              </a:rPr>
              <a:t>http://www.hibernate.org/downloads</a:t>
            </a:r>
            <a:endParaRPr lang="fr-FR" dirty="0"/>
          </a:p>
        </p:txBody>
      </p:sp>
      <p:sp>
        <p:nvSpPr>
          <p:cNvPr id="13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12459" y="6375644"/>
            <a:ext cx="683339" cy="365125"/>
          </a:xfrm>
        </p:spPr>
        <p:txBody>
          <a:bodyPr/>
          <a:lstStyle/>
          <a:p>
            <a:r>
              <a:rPr lang="en-US" sz="1600" dirty="0" smtClean="0"/>
              <a:t>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27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7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3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300"/>
                            </p:stCondLst>
                            <p:childTnLst>
                              <p:par>
                                <p:cTn id="5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3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587</TotalTime>
  <Words>345</Words>
  <Application>Microsoft Office PowerPoint</Application>
  <PresentationFormat>Personnalisé</PresentationFormat>
  <Paragraphs>216</Paragraphs>
  <Slides>13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Facette</vt:lpstr>
      <vt:lpstr>Plan de l’exposé :</vt:lpstr>
      <vt:lpstr>Qu’est ce qu’un Framework ?</vt:lpstr>
      <vt:lpstr>De nombreux Framework…</vt:lpstr>
      <vt:lpstr>Classification des Framework</vt:lpstr>
      <vt:lpstr>Framework VS Bibliothèque</vt:lpstr>
      <vt:lpstr>Avantages &amp; Inconvénients :</vt:lpstr>
      <vt:lpstr>Hibernate !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Source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</dc:title>
  <dc:creator>benoit rongeard</dc:creator>
  <cp:lastModifiedBy>acordier</cp:lastModifiedBy>
  <cp:revision>55</cp:revision>
  <dcterms:created xsi:type="dcterms:W3CDTF">2013-09-17T06:50:00Z</dcterms:created>
  <dcterms:modified xsi:type="dcterms:W3CDTF">2013-09-26T07:01:25Z</dcterms:modified>
</cp:coreProperties>
</file>