
<file path=[Content_Types].xml><?xml version="1.0" encoding="utf-8"?>
<Types xmlns="http://schemas.openxmlformats.org/package/2006/content-types">
  <Default ContentType="image/jpeg" Extension="jpg"/>
  <Default ContentType="application/vnd.openxmlformats-package.relationships+xml" Extension="rels"/>
  <Default ContentType="image/png" Extension="png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7.xml"/>
  <Override ContentType="application/vnd.openxmlformats-officedocument.presentationml.slide+xml" PartName="/ppt/slides/slide1.xml"/>
  <Override ContentType="application/vnd.openxmlformats-officedocument.presentationml.slide+xml" PartName="/ppt/slides/slide8.xml"/>
  <Override ContentType="application/vnd.openxmlformats-officedocument.presentationml.slide+xml" PartName="/ppt/slides/slide10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3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2" Type="http://schemas.openxmlformats.org/officeDocument/2006/relationships/presProps" Target="presProps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3" Type="http://schemas.openxmlformats.org/officeDocument/2006/relationships/tableStyles" Target="tableStyles.xml"/><Relationship Id="rId11" Type="http://schemas.openxmlformats.org/officeDocument/2006/relationships/slide" Target="slides/slide6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fr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fr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2" type="body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fr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fr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idx="1" type="body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fr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fr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7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fr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0.png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2.jpg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1.png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fr"/>
              <a:t>L’intégration continue</a:t>
            </a:r>
          </a:p>
        </p:txBody>
      </p:sp>
      <p:sp>
        <p:nvSpPr>
          <p:cNvPr id="31" name="Shape 31"/>
          <p:cNvSpPr txBox="1"/>
          <p:nvPr>
            <p:ph idx="1" type="subTitle"/>
          </p:nvPr>
        </p:nvSpPr>
        <p:spPr>
          <a:xfrm>
            <a:off x="685800" y="2916250"/>
            <a:ext cx="7047600" cy="784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fr"/>
              <a:t> Arthur Crivelli, Nils Laurent,</a:t>
            </a:r>
          </a:p>
          <a:p>
            <a:pPr>
              <a:spcBef>
                <a:spcPts val="0"/>
              </a:spcBef>
              <a:buNone/>
            </a:pPr>
            <a:r>
              <a:rPr lang="fr"/>
              <a:t>Yoann Drevet, Robin Delaye</a:t>
            </a:r>
          </a:p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fr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fr"/>
              <a:t>Quelques autres logiciels</a:t>
            </a:r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457200" y="1200150"/>
            <a:ext cx="8418299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fr" sz="1800"/>
              <a:t>Gitlab ci</a:t>
            </a:r>
          </a:p>
          <a:p>
            <a:pPr rtl="0">
              <a:spcBef>
                <a:spcPts val="0"/>
              </a:spcBef>
              <a:buNone/>
            </a:pPr>
            <a:r>
              <a:rPr lang="fr" sz="1800"/>
              <a:t>	-simple d’utilisation</a:t>
            </a:r>
          </a:p>
          <a:p>
            <a:pPr rtl="0">
              <a:spcBef>
                <a:spcPts val="0"/>
              </a:spcBef>
              <a:buNone/>
            </a:pPr>
            <a:r>
              <a:rPr lang="fr" sz="1800"/>
              <a:t>	-peu de fonctionnalité : impossible d’en rajouter, il faut les coder</a:t>
            </a:r>
          </a:p>
          <a:p>
            <a:pPr rtl="0">
              <a:spcBef>
                <a:spcPts val="0"/>
              </a:spcBef>
              <a:buNone/>
            </a:pPr>
            <a:r>
              <a:rPr lang="fr" sz="1800"/>
              <a:t>	-le dépôt peut être uniquement sur Gitlab</a:t>
            </a:r>
          </a:p>
          <a:p>
            <a:pPr rtl="0">
              <a:spcBef>
                <a:spcPts val="0"/>
              </a:spcBef>
              <a:buNone/>
            </a:pPr>
            <a:r>
              <a:rPr lang="fr" sz="1800"/>
              <a:t>	-sortie : console uniquement</a:t>
            </a:r>
          </a:p>
          <a:p>
            <a:pPr rtl="0">
              <a:spcBef>
                <a:spcPts val="0"/>
              </a:spcBef>
              <a:buNone/>
            </a:pPr>
            <a:r>
              <a:rPr lang="fr" sz="1800"/>
              <a:t>	-pas vraiment de documentation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</p:txBody>
      </p:sp>
      <p:sp>
        <p:nvSpPr>
          <p:cNvPr id="99" name="Shape 99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fr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/>
              <a:t>Quelques autres logiciels</a:t>
            </a:r>
          </a:p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fr" sz="1800"/>
              <a:t>Strider cd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fr" sz="1800"/>
              <a:t>	-possibilité de rajouter des fonctions via des plugins (encore peu nombreux)</a:t>
            </a:r>
          </a:p>
          <a:p>
            <a:pPr lvl="0" rtl="0">
              <a:spcBef>
                <a:spcPts val="0"/>
              </a:spcBef>
              <a:buNone/>
            </a:pPr>
            <a:r>
              <a:rPr lang="fr" sz="1800"/>
              <a:t>	-sortie : console uniquement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 rtl="0">
              <a:spcBef>
                <a:spcPts val="0"/>
              </a:spcBef>
              <a:buNone/>
            </a:pPr>
            <a:r>
              <a:rPr lang="fr" sz="1800"/>
              <a:t>Teammcity</a:t>
            </a:r>
          </a:p>
          <a:p>
            <a:pPr indent="457200" lvl="0" rtl="0">
              <a:spcBef>
                <a:spcPts val="0"/>
              </a:spcBef>
              <a:buNone/>
            </a:pPr>
            <a:r>
              <a:rPr lang="fr" sz="1800"/>
              <a:t>-semblable à Jenkins</a:t>
            </a:r>
          </a:p>
          <a:p>
            <a:pPr lvl="0" rtl="0">
              <a:spcBef>
                <a:spcPts val="0"/>
              </a:spcBef>
              <a:buNone/>
            </a:pPr>
            <a:r>
              <a:rPr lang="fr" sz="1800"/>
              <a:t>	-gourmand en ressource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800"/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6" name="Shape 10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fr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fr"/>
              <a:t>Pourquoi l’utiliser </a:t>
            </a:r>
          </a:p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457200" y="1109925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t/>
            </a:r>
            <a:endParaRPr sz="1400"/>
          </a:p>
          <a:p>
            <a:pPr rtl="0">
              <a:spcBef>
                <a:spcPts val="0"/>
              </a:spcBef>
              <a:buNone/>
            </a:pPr>
            <a:r>
              <a:rPr lang="fr"/>
              <a:t>-automatiser les tests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fr"/>
              <a:t>-gain de temps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fr"/>
              <a:t>-permet de tout centraliser</a:t>
            </a:r>
          </a:p>
        </p:txBody>
      </p:sp>
      <p:sp>
        <p:nvSpPr>
          <p:cNvPr id="39" name="Shape 39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fr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421100" y="14282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fr">
                <a:solidFill>
                  <a:srgbClr val="000000"/>
                </a:solidFill>
              </a:rPr>
              <a:t>D’autres le font déjà !</a:t>
            </a:r>
          </a:p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fr"/>
              <a:t>ex: e-bay, sony, facebook ,etc .</a:t>
            </a:r>
          </a:p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fr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fr" sz="3000"/>
              <a:t>Comment fonctionne l’intégration continue?</a:t>
            </a:r>
          </a:p>
        </p:txBody>
      </p:sp>
      <p:pic>
        <p:nvPicPr>
          <p:cNvPr id="52" name="Shape 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196" y="1316046"/>
            <a:ext cx="4688074" cy="1916949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Shape 53"/>
          <p:cNvSpPr txBox="1"/>
          <p:nvPr/>
        </p:nvSpPr>
        <p:spPr>
          <a:xfrm>
            <a:off x="5269825" y="1317450"/>
            <a:ext cx="3417000" cy="1922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175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fr">
                <a:solidFill>
                  <a:schemeClr val="dk1"/>
                </a:solidFill>
              </a:rPr>
              <a:t>Développeurs</a:t>
            </a:r>
          </a:p>
          <a:p>
            <a:pPr indent="-3175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fr">
                <a:solidFill>
                  <a:schemeClr val="dk1"/>
                </a:solidFill>
              </a:rPr>
              <a:t>Dépôt</a:t>
            </a:r>
          </a:p>
          <a:p>
            <a:pPr indent="-3175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fr">
                <a:solidFill>
                  <a:schemeClr val="dk1"/>
                </a:solidFill>
              </a:rPr>
              <a:t>Intégration</a:t>
            </a:r>
          </a:p>
          <a:p>
            <a:pPr indent="-3175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fr">
                <a:solidFill>
                  <a:schemeClr val="dk1"/>
                </a:solidFill>
              </a:rPr>
              <a:t>Compilation</a:t>
            </a:r>
          </a:p>
          <a:p>
            <a:pPr indent="-317500" lvl="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fr">
                <a:solidFill>
                  <a:schemeClr val="dk1"/>
                </a:solidFill>
              </a:rPr>
              <a:t>Interface statistiques</a:t>
            </a:r>
          </a:p>
        </p:txBody>
      </p:sp>
      <p:sp>
        <p:nvSpPr>
          <p:cNvPr id="54" name="Shape 54"/>
          <p:cNvSpPr txBox="1"/>
          <p:nvPr/>
        </p:nvSpPr>
        <p:spPr>
          <a:xfrm>
            <a:off x="457200" y="3485675"/>
            <a:ext cx="7029599" cy="30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fr">
                <a:solidFill>
                  <a:srgbClr val="999999"/>
                </a:solidFill>
              </a:rPr>
              <a:t>http://www-igm.univ-mlv.fr/~dr/XPOSE2009/Integration_Continue/schema_dev.png</a:t>
            </a:r>
          </a:p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fr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Shape 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84325" y="973850"/>
            <a:ext cx="5375325" cy="3682399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Shape 61"/>
          <p:cNvSpPr txBox="1"/>
          <p:nvPr/>
        </p:nvSpPr>
        <p:spPr>
          <a:xfrm>
            <a:off x="333900" y="4702050"/>
            <a:ext cx="8581500" cy="28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fr">
                <a:solidFill>
                  <a:srgbClr val="999999"/>
                </a:solidFill>
              </a:rPr>
              <a:t>http://www.zenika.com/images/integration_continue.jpg</a:t>
            </a:r>
          </a:p>
        </p:txBody>
      </p:sp>
      <p:sp>
        <p:nvSpPr>
          <p:cNvPr id="62" name="Shape 6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fr"/>
              <a:t>Illustration du principe:</a:t>
            </a:r>
          </a:p>
        </p:txBody>
      </p:sp>
      <p:sp>
        <p:nvSpPr>
          <p:cNvPr id="63" name="Shape 6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fr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fr"/>
              <a:t>Le dashboard</a:t>
            </a:r>
          </a:p>
        </p:txBody>
      </p:sp>
      <p:sp>
        <p:nvSpPr>
          <p:cNvPr id="69" name="Shape 69"/>
          <p:cNvSpPr txBox="1"/>
          <p:nvPr/>
        </p:nvSpPr>
        <p:spPr>
          <a:xfrm>
            <a:off x="457425" y="1227225"/>
            <a:ext cx="8229600" cy="3564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175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fr"/>
              <a:t>Détails des MAJs</a:t>
            </a:r>
          </a:p>
          <a:p>
            <a:pPr indent="-317500" lvl="1" marL="9144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○"/>
            </a:pPr>
            <a:r>
              <a:rPr lang="fr"/>
              <a:t>Commit (GIT)</a:t>
            </a:r>
          </a:p>
          <a:p>
            <a:pPr indent="-317500" lvl="1" marL="9144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○"/>
            </a:pPr>
            <a:r>
              <a:rPr lang="fr"/>
              <a:t>Dates</a:t>
            </a:r>
          </a:p>
          <a:p>
            <a:pPr indent="-3175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fr"/>
              <a:t>Statistiques</a:t>
            </a:r>
          </a:p>
          <a:p>
            <a:pPr indent="-317500" lvl="1" marL="9144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○"/>
            </a:pPr>
            <a:r>
              <a:rPr lang="fr"/>
              <a:t>Langages</a:t>
            </a:r>
          </a:p>
          <a:p>
            <a:pPr indent="-317500" lvl="1" marL="9144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○"/>
            </a:pPr>
            <a:r>
              <a:rPr lang="fr"/>
              <a:t>Succès</a:t>
            </a:r>
          </a:p>
          <a:p>
            <a:pPr indent="-3175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fr"/>
              <a:t>Erreurs</a:t>
            </a:r>
          </a:p>
          <a:p>
            <a:pPr indent="-3175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fr"/>
              <a:t>Logs</a:t>
            </a:r>
          </a:p>
          <a:p>
            <a:pPr indent="-317500" lvl="1" marL="9144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○"/>
            </a:pPr>
            <a:r>
              <a:rPr lang="fr"/>
              <a:t>CMDs</a:t>
            </a:r>
          </a:p>
        </p:txBody>
      </p:sp>
      <p:sp>
        <p:nvSpPr>
          <p:cNvPr id="70" name="Shape 70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fr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fr"/>
              <a:t>Jenkins : majordome de l’IC</a:t>
            </a:r>
          </a:p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77" name="Shape 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1050" y="1352550"/>
            <a:ext cx="7581900" cy="2438400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Shape 7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fr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fr"/>
              <a:t>Adoptez Jenkins</a:t>
            </a:r>
          </a:p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fr"/>
              <a:t>Comme un gros porc</a:t>
            </a:r>
          </a:p>
          <a:p>
            <a:pPr rtl="0">
              <a:spcBef>
                <a:spcPts val="0"/>
              </a:spcBef>
              <a:buNone/>
            </a:pPr>
            <a:r>
              <a:rPr lang="fr"/>
              <a:t>java -jar jenkins.war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fr"/>
              <a:t>Comme un paquet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5" name="Shape 85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fr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fr"/>
              <a:t>DEMO</a:t>
            </a:r>
          </a:p>
        </p:txBody>
      </p:sp>
      <p:sp>
        <p:nvSpPr>
          <p:cNvPr id="91" name="Shape 91"/>
          <p:cNvSpPr txBox="1"/>
          <p:nvPr>
            <p:ph idx="1" type="subTitle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fr"/>
              <a:t>(= moins de diapos)</a:t>
            </a:r>
          </a:p>
          <a:p>
            <a:pPr algn="l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2" name="Shape 92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fr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