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2" r:id="rId2"/>
    <p:sldId id="259" r:id="rId3"/>
    <p:sldId id="261" r:id="rId4"/>
    <p:sldId id="256" r:id="rId5"/>
    <p:sldId id="257" r:id="rId6"/>
    <p:sldId id="258" r:id="rId7"/>
    <p:sldId id="263" r:id="rId8"/>
    <p:sldId id="260" r:id="rId9"/>
    <p:sldId id="269" r:id="rId10"/>
    <p:sldId id="270" r:id="rId11"/>
    <p:sldId id="264" r:id="rId12"/>
    <p:sldId id="265" r:id="rId13"/>
    <p:sldId id="266" r:id="rId14"/>
    <p:sldId id="268" r:id="rId15"/>
    <p:sldId id="271" r:id="rId16"/>
  </p:sldIdLst>
  <p:sldSz cx="9144000" cy="6858000" type="screen4x3"/>
  <p:notesSz cx="9144000" cy="6858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4" frameSlides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6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9455F6-ABF1-704E-B3E7-EC795D37267A}" type="datetimeFigureOut">
              <a:rPr lang="fr-FR" smtClean="0"/>
              <a:t>15/12/13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357E5-AD64-0E45-8685-10BBC7308CA8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671FD-D718-6E4E-9D39-27EFAE3CE889}" type="datetimeFigureOut">
              <a:rPr lang="fr-FR" smtClean="0"/>
              <a:pPr/>
              <a:t>15/12/13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36E11-8815-E847-9FB3-9C9811CB932E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Changement des pictogrammes depuis 2010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36E11-8815-E847-9FB3-9C9811CB932E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dirty="0" smtClean="0"/>
              <a:t>GIM Génie Industriel</a:t>
            </a:r>
            <a:r>
              <a:rPr lang="fr-FR" baseline="0" dirty="0" smtClean="0"/>
              <a:t> et Maintenance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Marathon Shell</a:t>
            </a:r>
            <a:r>
              <a:rPr lang="fr-FR" dirty="0" smtClean="0"/>
              <a:t> GMP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36E11-8815-E847-9FB3-9C9811CB932E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Phytotron = salle de culture in vitro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Projet Mickael : ANR sur la maison de demain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36E11-8815-E847-9FB3-9C9811CB932E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Phytotron = salle de culture in vitro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36E11-8815-E847-9FB3-9C9811CB932E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3F282-FE90-C94F-8270-FF3309DD728C}" type="datetimeFigureOut">
              <a:rPr lang="fr-FR" smtClean="0"/>
              <a:pPr/>
              <a:t>15/12/13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81863-1E9A-C245-ADAB-2F65CF7AFBA8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7" name="Image 6" descr="stylos_recyclables.png"/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6831" y="1020637"/>
            <a:ext cx="9073966" cy="50692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3F282-FE90-C94F-8270-FF3309DD728C}" type="datetimeFigureOut">
              <a:rPr lang="fr-FR" smtClean="0"/>
              <a:pPr/>
              <a:t>15/12/13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81863-1E9A-C245-ADAB-2F65CF7AFBA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3F282-FE90-C94F-8270-FF3309DD728C}" type="datetimeFigureOut">
              <a:rPr lang="fr-FR" smtClean="0"/>
              <a:pPr/>
              <a:t>15/12/13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81863-1E9A-C245-ADAB-2F65CF7AFBA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3F282-FE90-C94F-8270-FF3309DD728C}" type="datetimeFigureOut">
              <a:rPr lang="fr-FR" smtClean="0"/>
              <a:pPr/>
              <a:t>15/12/13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81863-1E9A-C245-ADAB-2F65CF7AFBA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3F282-FE90-C94F-8270-FF3309DD728C}" type="datetimeFigureOut">
              <a:rPr lang="fr-FR" smtClean="0"/>
              <a:pPr/>
              <a:t>15/12/13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81863-1E9A-C245-ADAB-2F65CF7AFBA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3F282-FE90-C94F-8270-FF3309DD728C}" type="datetimeFigureOut">
              <a:rPr lang="fr-FR" smtClean="0"/>
              <a:pPr/>
              <a:t>15/12/13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81863-1E9A-C245-ADAB-2F65CF7AFBA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3F282-FE90-C94F-8270-FF3309DD728C}" type="datetimeFigureOut">
              <a:rPr lang="fr-FR" smtClean="0"/>
              <a:pPr/>
              <a:t>15/12/13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81863-1E9A-C245-ADAB-2F65CF7AFBA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3F282-FE90-C94F-8270-FF3309DD728C}" type="datetimeFigureOut">
              <a:rPr lang="fr-FR" smtClean="0"/>
              <a:pPr/>
              <a:t>15/12/13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81863-1E9A-C245-ADAB-2F65CF7AFBA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3F282-FE90-C94F-8270-FF3309DD728C}" type="datetimeFigureOut">
              <a:rPr lang="fr-FR" smtClean="0"/>
              <a:pPr/>
              <a:t>15/12/13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81863-1E9A-C245-ADAB-2F65CF7AFBA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3F282-FE90-C94F-8270-FF3309DD728C}" type="datetimeFigureOut">
              <a:rPr lang="fr-FR" smtClean="0"/>
              <a:pPr/>
              <a:t>15/12/13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81863-1E9A-C245-ADAB-2F65CF7AFBA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3F282-FE90-C94F-8270-FF3309DD728C}" type="datetimeFigureOut">
              <a:rPr lang="fr-FR" smtClean="0"/>
              <a:pPr/>
              <a:t>15/12/13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81863-1E9A-C245-ADAB-2F65CF7AFBA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3F282-FE90-C94F-8270-FF3309DD728C}" type="datetimeFigureOut">
              <a:rPr lang="fr-FR" smtClean="0"/>
              <a:pPr/>
              <a:t>15/12/13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81863-1E9A-C245-ADAB-2F65CF7AFBA8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isr-ssl-vpn2.univ-lyon1.fr/+CSCOE+/logon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erracycle.fr" TargetMode="Externa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Informations Groupe IUT VERT</a:t>
            </a:r>
            <a:endParaRPr lang="fr-FR" dirty="0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Actions de collecte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Challenge DD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0" name="Image 9" descr="logoMain copi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80645" cy="15846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Challenge Développement Durable 2014</a:t>
            </a:r>
            <a:endParaRPr lang="fr-FR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1371600" y="4438316"/>
            <a:ext cx="6400800" cy="1752600"/>
          </a:xfrm>
        </p:spPr>
        <p:txBody>
          <a:bodyPr/>
          <a:lstStyle/>
          <a:p>
            <a:r>
              <a:rPr lang="fr-FR" b="1" dirty="0" smtClean="0">
                <a:solidFill>
                  <a:srgbClr val="008000"/>
                </a:solidFill>
              </a:rPr>
              <a:t>IUT de LYON</a:t>
            </a:r>
            <a:endParaRPr lang="fr-FR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6884" y="274638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008000"/>
                </a:solidFill>
              </a:rPr>
              <a:t>Challenge Développement Durable</a:t>
            </a:r>
            <a:endParaRPr lang="fr-FR" sz="3600" b="1" dirty="0">
              <a:solidFill>
                <a:srgbClr val="008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63695"/>
          </a:xfrm>
        </p:spPr>
        <p:txBody>
          <a:bodyPr>
            <a:normAutofit fontScale="85000" lnSpcReduction="20000"/>
          </a:bodyPr>
          <a:lstStyle/>
          <a:p>
            <a:r>
              <a:rPr lang="fr-FR" dirty="0"/>
              <a:t>Concours</a:t>
            </a:r>
            <a:r>
              <a:rPr lang="fr-FR" dirty="0" smtClean="0"/>
              <a:t> </a:t>
            </a:r>
            <a:r>
              <a:rPr lang="fr-FR" b="1" dirty="0" smtClean="0"/>
              <a:t>inter </a:t>
            </a:r>
            <a:r>
              <a:rPr lang="fr-FR" b="1" dirty="0"/>
              <a:t>départements </a:t>
            </a:r>
            <a:r>
              <a:rPr lang="fr-FR" dirty="0"/>
              <a:t>IUT Lyon </a:t>
            </a:r>
            <a:r>
              <a:rPr lang="fr-FR" dirty="0" smtClean="0"/>
              <a:t>1</a:t>
            </a:r>
          </a:p>
          <a:p>
            <a:pPr lvl="1"/>
            <a:r>
              <a:rPr lang="fr-FR" dirty="0" smtClean="0"/>
              <a:t>GEA en charge de l’organisation de l’événement pour la journée de remise des prix</a:t>
            </a:r>
          </a:p>
          <a:p>
            <a:r>
              <a:rPr lang="fr-FR" dirty="0" smtClean="0"/>
              <a:t>Sur le 2</a:t>
            </a:r>
            <a:r>
              <a:rPr lang="fr-FR" baseline="30000" dirty="0" smtClean="0"/>
              <a:t>ème</a:t>
            </a:r>
            <a:r>
              <a:rPr lang="fr-FR" dirty="0" smtClean="0"/>
              <a:t> semestre (pour cette 1</a:t>
            </a:r>
            <a:r>
              <a:rPr lang="fr-FR" baseline="30000" dirty="0" smtClean="0"/>
              <a:t>ère</a:t>
            </a:r>
            <a:r>
              <a:rPr lang="fr-FR" dirty="0" smtClean="0"/>
              <a:t> occurrence)</a:t>
            </a:r>
          </a:p>
          <a:p>
            <a:pPr lvl="1"/>
            <a:r>
              <a:rPr lang="fr-FR" dirty="0" err="1" smtClean="0"/>
              <a:t>Janv</a:t>
            </a:r>
            <a:r>
              <a:rPr lang="fr-FR" dirty="0" smtClean="0"/>
              <a:t> – fin Juin 2014</a:t>
            </a:r>
          </a:p>
          <a:p>
            <a:pPr lvl="1"/>
            <a:r>
              <a:rPr lang="fr-FR" dirty="0" smtClean="0"/>
              <a:t>Sur un an ensuite ?</a:t>
            </a:r>
          </a:p>
          <a:p>
            <a:r>
              <a:rPr lang="fr-FR" dirty="0" smtClean="0"/>
              <a:t>Objectif : triple</a:t>
            </a:r>
          </a:p>
          <a:p>
            <a:pPr lvl="1"/>
            <a:r>
              <a:rPr lang="fr-FR" dirty="0" smtClean="0"/>
              <a:t>Faire </a:t>
            </a:r>
            <a:r>
              <a:rPr lang="fr-FR" dirty="0"/>
              <a:t>travailler les étudiants sur des projets permettant </a:t>
            </a:r>
            <a:r>
              <a:rPr lang="fr-FR" b="1" dirty="0"/>
              <a:t>d’améliorer leur environnement </a:t>
            </a:r>
            <a:r>
              <a:rPr lang="fr-FR" dirty="0"/>
              <a:t>(pilier environnement) ;</a:t>
            </a:r>
            <a:endParaRPr lang="fr-FR" sz="8400" dirty="0"/>
          </a:p>
          <a:p>
            <a:pPr lvl="1"/>
            <a:r>
              <a:rPr lang="fr-FR" dirty="0"/>
              <a:t>Faire travailler les étudiants sur des </a:t>
            </a:r>
            <a:r>
              <a:rPr lang="fr-FR" b="1" dirty="0"/>
              <a:t>projets réalisables économiquement</a:t>
            </a:r>
            <a:r>
              <a:rPr lang="fr-FR" dirty="0"/>
              <a:t> (pilier économie</a:t>
            </a:r>
            <a:r>
              <a:rPr lang="fr-FR" dirty="0" smtClean="0"/>
              <a:t>) ;</a:t>
            </a:r>
          </a:p>
          <a:p>
            <a:pPr lvl="1"/>
            <a:r>
              <a:rPr lang="fr-FR" dirty="0" smtClean="0"/>
              <a:t>Faire travailler les étudiants </a:t>
            </a:r>
            <a:r>
              <a:rPr lang="fr-FR" b="1" dirty="0" smtClean="0"/>
              <a:t>de plusieurs départements </a:t>
            </a:r>
            <a:r>
              <a:rPr lang="fr-FR" dirty="0" smtClean="0"/>
              <a:t>ensemble (pilier social) afin qu’ils apprennent à se connaître et à intégrer toutes les dimensions d’un projet.</a:t>
            </a:r>
            <a:endParaRPr lang="fr-FR" sz="8400" dirty="0" smtClean="0"/>
          </a:p>
          <a:p>
            <a:pPr lvl="1"/>
            <a:endParaRPr lang="fr-FR" dirty="0"/>
          </a:p>
        </p:txBody>
      </p:sp>
      <p:pic>
        <p:nvPicPr>
          <p:cNvPr id="4" name="Image 3" descr="logoMain copi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48" y="66840"/>
            <a:ext cx="2180645" cy="15846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6884" y="274638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008000"/>
                </a:solidFill>
              </a:rPr>
              <a:t>Challenge Développement Durable</a:t>
            </a:r>
            <a:endParaRPr lang="fr-FR" sz="3600" b="1" dirty="0">
              <a:solidFill>
                <a:srgbClr val="008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Thème 2014  : «</a:t>
            </a:r>
            <a:r>
              <a:rPr lang="fr-FR" dirty="0"/>
              <a:t> </a:t>
            </a:r>
            <a:r>
              <a:rPr lang="fr-FR" sz="3027" b="1" dirty="0"/>
              <a:t>Rend ton Département Durable</a:t>
            </a:r>
            <a:r>
              <a:rPr lang="fr-FR" b="1" dirty="0"/>
              <a:t> </a:t>
            </a:r>
            <a:r>
              <a:rPr lang="fr-FR" dirty="0" smtClean="0"/>
              <a:t>» </a:t>
            </a:r>
          </a:p>
          <a:p>
            <a:r>
              <a:rPr lang="fr-FR" dirty="0" smtClean="0"/>
              <a:t>Sujets répertoriés - un peu éloignés de nous :</a:t>
            </a:r>
          </a:p>
          <a:p>
            <a:pPr lvl="1"/>
            <a:r>
              <a:rPr lang="fr-FR" sz="2162" i="1" dirty="0" smtClean="0"/>
              <a:t>Eoliennes </a:t>
            </a:r>
            <a:r>
              <a:rPr lang="fr-FR" sz="2162" dirty="0" smtClean="0"/>
              <a:t>du futur (GIM, challenge GIM’EOL)</a:t>
            </a:r>
          </a:p>
          <a:p>
            <a:pPr lvl="1"/>
            <a:r>
              <a:rPr lang="fr-FR" sz="2162" dirty="0" smtClean="0"/>
              <a:t>Challenge Marathon Shell (GMP)</a:t>
            </a:r>
          </a:p>
          <a:p>
            <a:pPr lvl="1"/>
            <a:r>
              <a:rPr lang="fr-FR" sz="2162" dirty="0" smtClean="0"/>
              <a:t>Challenge </a:t>
            </a:r>
            <a:r>
              <a:rPr lang="fr-FR" sz="2162" i="1" dirty="0"/>
              <a:t>Construction </a:t>
            </a:r>
            <a:r>
              <a:rPr lang="fr-FR" sz="2162" i="1" dirty="0" smtClean="0"/>
              <a:t>Durable </a:t>
            </a:r>
            <a:r>
              <a:rPr lang="fr-FR" sz="2162" dirty="0" smtClean="0"/>
              <a:t>(GC)</a:t>
            </a:r>
          </a:p>
          <a:p>
            <a:pPr lvl="1"/>
            <a:r>
              <a:rPr lang="fr-FR" dirty="0" smtClean="0"/>
              <a:t>Alimenter le BDE par une </a:t>
            </a:r>
            <a:r>
              <a:rPr lang="fr-FR" i="1" dirty="0" smtClean="0"/>
              <a:t>station vélos fixes </a:t>
            </a:r>
            <a:r>
              <a:rPr lang="fr-FR" dirty="0" smtClean="0"/>
              <a:t>(GMP)</a:t>
            </a:r>
          </a:p>
          <a:p>
            <a:pPr lvl="1"/>
            <a:r>
              <a:rPr lang="fr-FR" i="1" dirty="0"/>
              <a:t>Salle micro bio </a:t>
            </a:r>
            <a:r>
              <a:rPr lang="fr-FR" dirty="0"/>
              <a:t>:</a:t>
            </a:r>
            <a:r>
              <a:rPr lang="fr-FR" dirty="0" smtClean="0"/>
              <a:t> étude </a:t>
            </a:r>
            <a:r>
              <a:rPr lang="fr-FR" dirty="0"/>
              <a:t>des circuits de ventilation (</a:t>
            </a:r>
            <a:r>
              <a:rPr lang="fr-FR" dirty="0" smtClean="0"/>
              <a:t>GTE, GC)</a:t>
            </a:r>
            <a:endParaRPr lang="fr-FR" sz="4000" dirty="0" smtClean="0"/>
          </a:p>
          <a:p>
            <a:pPr lvl="1"/>
            <a:r>
              <a:rPr lang="fr-FR" i="1" dirty="0"/>
              <a:t>C</a:t>
            </a:r>
            <a:r>
              <a:rPr lang="fr-FR" i="1" dirty="0" smtClean="0"/>
              <a:t>alculer l’efficacité </a:t>
            </a:r>
            <a:r>
              <a:rPr lang="fr-FR" i="1" dirty="0"/>
              <a:t>énergétique</a:t>
            </a:r>
            <a:r>
              <a:rPr lang="fr-FR" i="1" dirty="0" smtClean="0"/>
              <a:t> des bâtiments IUT </a:t>
            </a:r>
            <a:r>
              <a:rPr lang="fr-FR" dirty="0" smtClean="0"/>
              <a:t>: GC</a:t>
            </a:r>
            <a:endParaRPr lang="fr-FR" sz="4400" dirty="0"/>
          </a:p>
          <a:p>
            <a:pPr lvl="1"/>
            <a:r>
              <a:rPr lang="fr-FR" dirty="0" smtClean="0"/>
              <a:t>Plan </a:t>
            </a:r>
            <a:r>
              <a:rPr lang="fr-FR" dirty="0"/>
              <a:t>Campus : </a:t>
            </a:r>
            <a:r>
              <a:rPr lang="fr-FR" i="1" dirty="0"/>
              <a:t>trouée verte</a:t>
            </a:r>
            <a:r>
              <a:rPr lang="fr-FR" dirty="0"/>
              <a:t> liant UCBL / INSA à étendre à l’IUT voire la </a:t>
            </a:r>
            <a:r>
              <a:rPr lang="fr-FR" dirty="0" err="1" smtClean="0"/>
              <a:t>Feyssine</a:t>
            </a:r>
            <a:r>
              <a:rPr lang="fr-FR" dirty="0" smtClean="0"/>
              <a:t>, biodiversité (GC, BIO)</a:t>
            </a:r>
            <a:endParaRPr lang="fr-FR" sz="4400" dirty="0"/>
          </a:p>
          <a:p>
            <a:pPr lvl="1"/>
            <a:r>
              <a:rPr lang="fr-FR" i="1" dirty="0" smtClean="0"/>
              <a:t>Eaux </a:t>
            </a:r>
            <a:r>
              <a:rPr lang="fr-FR" i="1" dirty="0"/>
              <a:t>grises </a:t>
            </a:r>
            <a:r>
              <a:rPr lang="fr-FR" dirty="0"/>
              <a:t>: récupérer les eaux usées pour l’énergie.</a:t>
            </a:r>
            <a:endParaRPr lang="fr-FR" sz="4400" dirty="0"/>
          </a:p>
          <a:p>
            <a:pPr lvl="1"/>
            <a:endParaRPr lang="fr-FR" dirty="0"/>
          </a:p>
        </p:txBody>
      </p:sp>
      <p:pic>
        <p:nvPicPr>
          <p:cNvPr id="4" name="Image 3" descr="logoMain copi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48" y="66840"/>
            <a:ext cx="2180645" cy="158469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53992" y="6126163"/>
            <a:ext cx="8716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Apport de nos étudiants ? </a:t>
            </a:r>
            <a:r>
              <a:rPr lang="fr-FR" sz="2000" b="1" dirty="0" smtClean="0">
                <a:solidFill>
                  <a:srgbClr val="FF6600"/>
                </a:solidFill>
              </a:rPr>
              <a:t>Développement site web, stockage des données</a:t>
            </a:r>
            <a:endParaRPr lang="fr-FR" sz="2000" b="1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73984"/>
            <a:ext cx="8229600" cy="5003800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Projet </a:t>
            </a:r>
            <a:r>
              <a:rPr lang="fr-FR" b="1" dirty="0" smtClean="0"/>
              <a:t>SERRE </a:t>
            </a:r>
            <a:r>
              <a:rPr lang="fr-FR" dirty="0" smtClean="0"/>
              <a:t>– BIO : info, GEII, GC</a:t>
            </a:r>
          </a:p>
          <a:p>
            <a:pPr lvl="1"/>
            <a:r>
              <a:rPr lang="fr-FR" dirty="0" smtClean="0"/>
              <a:t>Faire propositions pour rénovation pour pilotage à distance du </a:t>
            </a:r>
            <a:r>
              <a:rPr lang="fr-FR" i="1" dirty="0" smtClean="0"/>
              <a:t>climat</a:t>
            </a:r>
            <a:r>
              <a:rPr lang="fr-FR" dirty="0" smtClean="0"/>
              <a:t>, l’arrosage </a:t>
            </a:r>
            <a:r>
              <a:rPr lang="fr-FR" dirty="0"/>
              <a:t>automatique,</a:t>
            </a:r>
            <a:r>
              <a:rPr lang="fr-FR" dirty="0" smtClean="0"/>
              <a:t> panneaux </a:t>
            </a:r>
            <a:r>
              <a:rPr lang="fr-FR" dirty="0"/>
              <a:t>solaires,</a:t>
            </a:r>
            <a:r>
              <a:rPr lang="fr-FR" dirty="0" smtClean="0"/>
              <a:t> ventilation</a:t>
            </a:r>
            <a:r>
              <a:rPr lang="fr-FR" dirty="0"/>
              <a:t>,</a:t>
            </a:r>
            <a:r>
              <a:rPr lang="fr-FR" dirty="0" smtClean="0"/>
              <a:t> élimination </a:t>
            </a:r>
            <a:r>
              <a:rPr lang="fr-FR" dirty="0"/>
              <a:t>des déchets, de dosage</a:t>
            </a:r>
            <a:r>
              <a:rPr lang="fr-FR" dirty="0" smtClean="0"/>
              <a:t> en besoins </a:t>
            </a:r>
            <a:r>
              <a:rPr lang="fr-FR" dirty="0"/>
              <a:t>nutritionnels </a:t>
            </a:r>
            <a:r>
              <a:rPr lang="fr-FR" dirty="0" smtClean="0"/>
              <a:t>des plantes…</a:t>
            </a:r>
          </a:p>
          <a:p>
            <a:pPr lvl="1" algn="just"/>
            <a:r>
              <a:rPr lang="fr-FR" dirty="0" smtClean="0"/>
              <a:t>François VIAL rencontré (2 autres installations concernées : </a:t>
            </a:r>
            <a:r>
              <a:rPr lang="fr-FR" b="1" dirty="0" smtClean="0">
                <a:solidFill>
                  <a:srgbClr val="008000"/>
                </a:solidFill>
              </a:rPr>
              <a:t>phytotron </a:t>
            </a:r>
            <a:r>
              <a:rPr lang="fr-FR" dirty="0" smtClean="0"/>
              <a:t>+ </a:t>
            </a:r>
            <a:r>
              <a:rPr lang="fr-FR" b="1" dirty="0" smtClean="0">
                <a:solidFill>
                  <a:srgbClr val="800000"/>
                </a:solidFill>
              </a:rPr>
              <a:t>insectarium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Livrables : cahier des charges, proposition de mise en œuvre  </a:t>
            </a:r>
            <a:r>
              <a:rPr lang="fr-FR" dirty="0" err="1" smtClean="0">
                <a:sym typeface="Wingdings"/>
              </a:rPr>
              <a:t></a:t>
            </a:r>
            <a:r>
              <a:rPr lang="fr-FR" dirty="0" smtClean="0">
                <a:sym typeface="Wingdings"/>
              </a:rPr>
              <a:t> PT de s2 ?</a:t>
            </a:r>
            <a:endParaRPr lang="fr-FR" dirty="0" smtClean="0"/>
          </a:p>
          <a:p>
            <a:pPr lvl="0"/>
            <a:r>
              <a:rPr lang="fr-FR" dirty="0"/>
              <a:t>Projet</a:t>
            </a:r>
            <a:r>
              <a:rPr lang="fr-FR" dirty="0" smtClean="0"/>
              <a:t> </a:t>
            </a:r>
            <a:r>
              <a:rPr lang="fr-FR" b="1" dirty="0" smtClean="0"/>
              <a:t>Optimisation </a:t>
            </a:r>
            <a:r>
              <a:rPr lang="fr-FR" b="1" dirty="0"/>
              <a:t>énergétique</a:t>
            </a:r>
            <a:r>
              <a:rPr lang="fr-FR" b="1" dirty="0" smtClean="0"/>
              <a:t> du Bât</a:t>
            </a:r>
            <a:r>
              <a:rPr lang="fr-FR" b="1" dirty="0"/>
              <a:t>. </a:t>
            </a:r>
            <a:r>
              <a:rPr lang="fr-FR" b="1" dirty="0" smtClean="0"/>
              <a:t>Info</a:t>
            </a:r>
          </a:p>
          <a:p>
            <a:pPr lvl="1"/>
            <a:r>
              <a:rPr lang="fr-FR" dirty="0" smtClean="0"/>
              <a:t>métrologie</a:t>
            </a:r>
            <a:r>
              <a:rPr lang="fr-FR" dirty="0"/>
              <a:t>, usages du matériel informatique ? </a:t>
            </a:r>
            <a:r>
              <a:rPr lang="fr-FR" dirty="0" smtClean="0"/>
              <a:t>Info, GC…</a:t>
            </a:r>
          </a:p>
          <a:p>
            <a:r>
              <a:rPr lang="fr-FR" dirty="0" smtClean="0"/>
              <a:t>Projet </a:t>
            </a:r>
            <a:r>
              <a:rPr lang="fr-FR" b="1" dirty="0"/>
              <a:t>Robot à consommation énergétique </a:t>
            </a:r>
            <a:r>
              <a:rPr lang="fr-FR" b="1" dirty="0" smtClean="0"/>
              <a:t>optimisée</a:t>
            </a:r>
            <a:endParaRPr lang="fr-FR" b="1" dirty="0"/>
          </a:p>
          <a:p>
            <a:pPr lvl="1"/>
            <a:r>
              <a:rPr lang="fr-FR" dirty="0" smtClean="0"/>
              <a:t>informatique</a:t>
            </a:r>
            <a:r>
              <a:rPr lang="fr-FR" dirty="0"/>
              <a:t>, GMP, GEII ?</a:t>
            </a:r>
            <a:r>
              <a:rPr lang="fr-FR" dirty="0" smtClean="0"/>
              <a:t> </a:t>
            </a:r>
          </a:p>
          <a:p>
            <a:r>
              <a:rPr lang="fr-FR" dirty="0" smtClean="0"/>
              <a:t>2 Projets de s1 - </a:t>
            </a:r>
            <a:r>
              <a:rPr lang="fr-FR" b="1" dirty="0" smtClean="0"/>
              <a:t>empreinte carbone + périphériques écolo </a:t>
            </a:r>
            <a:r>
              <a:rPr lang="fr-FR" dirty="0" smtClean="0"/>
              <a:t>: poursuivis en s2 ?</a:t>
            </a:r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606884" y="274638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008000"/>
                </a:solidFill>
              </a:rPr>
              <a:t>Challenge Développement Durable</a:t>
            </a:r>
            <a:br>
              <a:rPr lang="fr-FR" sz="3600" b="1" dirty="0" smtClean="0">
                <a:solidFill>
                  <a:srgbClr val="008000"/>
                </a:solidFill>
              </a:rPr>
            </a:br>
            <a:r>
              <a:rPr lang="fr-FR" sz="3111" dirty="0" smtClean="0">
                <a:solidFill>
                  <a:srgbClr val="800000"/>
                </a:solidFill>
              </a:rPr>
              <a:t>Projets pouvant intéresser l’info</a:t>
            </a:r>
            <a:endParaRPr lang="fr-FR" sz="3111" dirty="0">
              <a:solidFill>
                <a:srgbClr val="800000"/>
              </a:solidFill>
            </a:endParaRPr>
          </a:p>
        </p:txBody>
      </p:sp>
      <p:pic>
        <p:nvPicPr>
          <p:cNvPr id="5" name="Image 4" descr="logoMain copi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48" y="66840"/>
            <a:ext cx="2180645" cy="15846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73984"/>
            <a:ext cx="8229600" cy="5003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r-FR" b="1" dirty="0" smtClean="0">
                <a:solidFill>
                  <a:srgbClr val="800000"/>
                </a:solidFill>
              </a:rPr>
              <a:t>Rendu</a:t>
            </a:r>
          </a:p>
          <a:p>
            <a:r>
              <a:rPr lang="fr-FR" sz="3243" dirty="0" smtClean="0"/>
              <a:t>Poster + soutenance de 10’</a:t>
            </a:r>
          </a:p>
          <a:p>
            <a:pPr>
              <a:buNone/>
            </a:pPr>
            <a:r>
              <a:rPr lang="fr-FR" b="1" dirty="0" smtClean="0">
                <a:solidFill>
                  <a:srgbClr val="800000"/>
                </a:solidFill>
              </a:rPr>
              <a:t>Calendrier </a:t>
            </a:r>
          </a:p>
          <a:p>
            <a:r>
              <a:rPr lang="fr-FR" dirty="0"/>
              <a:t>Déclaration d’intention (dépôt de projet par les départements) : </a:t>
            </a:r>
            <a:r>
              <a:rPr lang="fr-FR" b="1" dirty="0"/>
              <a:t>mi Janvier </a:t>
            </a:r>
            <a:r>
              <a:rPr lang="fr-FR" b="1" dirty="0" smtClean="0"/>
              <a:t>2014</a:t>
            </a:r>
            <a:endParaRPr lang="fr-FR" dirty="0" smtClean="0"/>
          </a:p>
          <a:p>
            <a:r>
              <a:rPr lang="fr-FR" dirty="0"/>
              <a:t>Date limite d’engagement (inscription des participants + thème) : </a:t>
            </a:r>
            <a:r>
              <a:rPr lang="fr-FR" b="1" dirty="0"/>
              <a:t>mi Mars </a:t>
            </a:r>
            <a:r>
              <a:rPr lang="fr-FR" b="1" dirty="0" smtClean="0"/>
              <a:t>2014</a:t>
            </a:r>
            <a:endParaRPr lang="fr-FR" dirty="0" smtClean="0"/>
          </a:p>
          <a:p>
            <a:r>
              <a:rPr lang="fr-FR" b="1" dirty="0"/>
              <a:t>Jury </a:t>
            </a:r>
            <a:r>
              <a:rPr lang="fr-FR" dirty="0"/>
              <a:t>:</a:t>
            </a:r>
            <a:r>
              <a:rPr lang="fr-FR" dirty="0" smtClean="0"/>
              <a:t> jeudi 12 </a:t>
            </a:r>
            <a:r>
              <a:rPr lang="fr-FR" dirty="0"/>
              <a:t>Juin 2014</a:t>
            </a:r>
            <a:r>
              <a:rPr lang="fr-FR" dirty="0" smtClean="0"/>
              <a:t>   -    14h-18h</a:t>
            </a:r>
          </a:p>
          <a:p>
            <a:pPr lvl="1"/>
            <a:r>
              <a:rPr lang="fr-FR" dirty="0" smtClean="0"/>
              <a:t>Avec des professionnels</a:t>
            </a:r>
          </a:p>
          <a:p>
            <a:pPr lvl="1"/>
            <a:r>
              <a:rPr lang="fr-FR" dirty="0" smtClean="0"/>
              <a:t>Cérémonie de </a:t>
            </a:r>
            <a:r>
              <a:rPr lang="fr-FR" dirty="0"/>
              <a:t>r</a:t>
            </a:r>
            <a:r>
              <a:rPr lang="fr-FR" dirty="0" smtClean="0"/>
              <a:t>emise de prix</a:t>
            </a:r>
          </a:p>
          <a:p>
            <a:pPr algn="r">
              <a:buNone/>
            </a:pPr>
            <a:r>
              <a:rPr lang="fr-FR" b="1" i="1" dirty="0" smtClean="0">
                <a:solidFill>
                  <a:srgbClr val="008000"/>
                </a:solidFill>
              </a:rPr>
              <a:t>Consulter les docs et CR sur </a:t>
            </a:r>
            <a:r>
              <a:rPr lang="fr-FR" b="1" i="1" dirty="0" err="1" smtClean="0">
                <a:solidFill>
                  <a:srgbClr val="008000"/>
                </a:solidFill>
              </a:rPr>
              <a:t>tera</a:t>
            </a:r>
            <a:r>
              <a:rPr lang="fr-FR" b="1" i="1" dirty="0" smtClean="0">
                <a:solidFill>
                  <a:srgbClr val="008000"/>
                </a:solidFill>
              </a:rPr>
              <a:t>/ IUT VERT</a:t>
            </a:r>
          </a:p>
          <a:p>
            <a:pPr lvl="1"/>
            <a:endParaRPr lang="fr-FR" dirty="0" smtClean="0"/>
          </a:p>
          <a:p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606884" y="274638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008000"/>
                </a:solidFill>
              </a:rPr>
              <a:t>Challenge Développement Durable</a:t>
            </a:r>
            <a:endParaRPr lang="fr-FR" sz="3600" b="1" dirty="0">
              <a:solidFill>
                <a:srgbClr val="008000"/>
              </a:solidFill>
            </a:endParaRPr>
          </a:p>
        </p:txBody>
      </p:sp>
      <p:pic>
        <p:nvPicPr>
          <p:cNvPr id="5" name="Image 4" descr="logoMain copi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48" y="66840"/>
            <a:ext cx="2180645" cy="15846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RAPPEL : accès à TERA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répertoire Téra </a:t>
            </a:r>
            <a:r>
              <a:rPr lang="fr-FR" dirty="0"/>
              <a:t>est accessible par le VPN Lyon1 </a:t>
            </a:r>
            <a:r>
              <a:rPr lang="fr-FR" sz="2400" u="sng" dirty="0">
                <a:hlinkClick r:id="rId2"/>
              </a:rPr>
              <a:t>https://cisr-ssl-vpn2.univ-lyon1.fr/+CSCOE+/</a:t>
            </a:r>
            <a:r>
              <a:rPr lang="fr-FR" sz="2400" u="sng" dirty="0" smtClean="0">
                <a:hlinkClick r:id="rId2"/>
              </a:rPr>
              <a:t>logon.html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	(ou </a:t>
            </a:r>
            <a:r>
              <a:rPr lang="fr-FR" dirty="0"/>
              <a:t>chercher « </a:t>
            </a:r>
            <a:r>
              <a:rPr lang="fr-FR" dirty="0" err="1"/>
              <a:t>vpn</a:t>
            </a:r>
            <a:r>
              <a:rPr lang="fr-FR" dirty="0"/>
              <a:t> Lyon1 » sur Google</a:t>
            </a:r>
            <a:r>
              <a:rPr lang="fr-FR" dirty="0" smtClean="0"/>
              <a:t>)</a:t>
            </a:r>
          </a:p>
          <a:p>
            <a:r>
              <a:rPr lang="fr-FR" dirty="0"/>
              <a:t>Choisir le protocole « </a:t>
            </a:r>
            <a:r>
              <a:rPr lang="fr-FR" dirty="0" err="1"/>
              <a:t>cifs</a:t>
            </a:r>
            <a:r>
              <a:rPr lang="fr-FR" dirty="0"/>
              <a:t>:// » et taper « tera.univ-lyon1.fr/IUT$ </a:t>
            </a:r>
            <a:r>
              <a:rPr lang="fr-FR" dirty="0" smtClean="0"/>
              <a:t>»</a:t>
            </a:r>
          </a:p>
          <a:p>
            <a:r>
              <a:rPr lang="fr-FR" dirty="0" smtClean="0"/>
              <a:t>puis </a:t>
            </a:r>
            <a:r>
              <a:rPr lang="fr-FR" dirty="0"/>
              <a:t>cliquer sur </a:t>
            </a:r>
            <a:r>
              <a:rPr lang="fr-FR" dirty="0" smtClean="0"/>
              <a:t>parcourir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7352" y="274638"/>
            <a:ext cx="8229600" cy="1143000"/>
          </a:xfrm>
        </p:spPr>
        <p:txBody>
          <a:bodyPr/>
          <a:lstStyle/>
          <a:p>
            <a:r>
              <a:rPr lang="fr-FR" b="1" dirty="0" smtClean="0">
                <a:solidFill>
                  <a:srgbClr val="008000"/>
                </a:solidFill>
              </a:rPr>
              <a:t>PAPIER / CARTON</a:t>
            </a:r>
            <a:endParaRPr lang="fr-FR" b="1" dirty="0">
              <a:solidFill>
                <a:srgbClr val="008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71675"/>
            <a:ext cx="4823661" cy="4525963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À nous de nous organiser !</a:t>
            </a:r>
          </a:p>
          <a:p>
            <a:pPr lvl="1"/>
            <a:r>
              <a:rPr lang="fr-FR" dirty="0" smtClean="0"/>
              <a:t>Moins consommer</a:t>
            </a:r>
          </a:p>
          <a:p>
            <a:pPr lvl="1"/>
            <a:r>
              <a:rPr lang="fr-FR" dirty="0" smtClean="0"/>
              <a:t>Collecter</a:t>
            </a:r>
          </a:p>
          <a:p>
            <a:r>
              <a:rPr lang="fr-FR" dirty="0" smtClean="0"/>
              <a:t>Penser </a:t>
            </a:r>
            <a:r>
              <a:rPr lang="fr-FR" b="1" dirty="0" err="1" smtClean="0">
                <a:solidFill>
                  <a:srgbClr val="008000"/>
                </a:solidFill>
              </a:rPr>
              <a:t>recto-verso</a:t>
            </a:r>
            <a:r>
              <a:rPr lang="fr-FR" dirty="0" smtClean="0"/>
              <a:t> !</a:t>
            </a:r>
          </a:p>
          <a:p>
            <a:r>
              <a:rPr lang="fr-FR" dirty="0" smtClean="0"/>
              <a:t>70 kg de papier par employé d’administration par an</a:t>
            </a:r>
          </a:p>
          <a:p>
            <a:r>
              <a:rPr lang="fr-FR" dirty="0" smtClean="0"/>
              <a:t>Contrat marché public Société SITA – UCBL</a:t>
            </a:r>
          </a:p>
          <a:p>
            <a:pPr lvl="1"/>
            <a:r>
              <a:rPr lang="fr-FR" dirty="0"/>
              <a:t>N</a:t>
            </a:r>
            <a:r>
              <a:rPr lang="fr-FR" dirty="0" smtClean="0"/>
              <a:t>ous facturent la collecte</a:t>
            </a:r>
          </a:p>
          <a:p>
            <a:pPr lvl="1"/>
            <a:r>
              <a:rPr lang="fr-FR" dirty="0" smtClean="0"/>
              <a:t>Revendent 24 € la tonne</a:t>
            </a:r>
          </a:p>
        </p:txBody>
      </p:sp>
      <p:pic>
        <p:nvPicPr>
          <p:cNvPr id="5" name="Image 4" descr="logoMain copi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12" y="80208"/>
            <a:ext cx="2180645" cy="1584692"/>
          </a:xfrm>
          <a:prstGeom prst="rect">
            <a:avLst/>
          </a:prstGeom>
        </p:spPr>
      </p:pic>
      <p:pic>
        <p:nvPicPr>
          <p:cNvPr id="6" name="Image 5" descr="poubellePapi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0861" y="1417638"/>
            <a:ext cx="3314700" cy="5080000"/>
          </a:xfrm>
          <a:prstGeom prst="rect">
            <a:avLst/>
          </a:prstGeom>
        </p:spPr>
      </p:pic>
      <p:pic>
        <p:nvPicPr>
          <p:cNvPr id="7" name="Image 6" descr="BU00534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9909" y="106944"/>
            <a:ext cx="1693779" cy="15748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7352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8000"/>
                </a:solidFill>
              </a:rPr>
              <a:t>COLLECTE du</a:t>
            </a:r>
            <a:br>
              <a:rPr lang="fr-FR" b="1" dirty="0" smtClean="0">
                <a:solidFill>
                  <a:srgbClr val="008000"/>
                </a:solidFill>
              </a:rPr>
            </a:br>
            <a:r>
              <a:rPr lang="fr-FR" b="1" dirty="0" smtClean="0">
                <a:solidFill>
                  <a:srgbClr val="008000"/>
                </a:solidFill>
              </a:rPr>
              <a:t>PAPIER / CARTON</a:t>
            </a:r>
            <a:endParaRPr lang="fr-FR" b="1" dirty="0">
              <a:solidFill>
                <a:srgbClr val="008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71675"/>
            <a:ext cx="5732379" cy="4525963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Proposition</a:t>
            </a:r>
          </a:p>
          <a:p>
            <a:pPr lvl="1"/>
            <a:r>
              <a:rPr lang="fr-FR" dirty="0" smtClean="0"/>
              <a:t>Mettre un carton</a:t>
            </a:r>
          </a:p>
          <a:p>
            <a:pPr lvl="2"/>
            <a:r>
              <a:rPr lang="fr-FR" dirty="0" smtClean="0"/>
              <a:t>par bureau</a:t>
            </a:r>
          </a:p>
          <a:p>
            <a:pPr lvl="2"/>
            <a:r>
              <a:rPr lang="fr-FR" dirty="0"/>
              <a:t>p</a:t>
            </a:r>
            <a:r>
              <a:rPr lang="fr-FR" dirty="0" smtClean="0"/>
              <a:t>ar salle</a:t>
            </a:r>
          </a:p>
          <a:p>
            <a:r>
              <a:rPr lang="fr-FR" b="1" dirty="0" smtClean="0">
                <a:solidFill>
                  <a:srgbClr val="008000"/>
                </a:solidFill>
              </a:rPr>
              <a:t>INFORMER les étudiants, les vacataires</a:t>
            </a:r>
          </a:p>
          <a:p>
            <a:r>
              <a:rPr lang="fr-FR" dirty="0" smtClean="0"/>
              <a:t>Une poubelle spéciale avec affichage </a:t>
            </a:r>
            <a:r>
              <a:rPr lang="fr-FR" dirty="0" err="1" smtClean="0"/>
              <a:t>ad-hoc</a:t>
            </a:r>
            <a:r>
              <a:rPr lang="fr-FR" dirty="0" smtClean="0"/>
              <a:t> </a:t>
            </a:r>
          </a:p>
          <a:p>
            <a:pPr lvl="1"/>
            <a:r>
              <a:rPr lang="fr-FR" dirty="0"/>
              <a:t>S</a:t>
            </a:r>
            <a:r>
              <a:rPr lang="fr-FR" dirty="0" smtClean="0"/>
              <a:t>ous l’escalier</a:t>
            </a:r>
          </a:p>
          <a:p>
            <a:pPr lvl="1"/>
            <a:r>
              <a:rPr lang="fr-FR" dirty="0" smtClean="0"/>
              <a:t>Salle photocopieur</a:t>
            </a:r>
          </a:p>
          <a:p>
            <a:pPr lvl="1"/>
            <a:r>
              <a:rPr lang="fr-FR" i="1" dirty="0" smtClean="0"/>
              <a:t>Ça serait bien de plier les cartons !</a:t>
            </a:r>
          </a:p>
        </p:txBody>
      </p:sp>
      <p:pic>
        <p:nvPicPr>
          <p:cNvPr id="5" name="Image 4" descr="logoMain copi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12" y="80208"/>
            <a:ext cx="2180645" cy="1584692"/>
          </a:xfrm>
          <a:prstGeom prst="rect">
            <a:avLst/>
          </a:prstGeom>
        </p:spPr>
      </p:pic>
      <p:pic>
        <p:nvPicPr>
          <p:cNvPr id="7" name="Image 6" descr="BU00534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471" y="274638"/>
            <a:ext cx="1693779" cy="157488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50" y="3176672"/>
            <a:ext cx="28575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799" y="1304126"/>
            <a:ext cx="8076057" cy="4986468"/>
          </a:xfrm>
        </p:spPr>
        <p:txBody>
          <a:bodyPr>
            <a:normAutofit/>
          </a:bodyPr>
          <a:lstStyle/>
          <a:p>
            <a:pPr algn="l"/>
            <a:r>
              <a:rPr lang="fr-FR" sz="3600" b="1" dirty="0" smtClean="0"/>
              <a:t>Acceptés </a:t>
            </a:r>
            <a:r>
              <a:rPr lang="fr-FR" sz="3600" dirty="0" smtClean="0"/>
              <a:t>= </a:t>
            </a:r>
            <a:r>
              <a:rPr lang="fr-FR" sz="3600" b="1" dirty="0" smtClean="0"/>
              <a:t>tous les stylos </a:t>
            </a:r>
            <a:r>
              <a:rPr lang="fr-FR" sz="3600" dirty="0" smtClean="0"/>
              <a:t>!</a:t>
            </a:r>
            <a:br>
              <a:rPr lang="fr-FR" sz="3600" dirty="0" smtClean="0"/>
            </a:br>
            <a:r>
              <a:rPr lang="fr-FR" sz="3600" dirty="0" smtClean="0"/>
              <a:t>- stylos à bille,</a:t>
            </a:r>
            <a:br>
              <a:rPr lang="fr-FR" sz="3600" dirty="0" smtClean="0"/>
            </a:br>
            <a:r>
              <a:rPr lang="fr-FR" sz="3600" dirty="0" smtClean="0"/>
              <a:t>- feutres,</a:t>
            </a:r>
            <a:br>
              <a:rPr lang="fr-FR" sz="3600" dirty="0" smtClean="0"/>
            </a:br>
            <a:r>
              <a:rPr lang="fr-FR" sz="3600" dirty="0" smtClean="0"/>
              <a:t>- porte-mines,</a:t>
            </a:r>
            <a:br>
              <a:rPr lang="fr-FR" sz="3600" dirty="0" smtClean="0"/>
            </a:br>
            <a:r>
              <a:rPr lang="fr-FR" sz="3600" dirty="0" smtClean="0"/>
              <a:t>- effaceurs,</a:t>
            </a:r>
            <a:br>
              <a:rPr lang="fr-FR" sz="3600" dirty="0" smtClean="0"/>
            </a:br>
            <a:r>
              <a:rPr lang="fr-FR" sz="3600" dirty="0" smtClean="0"/>
              <a:t>- marqueurs,</a:t>
            </a:r>
            <a:br>
              <a:rPr lang="fr-FR" sz="3600" dirty="0" smtClean="0"/>
            </a:br>
            <a:r>
              <a:rPr lang="fr-FR" sz="3600" dirty="0" smtClean="0"/>
              <a:t>- surligneurs,</a:t>
            </a:r>
            <a:br>
              <a:rPr lang="fr-FR" sz="3600" dirty="0" smtClean="0"/>
            </a:br>
            <a:r>
              <a:rPr lang="fr-FR" sz="3600" dirty="0" smtClean="0"/>
              <a:t>et aussi : correcteurs en souris ou en tube</a:t>
            </a:r>
            <a:endParaRPr lang="fr-FR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43200" y="6007089"/>
            <a:ext cx="6400800" cy="850911"/>
          </a:xfrm>
        </p:spPr>
        <p:txBody>
          <a:bodyPr/>
          <a:lstStyle/>
          <a:p>
            <a:r>
              <a:rPr lang="fr-FR" b="1" dirty="0" smtClean="0"/>
              <a:t>Refusés </a:t>
            </a:r>
            <a:r>
              <a:rPr lang="fr-FR" dirty="0" smtClean="0"/>
              <a:t>: crayons de papier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2743200" y="312734"/>
            <a:ext cx="67251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 smtClean="0">
                <a:solidFill>
                  <a:srgbClr val="008000"/>
                </a:solidFill>
                <a:latin typeface="Arial Rounded MT Bold"/>
                <a:cs typeface="Arial Rounded MT Bold"/>
              </a:rPr>
              <a:t>COLLECTE DE STYLOS</a:t>
            </a:r>
            <a:endParaRPr lang="fr-FR" sz="4000" dirty="0">
              <a:solidFill>
                <a:srgbClr val="008000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6" name="Image 5" descr="logoMain copi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80645" cy="158469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3856" y="3958409"/>
            <a:ext cx="3048000" cy="15494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0656" y="3958409"/>
            <a:ext cx="1473200" cy="15494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3876" y="2383609"/>
            <a:ext cx="1524000" cy="15748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7876" y="2409009"/>
            <a:ext cx="1524000" cy="15494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63256" y="2409009"/>
            <a:ext cx="1498600" cy="154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6569" y="274638"/>
            <a:ext cx="8229600" cy="1143000"/>
          </a:xfrm>
        </p:spPr>
        <p:txBody>
          <a:bodyPr/>
          <a:lstStyle/>
          <a:p>
            <a:r>
              <a:rPr lang="fr-FR" b="1" dirty="0" smtClean="0">
                <a:solidFill>
                  <a:srgbClr val="008000"/>
                </a:solidFill>
              </a:rPr>
              <a:t>Qu’est-ce qu’on en fait ?</a:t>
            </a:r>
            <a:endParaRPr lang="fr-FR" b="1" dirty="0">
              <a:solidFill>
                <a:srgbClr val="008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Envoi à TERRACYCLE, </a:t>
            </a:r>
            <a:r>
              <a:rPr lang="fr-FR" dirty="0" err="1" smtClean="0"/>
              <a:t>pgm</a:t>
            </a:r>
            <a:r>
              <a:rPr lang="fr-FR" dirty="0" smtClean="0"/>
              <a:t> européen avec BIC</a:t>
            </a:r>
          </a:p>
          <a:p>
            <a:pPr lvl="1"/>
            <a:r>
              <a:rPr lang="fr-FR" dirty="0" smtClean="0">
                <a:hlinkClick r:id="rId2"/>
              </a:rPr>
              <a:t>http://www.terracycle.fr</a:t>
            </a:r>
            <a:r>
              <a:rPr lang="fr-FR" dirty="0" smtClean="0"/>
              <a:t> </a:t>
            </a:r>
          </a:p>
          <a:p>
            <a:pPr lvl="1"/>
            <a:r>
              <a:rPr lang="fr-FR" dirty="0" smtClean="0"/>
              <a:t>Différentes « brigades » de collectes</a:t>
            </a:r>
          </a:p>
          <a:p>
            <a:pPr lvl="2"/>
            <a:r>
              <a:rPr lang="fr-FR" dirty="0" smtClean="0"/>
              <a:t>Stylos, gourdes compote, dosette café, gants de ménage</a:t>
            </a:r>
          </a:p>
          <a:p>
            <a:pPr lvl="1"/>
            <a:r>
              <a:rPr lang="fr-FR" dirty="0" smtClean="0"/>
              <a:t>Pour les  stylos : réservé aux écoles, universités</a:t>
            </a:r>
          </a:p>
          <a:p>
            <a:pPr lvl="1"/>
            <a:r>
              <a:rPr lang="fr-FR" b="1" dirty="0" smtClean="0"/>
              <a:t>Convertir ses points en euros</a:t>
            </a:r>
            <a:r>
              <a:rPr lang="fr-FR" dirty="0" smtClean="0"/>
              <a:t>, cadeaux solidaires ou dons à des associations de son choix</a:t>
            </a:r>
          </a:p>
          <a:p>
            <a:pPr lvl="2"/>
            <a:r>
              <a:rPr lang="fr-FR" dirty="0" smtClean="0"/>
              <a:t>100 points = 1 €</a:t>
            </a:r>
          </a:p>
          <a:p>
            <a:pPr lvl="2"/>
            <a:r>
              <a:rPr lang="fr-FR" dirty="0"/>
              <a:t>m</a:t>
            </a:r>
            <a:r>
              <a:rPr lang="fr-FR" dirty="0" smtClean="0"/>
              <a:t>in 1000 points avant de convertir</a:t>
            </a:r>
          </a:p>
          <a:p>
            <a:pPr lvl="2"/>
            <a:r>
              <a:rPr lang="fr-FR" dirty="0" smtClean="0"/>
              <a:t>min 7 kg de stylos avant de les envoyer</a:t>
            </a:r>
            <a:endParaRPr lang="fr-FR" dirty="0"/>
          </a:p>
        </p:txBody>
      </p:sp>
      <p:pic>
        <p:nvPicPr>
          <p:cNvPr id="4" name="Image 3" descr="logoMain copi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180645" cy="15846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rcRect l="29816"/>
          <a:stretch>
            <a:fillRect/>
          </a:stretch>
        </p:blipFill>
        <p:spPr>
          <a:xfrm>
            <a:off x="0" y="1199597"/>
            <a:ext cx="9199346" cy="5430749"/>
          </a:xfrm>
          <a:prstGeom prst="rect">
            <a:avLst/>
          </a:prstGeom>
        </p:spPr>
      </p:pic>
      <p:pic>
        <p:nvPicPr>
          <p:cNvPr id="5" name="Image 4" descr="logoMain copi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180645" cy="1584692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9144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RECYCLAGE</a:t>
            </a:r>
            <a:r>
              <a:rPr kumimoji="0" lang="fr-FR" sz="4400" b="1" i="0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?</a:t>
            </a:r>
            <a:endParaRPr kumimoji="0" lang="fr-FR" sz="4400" b="1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8089" y="1163054"/>
            <a:ext cx="5057390" cy="4196347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proposition ?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smtClean="0"/>
              <a:t>S’approvisionner en feutres + sains et rechargeables ?</a:t>
            </a:r>
          </a:p>
          <a:p>
            <a:pPr lvl="1"/>
            <a:r>
              <a:rPr lang="fr-FR" dirty="0" smtClean="0"/>
              <a:t>Sans solvant toxique : Xylène, Toluène,</a:t>
            </a:r>
          </a:p>
          <a:p>
            <a:pPr lvl="1"/>
            <a:r>
              <a:rPr lang="fr-FR" dirty="0" smtClean="0"/>
              <a:t>Sans Chlore</a:t>
            </a:r>
          </a:p>
          <a:p>
            <a:pPr lvl="1"/>
            <a:r>
              <a:rPr lang="fr-FR" dirty="0" smtClean="0"/>
              <a:t>Sans Métaux lourds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724400"/>
            <a:ext cx="6096000" cy="21336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4779" y="3429000"/>
            <a:ext cx="1041400" cy="28829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008000"/>
                </a:solidFill>
              </a:rPr>
              <a:t>PILES</a:t>
            </a:r>
            <a:endParaRPr lang="fr-FR" b="1" dirty="0">
              <a:solidFill>
                <a:srgbClr val="008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332037"/>
            <a:ext cx="5491747" cy="4525963"/>
          </a:xfrm>
        </p:spPr>
        <p:txBody>
          <a:bodyPr/>
          <a:lstStyle/>
          <a:p>
            <a:r>
              <a:rPr lang="fr-FR" dirty="0" smtClean="0"/>
              <a:t>Depuis 2001 : interdiction de les  jeter à la poubelle</a:t>
            </a:r>
          </a:p>
          <a:p>
            <a:r>
              <a:rPr lang="fr-FR" dirty="0" smtClean="0"/>
              <a:t>Une collecte est organisée par le secrétariat</a:t>
            </a:r>
          </a:p>
          <a:p>
            <a:pPr lvl="1"/>
            <a:r>
              <a:rPr lang="fr-FR" dirty="0" smtClean="0"/>
              <a:t>pour les étudiants</a:t>
            </a:r>
          </a:p>
          <a:p>
            <a:pPr lvl="1"/>
            <a:r>
              <a:rPr lang="fr-FR" dirty="0" smtClean="0"/>
              <a:t>et les enseignants !</a:t>
            </a:r>
          </a:p>
          <a:p>
            <a:r>
              <a:rPr lang="fr-FR" dirty="0" smtClean="0"/>
              <a:t>Merci à elles :-D 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8947" y="2788987"/>
            <a:ext cx="2857500" cy="2857500"/>
          </a:xfrm>
          <a:prstGeom prst="rect">
            <a:avLst/>
          </a:prstGeom>
        </p:spPr>
      </p:pic>
      <p:pic>
        <p:nvPicPr>
          <p:cNvPr id="5" name="Image 4" descr="logoMain copi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48" y="66840"/>
            <a:ext cx="2180645" cy="15846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4978400" cy="4525963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Projet MAGIC BDE (TC)</a:t>
            </a:r>
          </a:p>
          <a:p>
            <a:pPr lvl="1"/>
            <a:r>
              <a:rPr lang="fr-FR" dirty="0" smtClean="0"/>
              <a:t>recyclage </a:t>
            </a:r>
            <a:r>
              <a:rPr lang="fr-FR" dirty="0"/>
              <a:t>des canettes sur le site de Gratte-Ciel</a:t>
            </a:r>
            <a:r>
              <a:rPr lang="fr-FR" dirty="0" smtClean="0"/>
              <a:t>.</a:t>
            </a:r>
          </a:p>
          <a:p>
            <a:pPr lvl="1"/>
            <a:r>
              <a:rPr lang="fr-FR" dirty="0" smtClean="0"/>
              <a:t>12 </a:t>
            </a:r>
            <a:r>
              <a:rPr lang="fr-FR" dirty="0"/>
              <a:t>points de collecte sont prévus, sous forme de containers </a:t>
            </a:r>
            <a:r>
              <a:rPr lang="fr-FR" dirty="0" smtClean="0"/>
              <a:t>customisés</a:t>
            </a:r>
          </a:p>
          <a:p>
            <a:pPr lvl="1"/>
            <a:r>
              <a:rPr lang="fr-FR" dirty="0" smtClean="0"/>
              <a:t>Le </a:t>
            </a:r>
            <a:r>
              <a:rPr lang="fr-FR" dirty="0"/>
              <a:t>ramassage</a:t>
            </a:r>
            <a:r>
              <a:rPr lang="fr-FR" dirty="0" smtClean="0"/>
              <a:t> sera gratuit</a:t>
            </a:r>
          </a:p>
          <a:p>
            <a:pPr lvl="1"/>
            <a:r>
              <a:rPr lang="fr-FR" dirty="0" smtClean="0"/>
              <a:t>Les </a:t>
            </a:r>
            <a:r>
              <a:rPr lang="fr-FR" dirty="0"/>
              <a:t>étudiants devront vider les containers et les acheminer à l’association </a:t>
            </a:r>
            <a:r>
              <a:rPr lang="fr-FR" b="1" dirty="0" err="1">
                <a:solidFill>
                  <a:schemeClr val="accent1"/>
                </a:solidFill>
              </a:rPr>
              <a:t>Valdocco</a:t>
            </a:r>
            <a:r>
              <a:rPr lang="fr-FR" dirty="0"/>
              <a:t>, pour tri et </a:t>
            </a:r>
            <a:r>
              <a:rPr lang="fr-FR" dirty="0" smtClean="0"/>
              <a:t>recyclage</a:t>
            </a: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229600" cy="1143000"/>
          </a:xfrm>
        </p:spPr>
        <p:txBody>
          <a:bodyPr/>
          <a:lstStyle/>
          <a:p>
            <a:r>
              <a:rPr lang="fr-FR" b="1" dirty="0" smtClean="0">
                <a:solidFill>
                  <a:srgbClr val="008000"/>
                </a:solidFill>
              </a:rPr>
              <a:t>CANETTES</a:t>
            </a:r>
            <a:endParaRPr lang="fr-FR" b="1" dirty="0">
              <a:solidFill>
                <a:srgbClr val="008000"/>
              </a:solidFill>
            </a:endParaRPr>
          </a:p>
        </p:txBody>
      </p:sp>
      <p:pic>
        <p:nvPicPr>
          <p:cNvPr id="5" name="Image 4" descr="logoMain copi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48" y="66840"/>
            <a:ext cx="2180645" cy="158469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5808" y="2338471"/>
            <a:ext cx="3251200" cy="25019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1040" y="5935579"/>
            <a:ext cx="838200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err="1" smtClean="0">
                <a:solidFill>
                  <a:srgbClr val="008000"/>
                </a:solidFill>
                <a:sym typeface="Wingdings"/>
              </a:rPr>
              <a:t></a:t>
            </a:r>
            <a:r>
              <a:rPr lang="fr-FR" sz="3200" b="1" dirty="0" smtClean="0">
                <a:solidFill>
                  <a:srgbClr val="008000"/>
                </a:solidFill>
                <a:sym typeface="Wingdings"/>
              </a:rPr>
              <a:t> </a:t>
            </a:r>
            <a:r>
              <a:rPr lang="fr-FR" sz="3200" b="1" dirty="0" smtClean="0">
                <a:solidFill>
                  <a:srgbClr val="008000"/>
                </a:solidFill>
              </a:rPr>
              <a:t>Sensibiliser le BDE info, les mettre en contact </a:t>
            </a:r>
            <a:endParaRPr lang="fr-FR" sz="32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894</Words>
  <Application>Microsoft Macintosh PowerPoint</Application>
  <PresentationFormat>Présentation à l'écran (4:3)</PresentationFormat>
  <Paragraphs>114</Paragraphs>
  <Slides>15</Slides>
  <Notes>4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Informations Groupe IUT VERT</vt:lpstr>
      <vt:lpstr>PAPIER / CARTON</vt:lpstr>
      <vt:lpstr>COLLECTE du PAPIER / CARTON</vt:lpstr>
      <vt:lpstr>Acceptés = tous les stylos ! - stylos à bille, - feutres, - porte-mines, - effaceurs, - marqueurs, - surligneurs, et aussi : correcteurs en souris ou en tube</vt:lpstr>
      <vt:lpstr>Qu’est-ce qu’on en fait ?</vt:lpstr>
      <vt:lpstr>Diapositive 6</vt:lpstr>
      <vt:lpstr>Une proposition ?</vt:lpstr>
      <vt:lpstr>PILES</vt:lpstr>
      <vt:lpstr>CANETTES</vt:lpstr>
      <vt:lpstr>Challenge Développement Durable 2014</vt:lpstr>
      <vt:lpstr>Challenge Développement Durable</vt:lpstr>
      <vt:lpstr>Challenge Développement Durable</vt:lpstr>
      <vt:lpstr>Challenge Développement Durable Projets pouvant intéresser l’info</vt:lpstr>
      <vt:lpstr>Challenge Développement Durable</vt:lpstr>
      <vt:lpstr>RAPPEL : accès à TERA</vt:lpstr>
    </vt:vector>
  </TitlesOfParts>
  <Company>Université Lyon1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Acceptés = tous les stylos ! - stylos à bille, - feutres, - porte-mines, - effaceurs, - marqueurs, - surligneurs, et aussi : correcteurs en tube ou en souris</dc:title>
  <dc:creator>V. Deslandres</dc:creator>
  <cp:lastModifiedBy>V. Deslandres</cp:lastModifiedBy>
  <cp:revision>23</cp:revision>
  <cp:lastPrinted>2013-12-15T18:53:36Z</cp:lastPrinted>
  <dcterms:created xsi:type="dcterms:W3CDTF">2013-12-15T18:51:38Z</dcterms:created>
  <dcterms:modified xsi:type="dcterms:W3CDTF">2013-12-15T18:53:39Z</dcterms:modified>
</cp:coreProperties>
</file>