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5"/>
  </p:notesMasterIdLst>
  <p:sldIdLst>
    <p:sldId id="256" r:id="rId2"/>
    <p:sldId id="257" r:id="rId3"/>
    <p:sldId id="267" r:id="rId4"/>
    <p:sldId id="259" r:id="rId5"/>
    <p:sldId id="260" r:id="rId6"/>
    <p:sldId id="268" r:id="rId7"/>
    <p:sldId id="261" r:id="rId8"/>
    <p:sldId id="265" r:id="rId9"/>
    <p:sldId id="264" r:id="rId10"/>
    <p:sldId id="266" r:id="rId11"/>
    <p:sldId id="269" r:id="rId12"/>
    <p:sldId id="263" r:id="rId13"/>
    <p:sldId id="270" r:id="rId14"/>
    <p:sldId id="262" r:id="rId15"/>
    <p:sldId id="272" r:id="rId16"/>
    <p:sldId id="275" r:id="rId17"/>
    <p:sldId id="276" r:id="rId18"/>
    <p:sldId id="277" r:id="rId19"/>
    <p:sldId id="271" r:id="rId20"/>
    <p:sldId id="258" r:id="rId21"/>
    <p:sldId id="273" r:id="rId22"/>
    <p:sldId id="274" r:id="rId23"/>
    <p:sldId id="278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96187" autoAdjust="0"/>
  </p:normalViewPr>
  <p:slideViewPr>
    <p:cSldViewPr snapToGrid="0">
      <p:cViewPr varScale="1">
        <p:scale>
          <a:sx n="80" d="100"/>
          <a:sy n="80" d="100"/>
        </p:scale>
        <p:origin x="96" y="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167715811052599E-2"/>
          <c:y val="0.11130570034313675"/>
          <c:w val="0.93274561930908684"/>
          <c:h val="0.69695585648238934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Nombre de licences (en Millions)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Feuil1!$A$2:$A$15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Feuil1!$B$2:$B$15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4.7</c:v>
                </c:pt>
                <c:pt idx="4">
                  <c:v>20</c:v>
                </c:pt>
                <c:pt idx="5">
                  <c:v>50</c:v>
                </c:pt>
                <c:pt idx="6">
                  <c:v>90</c:v>
                </c:pt>
                <c:pt idx="7">
                  <c:v>130</c:v>
                </c:pt>
                <c:pt idx="8">
                  <c:v>350</c:v>
                </c:pt>
                <c:pt idx="9">
                  <c:v>400</c:v>
                </c:pt>
                <c:pt idx="10">
                  <c:v>520</c:v>
                </c:pt>
                <c:pt idx="11">
                  <c:v>600</c:v>
                </c:pt>
                <c:pt idx="12">
                  <c:v>740</c:v>
                </c:pt>
                <c:pt idx="13">
                  <c:v>882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790752"/>
        <c:axId val="128236688"/>
      </c:lineChart>
      <c:catAx>
        <c:axId val="18279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8236688"/>
        <c:crosses val="autoZero"/>
        <c:auto val="1"/>
        <c:lblAlgn val="ctr"/>
        <c:lblOffset val="100"/>
        <c:noMultiLvlLbl val="0"/>
      </c:catAx>
      <c:valAx>
        <c:axId val="12823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2790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858291862551239"/>
          <c:y val="0.92256390772116836"/>
          <c:w val="0.28283416274897577"/>
          <c:h val="5.93412725739999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0D0F9-7EA2-4874-8CA8-D1FD863D80B5}" type="datetimeFigureOut">
              <a:rPr lang="fr-FR" smtClean="0"/>
              <a:pPr/>
              <a:t>24/03/2015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18C00-9E80-48CB-B662-661D99ED8A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6387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18C00-9E80-48CB-B662-661D99ED8AD5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837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18C00-9E80-48CB-B662-661D99ED8AD5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1725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18C00-9E80-48CB-B662-661D99ED8AD5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7419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18C00-9E80-48CB-B662-661D99ED8AD5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079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18C00-9E80-48CB-B662-661D99ED8AD5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9618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18C00-9E80-48CB-B662-661D99ED8AD5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189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18C00-9E80-48CB-B662-661D99ED8AD5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809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18C00-9E80-48CB-B662-661D99ED8AD5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960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18C00-9E80-48CB-B662-661D99ED8AD5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198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18C00-9E80-48CB-B662-661D99ED8AD5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5507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9C24-53DA-4B3A-8BFD-14520ECDFE17}" type="datetimeFigureOut">
              <a:rPr lang="fr-FR" smtClean="0"/>
              <a:pPr/>
              <a:t>24/03/2015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87CB-18AE-4EE9-AEC7-C46589C265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4643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9C24-53DA-4B3A-8BFD-14520ECDFE17}" type="datetimeFigureOut">
              <a:rPr lang="fr-FR" smtClean="0"/>
              <a:pPr/>
              <a:t>24/03/2015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87CB-18AE-4EE9-AEC7-C46589C265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53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9C24-53DA-4B3A-8BFD-14520ECDFE17}" type="datetimeFigureOut">
              <a:rPr lang="fr-FR" smtClean="0"/>
              <a:pPr/>
              <a:t>24/03/2015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87CB-18AE-4EE9-AEC7-C46589C265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7204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9C24-53DA-4B3A-8BFD-14520ECDFE17}" type="datetimeFigureOut">
              <a:rPr lang="fr-FR" smtClean="0"/>
              <a:pPr/>
              <a:t>24/03/2015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87CB-18AE-4EE9-AEC7-C46589C265B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8504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9C24-53DA-4B3A-8BFD-14520ECDFE17}" type="datetimeFigureOut">
              <a:rPr lang="fr-FR" smtClean="0"/>
              <a:pPr/>
              <a:t>24/03/2015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87CB-18AE-4EE9-AEC7-C46589C265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279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9C24-53DA-4B3A-8BFD-14520ECDFE17}" type="datetimeFigureOut">
              <a:rPr lang="fr-FR" smtClean="0"/>
              <a:pPr/>
              <a:t>24/03/2015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87CB-18AE-4EE9-AEC7-C46589C265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9334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9C24-53DA-4B3A-8BFD-14520ECDFE17}" type="datetimeFigureOut">
              <a:rPr lang="fr-FR" smtClean="0"/>
              <a:pPr/>
              <a:t>24/03/2015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87CB-18AE-4EE9-AEC7-C46589C265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883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9C24-53DA-4B3A-8BFD-14520ECDFE17}" type="datetimeFigureOut">
              <a:rPr lang="fr-FR" smtClean="0"/>
              <a:pPr/>
              <a:t>24/03/2015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87CB-18AE-4EE9-AEC7-C46589C265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280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9C24-53DA-4B3A-8BFD-14520ECDFE17}" type="datetimeFigureOut">
              <a:rPr lang="fr-FR" smtClean="0"/>
              <a:pPr/>
              <a:t>24/03/2015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87CB-18AE-4EE9-AEC7-C46589C265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482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9C24-53DA-4B3A-8BFD-14520ECDFE17}" type="datetimeFigureOut">
              <a:rPr lang="fr-FR" smtClean="0"/>
              <a:pPr/>
              <a:t>24/03/2015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87CB-18AE-4EE9-AEC7-C46589C265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66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9C24-53DA-4B3A-8BFD-14520ECDFE17}" type="datetimeFigureOut">
              <a:rPr lang="fr-FR" smtClean="0"/>
              <a:pPr/>
              <a:t>24/03/2015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87CB-18AE-4EE9-AEC7-C46589C265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45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9C24-53DA-4B3A-8BFD-14520ECDFE17}" type="datetimeFigureOut">
              <a:rPr lang="fr-FR" smtClean="0"/>
              <a:pPr/>
              <a:t>24/03/2015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87CB-18AE-4EE9-AEC7-C46589C265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3754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9C24-53DA-4B3A-8BFD-14520ECDFE17}" type="datetimeFigureOut">
              <a:rPr lang="fr-FR" smtClean="0"/>
              <a:pPr/>
              <a:t>24/03/2015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87CB-18AE-4EE9-AEC7-C46589C265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213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9C24-53DA-4B3A-8BFD-14520ECDFE17}" type="datetimeFigureOut">
              <a:rPr lang="fr-FR" smtClean="0"/>
              <a:pPr/>
              <a:t>24/03/2015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87CB-18AE-4EE9-AEC7-C46589C265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719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9C24-53DA-4B3A-8BFD-14520ECDFE17}" type="datetimeFigureOut">
              <a:rPr lang="fr-FR" smtClean="0"/>
              <a:pPr/>
              <a:t>24/03/2015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87CB-18AE-4EE9-AEC7-C46589C265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0965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9C24-53DA-4B3A-8BFD-14520ECDFE17}" type="datetimeFigureOut">
              <a:rPr lang="fr-FR" smtClean="0"/>
              <a:pPr/>
              <a:t>24/03/2015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87CB-18AE-4EE9-AEC7-C46589C265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0108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9C24-53DA-4B3A-8BFD-14520ECDFE17}" type="datetimeFigureOut">
              <a:rPr lang="fr-FR" smtClean="0"/>
              <a:pPr/>
              <a:t>24/03/2015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87CB-18AE-4EE9-AEC7-C46589C265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064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B9D9C24-53DA-4B3A-8BFD-14520ECDFE17}" type="datetimeFigureOut">
              <a:rPr lang="fr-FR" smtClean="0"/>
              <a:pPr/>
              <a:t>24/03/2015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38F87CB-18AE-4EE9-AEC7-C46589C265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16230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choose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fr/" TargetMode="External"/><Relationship Id="rId2" Type="http://schemas.openxmlformats.org/officeDocument/2006/relationships/hyperlink" Target="http://fr.wikipedia.org/wiki/Licence_Creative_Common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tag/soundcloud" TargetMode="External"/><Relationship Id="rId5" Type="http://schemas.openxmlformats.org/officeDocument/2006/relationships/hyperlink" Target="http://fr.wikipedia.org/wiki/Vimeo" TargetMode="External"/><Relationship Id="rId4" Type="http://schemas.openxmlformats.org/officeDocument/2006/relationships/hyperlink" Target="http://creativecommons.org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latin typeface="Impact" panose="020B0806030902050204" pitchFamily="34" charset="0"/>
              </a:rPr>
              <a:t>Contrat Public </a:t>
            </a:r>
            <a:r>
              <a:rPr lang="fr-FR" dirty="0" err="1" smtClean="0">
                <a:latin typeface="Impact" panose="020B0806030902050204" pitchFamily="34" charset="0"/>
              </a:rPr>
              <a:t>Creative</a:t>
            </a:r>
            <a:r>
              <a:rPr lang="fr-FR" dirty="0" smtClean="0">
                <a:latin typeface="Impact" panose="020B0806030902050204" pitchFamily="34" charset="0"/>
              </a:rPr>
              <a:t> Commons</a:t>
            </a:r>
            <a:endParaRPr lang="fr-FR" dirty="0">
              <a:latin typeface="Impact" panose="020B080603090205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Ou protéger les droits des créateurs</a:t>
            </a:r>
            <a:endParaRPr lang="fr-FR" dirty="0"/>
          </a:p>
        </p:txBody>
      </p:sp>
      <p:pic>
        <p:nvPicPr>
          <p:cNvPr id="1034" name="Picture 10" descr="http://mirrors.creativecommons.org/presskit/icons/cc.lar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26" y="2712308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stillincontact.com/images/ecoles/106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684" y="5091602"/>
            <a:ext cx="3154295" cy="121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57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10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4061" y="445477"/>
            <a:ext cx="10187354" cy="57560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823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>
              <a:buNone/>
            </a:pPr>
            <a:r>
              <a:rPr lang="fr-FR" sz="2400" dirty="0" smtClean="0"/>
              <a:t>1- Définition </a:t>
            </a:r>
          </a:p>
          <a:p>
            <a:pPr marL="36900" indent="0">
              <a:buNone/>
            </a:pPr>
            <a:r>
              <a:rPr lang="fr-FR" sz="2400" dirty="0" smtClean="0"/>
              <a:t>2- </a:t>
            </a:r>
            <a:r>
              <a:rPr lang="fr-FR" sz="2400" dirty="0"/>
              <a:t>Les licences </a:t>
            </a:r>
            <a:endParaRPr lang="fr-FR" sz="2400" dirty="0" smtClean="0"/>
          </a:p>
          <a:p>
            <a:pPr marL="36900" indent="0">
              <a:buNone/>
            </a:pPr>
            <a:r>
              <a:rPr lang="fr-FR" sz="2400" dirty="0" smtClean="0"/>
              <a:t>3- </a:t>
            </a:r>
            <a:r>
              <a:rPr lang="fr-FR" sz="2400" dirty="0" smtClean="0">
                <a:solidFill>
                  <a:srgbClr val="FF0000"/>
                </a:solidFill>
              </a:rPr>
              <a:t>A quoi servent les licences ? </a:t>
            </a:r>
            <a:endParaRPr lang="fr-FR" sz="2400" dirty="0">
              <a:solidFill>
                <a:srgbClr val="FF0000"/>
              </a:solidFill>
            </a:endParaRPr>
          </a:p>
          <a:p>
            <a:pPr marL="36900" indent="0">
              <a:buNone/>
            </a:pPr>
            <a:r>
              <a:rPr lang="fr-FR" sz="2400" dirty="0"/>
              <a:t>4</a:t>
            </a:r>
            <a:r>
              <a:rPr lang="fr-FR" sz="2400" dirty="0" smtClean="0"/>
              <a:t>- Répartition à travers le monde</a:t>
            </a:r>
          </a:p>
          <a:p>
            <a:pPr marL="36900" indent="0">
              <a:buNone/>
            </a:pPr>
            <a:r>
              <a:rPr lang="fr-FR" sz="2400" dirty="0" smtClean="0"/>
              <a:t>5- Exemples concrets </a:t>
            </a:r>
            <a:endParaRPr lang="fr-FR" sz="2400" dirty="0"/>
          </a:p>
          <a:p>
            <a:pPr marL="36900" indent="0">
              <a:buNone/>
            </a:pPr>
            <a:r>
              <a:rPr lang="fr-FR" sz="2400" dirty="0"/>
              <a:t>6</a:t>
            </a:r>
            <a:r>
              <a:rPr lang="fr-FR" sz="2400" dirty="0" smtClean="0"/>
              <a:t>- Conclusion </a:t>
            </a:r>
          </a:p>
          <a:p>
            <a:pPr marL="36900" indent="0">
              <a:buNone/>
            </a:pPr>
            <a:r>
              <a:rPr lang="fr-FR" sz="2400" dirty="0">
                <a:solidFill>
                  <a:schemeClr val="tx1">
                    <a:lumMod val="85000"/>
                  </a:schemeClr>
                </a:solidFill>
              </a:rPr>
              <a:t>7- Sources </a:t>
            </a:r>
          </a:p>
          <a:p>
            <a:pPr marL="36900" indent="0">
              <a:buNone/>
            </a:pP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14431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197476"/>
            <a:ext cx="10353762" cy="970450"/>
          </a:xfrm>
        </p:spPr>
        <p:txBody>
          <a:bodyPr/>
          <a:lstStyle/>
          <a:p>
            <a:r>
              <a:rPr lang="fr-FR" dirty="0" smtClean="0"/>
              <a:t>Utilisation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3795" y="1043189"/>
            <a:ext cx="10353762" cy="58148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sz="2400" dirty="0"/>
              <a:t>Les licences </a:t>
            </a:r>
            <a:r>
              <a:rPr lang="fr-FR" sz="2400" dirty="0" err="1"/>
              <a:t>Creative</a:t>
            </a:r>
            <a:r>
              <a:rPr lang="fr-FR" sz="2400" dirty="0"/>
              <a:t> Commons sont </a:t>
            </a:r>
            <a:r>
              <a:rPr lang="fr-FR" sz="2400" dirty="0" smtClean="0"/>
              <a:t>:</a:t>
            </a:r>
          </a:p>
          <a:p>
            <a:pPr marL="36900" indent="0">
              <a:buNone/>
            </a:pPr>
            <a:r>
              <a:rPr lang="fr-FR" sz="2400" dirty="0" smtClean="0"/>
              <a:t>- Des </a:t>
            </a:r>
            <a:r>
              <a:rPr lang="fr-FR" sz="2400" dirty="0"/>
              <a:t>licences </a:t>
            </a:r>
            <a:r>
              <a:rPr lang="fr-FR" sz="2400" dirty="0" smtClean="0"/>
              <a:t>légales.</a:t>
            </a:r>
          </a:p>
          <a:p>
            <a:pPr marL="36900" indent="0">
              <a:buNone/>
            </a:pPr>
            <a:r>
              <a:rPr lang="fr-FR" sz="2400" dirty="0" smtClean="0"/>
              <a:t>- En </a:t>
            </a:r>
            <a:r>
              <a:rPr lang="fr-FR" sz="2400" dirty="0"/>
              <a:t>complément du droit </a:t>
            </a:r>
            <a:r>
              <a:rPr lang="fr-FR" sz="2400" dirty="0" smtClean="0"/>
              <a:t>applicable.</a:t>
            </a:r>
          </a:p>
          <a:p>
            <a:pPr marL="36900" indent="0">
              <a:buNone/>
            </a:pPr>
            <a:r>
              <a:rPr lang="fr-FR" sz="2400" dirty="0" smtClean="0"/>
              <a:t>- Qui </a:t>
            </a:r>
            <a:r>
              <a:rPr lang="fr-FR" sz="2400" dirty="0"/>
              <a:t>ne se substituent pas aux droits </a:t>
            </a:r>
            <a:r>
              <a:rPr lang="fr-FR" sz="2400" dirty="0" smtClean="0"/>
              <a:t>d’auteurs. </a:t>
            </a:r>
          </a:p>
          <a:p>
            <a:pPr>
              <a:buFontTx/>
              <a:buChar char="-"/>
            </a:pPr>
            <a:endParaRPr lang="fr-FR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fr-FR" sz="2400" dirty="0" smtClean="0"/>
              <a:t>Permettre </a:t>
            </a:r>
            <a:r>
              <a:rPr lang="fr-FR" sz="2400" dirty="0"/>
              <a:t>aux auteurs de choisir et d’exprimer les conditions d’utilisation</a:t>
            </a:r>
          </a:p>
          <a:p>
            <a:pPr marL="36900" indent="0">
              <a:buNone/>
            </a:pPr>
            <a:r>
              <a:rPr lang="fr-FR" sz="2400" dirty="0"/>
              <a:t>de leurs </a:t>
            </a:r>
            <a:r>
              <a:rPr lang="fr-FR" sz="2400" dirty="0" err="1"/>
              <a:t>oeuvres</a:t>
            </a:r>
            <a:r>
              <a:rPr lang="fr-FR" sz="2400" dirty="0"/>
              <a:t>. </a:t>
            </a:r>
            <a:r>
              <a:rPr lang="fr-FR" sz="2400" dirty="0" smtClean="0"/>
              <a:t>Rendre ces dernières </a:t>
            </a:r>
            <a:r>
              <a:rPr lang="fr-FR" sz="2400" dirty="0"/>
              <a:t>plus faciles à partager et</a:t>
            </a:r>
          </a:p>
          <a:p>
            <a:pPr marL="36900" indent="0">
              <a:buNone/>
            </a:pPr>
            <a:r>
              <a:rPr lang="fr-FR" sz="2400" dirty="0"/>
              <a:t>exploiter. </a:t>
            </a:r>
            <a:endParaRPr lang="fr-FR" sz="2400" dirty="0" smtClean="0"/>
          </a:p>
          <a:p>
            <a:pPr marL="36900" indent="0">
              <a:buNone/>
            </a:pPr>
            <a:endParaRPr lang="fr-FR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fr-FR" sz="2400" dirty="0"/>
              <a:t>Permettre aux utilisateurs d’être informés des conditions </a:t>
            </a:r>
            <a:r>
              <a:rPr lang="fr-FR" sz="2400" dirty="0" smtClean="0"/>
              <a:t>d’utilisation </a:t>
            </a:r>
            <a:r>
              <a:rPr lang="fr-FR" sz="2400" dirty="0"/>
              <a:t>de manière simple et rapide.</a:t>
            </a:r>
          </a:p>
          <a:p>
            <a:pPr marL="36900" indent="0">
              <a:buNone/>
            </a:pPr>
            <a:endParaRPr lang="fr-FR" dirty="0" smtClean="0"/>
          </a:p>
          <a:p>
            <a:pPr marL="3690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042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>
              <a:buNone/>
            </a:pPr>
            <a:r>
              <a:rPr lang="fr-FR" sz="2400" dirty="0" smtClean="0"/>
              <a:t>1- Définition </a:t>
            </a:r>
          </a:p>
          <a:p>
            <a:pPr marL="36900" indent="0">
              <a:buNone/>
            </a:pPr>
            <a:r>
              <a:rPr lang="fr-FR" sz="2400" dirty="0" smtClean="0"/>
              <a:t>2- </a:t>
            </a:r>
            <a:r>
              <a:rPr lang="fr-FR" sz="2400" dirty="0"/>
              <a:t>Les licences </a:t>
            </a:r>
            <a:endParaRPr lang="fr-FR" sz="2400" dirty="0" smtClean="0"/>
          </a:p>
          <a:p>
            <a:pPr marL="36900" indent="0">
              <a:buNone/>
            </a:pPr>
            <a:r>
              <a:rPr lang="fr-FR" sz="2400" dirty="0" smtClean="0"/>
              <a:t>3- A quoi servent les licences ? </a:t>
            </a:r>
            <a:endParaRPr lang="fr-FR" sz="2400" dirty="0"/>
          </a:p>
          <a:p>
            <a:pPr marL="36900" indent="0">
              <a:buNone/>
            </a:pPr>
            <a:r>
              <a:rPr lang="fr-FR" sz="2400" dirty="0"/>
              <a:t>4</a:t>
            </a:r>
            <a:r>
              <a:rPr lang="fr-FR" sz="2400" dirty="0" smtClean="0"/>
              <a:t>- </a:t>
            </a:r>
            <a:r>
              <a:rPr lang="fr-FR" sz="2400" dirty="0" smtClean="0">
                <a:solidFill>
                  <a:srgbClr val="FF0000"/>
                </a:solidFill>
              </a:rPr>
              <a:t>Répartition à travers le monde</a:t>
            </a:r>
          </a:p>
          <a:p>
            <a:pPr marL="36900" indent="0">
              <a:buNone/>
            </a:pPr>
            <a:r>
              <a:rPr lang="fr-FR" sz="2400" dirty="0" smtClean="0"/>
              <a:t>5- Exemples concrets </a:t>
            </a:r>
            <a:endParaRPr lang="fr-FR" sz="2400" dirty="0"/>
          </a:p>
          <a:p>
            <a:pPr marL="36900" indent="0">
              <a:buNone/>
            </a:pPr>
            <a:r>
              <a:rPr lang="fr-FR" sz="2400" dirty="0"/>
              <a:t>6</a:t>
            </a:r>
            <a:r>
              <a:rPr lang="fr-FR" sz="2400" dirty="0" smtClean="0"/>
              <a:t>- Conclusion </a:t>
            </a:r>
          </a:p>
          <a:p>
            <a:pPr marL="36900" indent="0">
              <a:buNone/>
            </a:pPr>
            <a:r>
              <a:rPr lang="fr-FR" sz="2400" dirty="0">
                <a:solidFill>
                  <a:schemeClr val="tx1">
                    <a:lumMod val="85000"/>
                  </a:schemeClr>
                </a:solidFill>
              </a:rPr>
              <a:t>7- Sources </a:t>
            </a:r>
          </a:p>
          <a:p>
            <a:pPr marL="36900" indent="0">
              <a:buNone/>
            </a:pP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118223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Répartition à travers le monde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7" y="1832324"/>
            <a:ext cx="4712798" cy="4584880"/>
          </a:xfrm>
        </p:spPr>
      </p:pic>
      <p:sp>
        <p:nvSpPr>
          <p:cNvPr id="5" name="ZoneTexte 4"/>
          <p:cNvSpPr txBox="1"/>
          <p:nvPr/>
        </p:nvSpPr>
        <p:spPr>
          <a:xfrm>
            <a:off x="5422005" y="2682330"/>
            <a:ext cx="64909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 2" panose="05020102010507070707" pitchFamily="18" charset="2"/>
              <a:buChar char=""/>
            </a:pPr>
            <a:r>
              <a:rPr lang="fr-FR" sz="2400" dirty="0" smtClean="0">
                <a:solidFill>
                  <a:schemeClr val="tx1">
                    <a:lumMod val="65000"/>
                  </a:schemeClr>
                </a:solidFill>
              </a:rPr>
              <a:t>Surtout en Europe et en Amérique du Nord (E+N = 2/3) </a:t>
            </a:r>
          </a:p>
          <a:p>
            <a:pPr marL="285750" indent="-285750">
              <a:buFont typeface="Wingdings 2" panose="05020102010507070707" pitchFamily="18" charset="2"/>
              <a:buChar char=""/>
            </a:pPr>
            <a:endParaRPr lang="fr-FR" sz="2400" dirty="0" smtClean="0">
              <a:solidFill>
                <a:schemeClr val="tx1">
                  <a:lumMod val="65000"/>
                </a:schemeClr>
              </a:solidFill>
            </a:endParaRPr>
          </a:p>
          <a:p>
            <a:pPr marL="285750" indent="-285750">
              <a:buFont typeface="Wingdings 2" panose="05020102010507070707" pitchFamily="18" charset="2"/>
              <a:buChar char=""/>
            </a:pPr>
            <a:endParaRPr lang="fr-FR" sz="2400" dirty="0">
              <a:solidFill>
                <a:schemeClr val="tx1">
                  <a:lumMod val="65000"/>
                </a:schemeClr>
              </a:solidFill>
            </a:endParaRPr>
          </a:p>
          <a:p>
            <a:pPr marL="285750" indent="-285750">
              <a:buFont typeface="Wingdings 2" panose="05020102010507070707" pitchFamily="18" charset="2"/>
              <a:buChar char=""/>
            </a:pPr>
            <a:endParaRPr lang="fr-FR" sz="2400" dirty="0" smtClean="0">
              <a:solidFill>
                <a:schemeClr val="tx1">
                  <a:lumMod val="65000"/>
                </a:schemeClr>
              </a:solidFill>
            </a:endParaRPr>
          </a:p>
          <a:p>
            <a:pPr marL="285750" indent="-285750">
              <a:buFont typeface="Wingdings 2" panose="05020102010507070707" pitchFamily="18" charset="2"/>
              <a:buChar char="±"/>
            </a:pPr>
            <a:r>
              <a:rPr lang="fr-FR" sz="2400" dirty="0" smtClean="0">
                <a:solidFill>
                  <a:schemeClr val="tx1">
                    <a:lumMod val="65000"/>
                  </a:schemeClr>
                </a:solidFill>
              </a:rPr>
              <a:t>Très peu en Afrique </a:t>
            </a:r>
            <a:r>
              <a:rPr lang="fr-FR" sz="2400" dirty="0" smtClean="0">
                <a:solidFill>
                  <a:schemeClr val="tx1">
                    <a:lumMod val="65000"/>
                  </a:schemeClr>
                </a:solidFill>
                <a:sym typeface="Wingdings" panose="05000000000000000000" pitchFamily="2" charset="2"/>
              </a:rPr>
              <a:t> Compréhensible car encore peu de gens ont accès à internet.</a:t>
            </a:r>
            <a:r>
              <a:rPr lang="fr-FR" sz="24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endParaRPr lang="fr-FR" sz="24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61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>
              <a:buNone/>
            </a:pPr>
            <a:r>
              <a:rPr lang="fr-FR" sz="2400" dirty="0" smtClean="0"/>
              <a:t>1- Définition </a:t>
            </a:r>
          </a:p>
          <a:p>
            <a:pPr marL="36900" indent="0">
              <a:buNone/>
            </a:pPr>
            <a:r>
              <a:rPr lang="fr-FR" sz="2400" dirty="0" smtClean="0"/>
              <a:t>2- </a:t>
            </a:r>
            <a:r>
              <a:rPr lang="fr-FR" sz="2400" dirty="0"/>
              <a:t>Les licences </a:t>
            </a:r>
            <a:endParaRPr lang="fr-FR" sz="2400" dirty="0" smtClean="0"/>
          </a:p>
          <a:p>
            <a:pPr marL="36900" indent="0">
              <a:buNone/>
            </a:pPr>
            <a:r>
              <a:rPr lang="fr-FR" sz="2400" dirty="0" smtClean="0"/>
              <a:t>3- A quoi servent les licences ? </a:t>
            </a:r>
            <a:endParaRPr lang="fr-FR" sz="2400" dirty="0"/>
          </a:p>
          <a:p>
            <a:pPr marL="36900" indent="0">
              <a:buNone/>
            </a:pPr>
            <a:r>
              <a:rPr lang="fr-FR" sz="2400" dirty="0"/>
              <a:t>4</a:t>
            </a:r>
            <a:r>
              <a:rPr lang="fr-FR" sz="2400" dirty="0" smtClean="0"/>
              <a:t>- Répartition à travers le monde</a:t>
            </a:r>
          </a:p>
          <a:p>
            <a:pPr marL="36900" indent="0">
              <a:buNone/>
            </a:pPr>
            <a:r>
              <a:rPr lang="fr-FR" sz="2400" dirty="0" smtClean="0"/>
              <a:t>5- </a:t>
            </a:r>
            <a:r>
              <a:rPr lang="fr-FR" sz="2400" dirty="0" smtClean="0">
                <a:solidFill>
                  <a:srgbClr val="FF0000"/>
                </a:solidFill>
              </a:rPr>
              <a:t>Exemples concrets </a:t>
            </a:r>
            <a:endParaRPr lang="fr-FR" sz="2400" dirty="0">
              <a:solidFill>
                <a:srgbClr val="FF0000"/>
              </a:solidFill>
            </a:endParaRPr>
          </a:p>
          <a:p>
            <a:pPr marL="36900" indent="0">
              <a:buNone/>
            </a:pPr>
            <a:r>
              <a:rPr lang="fr-FR" sz="2400" dirty="0"/>
              <a:t>6</a:t>
            </a:r>
            <a:r>
              <a:rPr lang="fr-FR" sz="2400" dirty="0" smtClean="0"/>
              <a:t>- Conclusion </a:t>
            </a:r>
          </a:p>
          <a:p>
            <a:pPr marL="36900" indent="0">
              <a:buNone/>
            </a:pPr>
            <a:r>
              <a:rPr lang="fr-FR" sz="2400" dirty="0">
                <a:solidFill>
                  <a:schemeClr val="tx1">
                    <a:lumMod val="85000"/>
                  </a:schemeClr>
                </a:solidFill>
              </a:rPr>
              <a:t>7- Sources </a:t>
            </a:r>
          </a:p>
          <a:p>
            <a:pPr marL="36900" indent="0">
              <a:buNone/>
            </a:pP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237579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d’utilisation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/>
              <a:t>Musique</a:t>
            </a:r>
          </a:p>
          <a:p>
            <a:pPr marL="36900" indent="0">
              <a:buNone/>
            </a:pPr>
            <a:r>
              <a:rPr lang="fr-FR" sz="2800" dirty="0" smtClean="0"/>
              <a:t>“</a:t>
            </a:r>
            <a:r>
              <a:rPr lang="fr-FR" sz="2800" dirty="0" err="1"/>
              <a:t>SoundClound</a:t>
            </a:r>
            <a:r>
              <a:rPr lang="fr-FR" sz="2800" dirty="0"/>
              <a:t>” qui a autorisé depuis 2008 les musiciens à poster des musiques sous licences </a:t>
            </a:r>
            <a:r>
              <a:rPr lang="fr-FR" sz="2800" dirty="0" err="1"/>
              <a:t>Creative</a:t>
            </a:r>
            <a:r>
              <a:rPr lang="fr-FR" sz="2800" dirty="0"/>
              <a:t> Commons pour les partager avec le monde entier.</a:t>
            </a:r>
          </a:p>
          <a:p>
            <a:endParaRPr lang="fr-FR" dirty="0"/>
          </a:p>
        </p:txBody>
      </p:sp>
      <p:pic>
        <p:nvPicPr>
          <p:cNvPr id="4" name="Shape 17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69543" y="3761824"/>
            <a:ext cx="3823600" cy="2179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413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d’utilisation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4547" y="1725768"/>
            <a:ext cx="7302322" cy="4198513"/>
          </a:xfrm>
        </p:spPr>
        <p:txBody>
          <a:bodyPr>
            <a:normAutofit/>
          </a:bodyPr>
          <a:lstStyle/>
          <a:p>
            <a:pPr lvl="1"/>
            <a:r>
              <a:rPr lang="fr-FR" sz="2600" dirty="0" smtClean="0"/>
              <a:t>Photos</a:t>
            </a:r>
          </a:p>
          <a:p>
            <a:endParaRPr lang="fr-FR" sz="2400" dirty="0"/>
          </a:p>
          <a:p>
            <a:pPr marL="36900" indent="0">
              <a:buNone/>
            </a:pPr>
            <a:r>
              <a:rPr lang="fr-FR" sz="2400" dirty="0" smtClean="0"/>
              <a:t>En </a:t>
            </a:r>
            <a:r>
              <a:rPr lang="fr-FR" sz="2400" dirty="0"/>
              <a:t>octobre 2004, Gilberto Gil et le magazine américain </a:t>
            </a:r>
            <a:r>
              <a:rPr lang="fr-FR" sz="2400" dirty="0" err="1"/>
              <a:t>Wired</a:t>
            </a:r>
            <a:r>
              <a:rPr lang="fr-FR" sz="2400" dirty="0"/>
              <a:t> Magazine ont diffusé un album dont les titres étaient placés sous licence </a:t>
            </a:r>
            <a:r>
              <a:rPr lang="fr-FR" sz="2400" dirty="0" err="1"/>
              <a:t>Creative</a:t>
            </a:r>
            <a:r>
              <a:rPr lang="fr-FR" sz="2400" dirty="0"/>
              <a:t> Commons, autorisant les acheteurs à copier et distribuer les titres, ou à en faire des compilations, mais </a:t>
            </a:r>
            <a:r>
              <a:rPr lang="fr-FR" sz="2400" dirty="0" smtClean="0"/>
              <a:t>interdisant </a:t>
            </a:r>
            <a:r>
              <a:rPr lang="fr-FR" sz="2400" dirty="0"/>
              <a:t>tout usage commercial. </a:t>
            </a:r>
            <a:endParaRPr lang="fr-FR" sz="2400" dirty="0" smtClean="0"/>
          </a:p>
          <a:p>
            <a:endParaRPr lang="fr-FR" sz="2400" dirty="0"/>
          </a:p>
          <a:p>
            <a:endParaRPr lang="fr-FR" sz="2400" dirty="0"/>
          </a:p>
        </p:txBody>
      </p:sp>
      <p:pic>
        <p:nvPicPr>
          <p:cNvPr id="1026" name="Picture 2" descr="http://www.thelonelyisland.com/static/img/photos/2011-may-wired1.orig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020" y="1580050"/>
            <a:ext cx="3451537" cy="469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81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d’utilisation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3795" y="1732449"/>
            <a:ext cx="4585484" cy="4058751"/>
          </a:xfrm>
        </p:spPr>
        <p:txBody>
          <a:bodyPr/>
          <a:lstStyle/>
          <a:p>
            <a:r>
              <a:rPr lang="fr-FR" sz="2800" dirty="0" smtClean="0"/>
              <a:t>Vidéos</a:t>
            </a:r>
          </a:p>
          <a:p>
            <a:endParaRPr lang="fr-FR" sz="2800" dirty="0"/>
          </a:p>
          <a:p>
            <a:pPr marL="36900" indent="0">
              <a:buNone/>
            </a:pPr>
            <a:r>
              <a:rPr lang="fr-FR" sz="2800" dirty="0"/>
              <a:t>Des sites comme “</a:t>
            </a:r>
            <a:r>
              <a:rPr lang="fr-FR" sz="2800" dirty="0" err="1" smtClean="0"/>
              <a:t>Viméo</a:t>
            </a:r>
            <a:r>
              <a:rPr lang="fr-FR" sz="2800" dirty="0" smtClean="0"/>
              <a:t>” qui </a:t>
            </a:r>
            <a:r>
              <a:rPr lang="fr-FR" sz="2800" dirty="0"/>
              <a:t>proposent des </a:t>
            </a:r>
            <a:r>
              <a:rPr lang="fr-FR" sz="2800" dirty="0" smtClean="0"/>
              <a:t>vidéos sous </a:t>
            </a:r>
            <a:r>
              <a:rPr lang="fr-FR" sz="2800" dirty="0"/>
              <a:t>licences C.C.</a:t>
            </a:r>
          </a:p>
          <a:p>
            <a:endParaRPr lang="fr-FR" dirty="0"/>
          </a:p>
        </p:txBody>
      </p:sp>
      <p:pic>
        <p:nvPicPr>
          <p:cNvPr id="4" name="Shape 167"/>
          <p:cNvPicPr preferRelativeResize="0"/>
          <p:nvPr/>
        </p:nvPicPr>
        <p:blipFill rotWithShape="1">
          <a:blip r:embed="rId2">
            <a:alphaModFix/>
          </a:blip>
          <a:srcRect l="24033" t="7453" r="24896" b="2852"/>
          <a:stretch/>
        </p:blipFill>
        <p:spPr>
          <a:xfrm>
            <a:off x="6462460" y="1580050"/>
            <a:ext cx="4805097" cy="4796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249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>
              <a:buNone/>
            </a:pPr>
            <a:r>
              <a:rPr lang="fr-FR" sz="2400" dirty="0" smtClean="0"/>
              <a:t>1- Définition </a:t>
            </a:r>
          </a:p>
          <a:p>
            <a:pPr marL="36900" indent="0">
              <a:buNone/>
            </a:pPr>
            <a:r>
              <a:rPr lang="fr-FR" sz="2400" dirty="0" smtClean="0"/>
              <a:t>2- </a:t>
            </a:r>
            <a:r>
              <a:rPr lang="fr-FR" sz="2400" dirty="0"/>
              <a:t>Les licences </a:t>
            </a:r>
            <a:endParaRPr lang="fr-FR" sz="2400" dirty="0" smtClean="0"/>
          </a:p>
          <a:p>
            <a:pPr marL="36900" indent="0">
              <a:buNone/>
            </a:pPr>
            <a:r>
              <a:rPr lang="fr-FR" sz="2400" dirty="0" smtClean="0"/>
              <a:t>3- A quoi servent les licences ? </a:t>
            </a:r>
            <a:endParaRPr lang="fr-FR" sz="2400" dirty="0"/>
          </a:p>
          <a:p>
            <a:pPr marL="36900" indent="0">
              <a:buNone/>
            </a:pPr>
            <a:r>
              <a:rPr lang="fr-FR" sz="2400" dirty="0"/>
              <a:t>4</a:t>
            </a:r>
            <a:r>
              <a:rPr lang="fr-FR" sz="2400" dirty="0" smtClean="0"/>
              <a:t>- Répartition à travers le monde</a:t>
            </a:r>
          </a:p>
          <a:p>
            <a:pPr marL="36900" indent="0">
              <a:buNone/>
            </a:pPr>
            <a:r>
              <a:rPr lang="fr-FR" sz="2400" dirty="0" smtClean="0"/>
              <a:t>5- Exemples concrets </a:t>
            </a:r>
            <a:endParaRPr lang="fr-FR" sz="2400" dirty="0"/>
          </a:p>
          <a:p>
            <a:pPr marL="36900" indent="0">
              <a:buNone/>
            </a:pPr>
            <a:r>
              <a:rPr lang="fr-FR" sz="2400" dirty="0"/>
              <a:t>6</a:t>
            </a:r>
            <a:r>
              <a:rPr lang="fr-FR" sz="2400" dirty="0" smtClean="0"/>
              <a:t>- </a:t>
            </a:r>
            <a:r>
              <a:rPr lang="fr-FR" sz="2400" dirty="0" smtClean="0">
                <a:solidFill>
                  <a:srgbClr val="FF0000"/>
                </a:solidFill>
              </a:rPr>
              <a:t>Conclusion </a:t>
            </a:r>
          </a:p>
          <a:p>
            <a:pPr marL="36900" indent="0">
              <a:buNone/>
            </a:pPr>
            <a:r>
              <a:rPr lang="fr-FR" sz="2400" dirty="0" smtClean="0">
                <a:solidFill>
                  <a:schemeClr val="tx1">
                    <a:lumMod val="85000"/>
                  </a:schemeClr>
                </a:solidFill>
              </a:rPr>
              <a:t>7- </a:t>
            </a:r>
            <a:r>
              <a:rPr lang="fr-FR" sz="2400" dirty="0" smtClean="0">
                <a:solidFill>
                  <a:schemeClr val="tx1">
                    <a:lumMod val="85000"/>
                  </a:schemeClr>
                </a:solidFill>
                <a:effectLst/>
              </a:rPr>
              <a:t>Sources </a:t>
            </a:r>
          </a:p>
        </p:txBody>
      </p:sp>
    </p:spTree>
    <p:extLst>
      <p:ext uri="{BB962C8B-B14F-4D97-AF65-F5344CB8AC3E}">
        <p14:creationId xmlns:p14="http://schemas.microsoft.com/office/powerpoint/2010/main" val="263209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>
              <a:buNone/>
            </a:pPr>
            <a:r>
              <a:rPr lang="fr-FR" sz="2400" dirty="0" smtClean="0"/>
              <a:t>1- Définition </a:t>
            </a:r>
          </a:p>
          <a:p>
            <a:pPr marL="36900" indent="0">
              <a:buNone/>
            </a:pPr>
            <a:r>
              <a:rPr lang="fr-FR" sz="2400" dirty="0" smtClean="0"/>
              <a:t>2- </a:t>
            </a:r>
            <a:r>
              <a:rPr lang="fr-FR" sz="2400" dirty="0"/>
              <a:t>Les licences </a:t>
            </a:r>
            <a:endParaRPr lang="fr-FR" sz="2400" dirty="0" smtClean="0"/>
          </a:p>
          <a:p>
            <a:pPr marL="36900" indent="0">
              <a:buNone/>
            </a:pPr>
            <a:r>
              <a:rPr lang="fr-FR" sz="2400" dirty="0" smtClean="0"/>
              <a:t>3- A quoi servent les licences ? </a:t>
            </a:r>
            <a:endParaRPr lang="fr-FR" sz="2400" dirty="0"/>
          </a:p>
          <a:p>
            <a:pPr marL="36900" indent="0">
              <a:buNone/>
            </a:pPr>
            <a:r>
              <a:rPr lang="fr-FR" sz="2400" dirty="0"/>
              <a:t>4</a:t>
            </a:r>
            <a:r>
              <a:rPr lang="fr-FR" sz="2400" dirty="0" smtClean="0"/>
              <a:t>- Répartition à travers le monde</a:t>
            </a:r>
          </a:p>
          <a:p>
            <a:pPr marL="36900" indent="0">
              <a:buNone/>
            </a:pPr>
            <a:r>
              <a:rPr lang="fr-FR" sz="2400" dirty="0" smtClean="0"/>
              <a:t>5- Exemples concrets </a:t>
            </a:r>
            <a:endParaRPr lang="fr-FR" sz="2400" dirty="0"/>
          </a:p>
          <a:p>
            <a:pPr marL="36900" indent="0">
              <a:buNone/>
            </a:pPr>
            <a:r>
              <a:rPr lang="fr-FR" sz="2400" dirty="0"/>
              <a:t>6</a:t>
            </a:r>
            <a:r>
              <a:rPr lang="fr-FR" sz="2400" dirty="0" smtClean="0"/>
              <a:t>- Conclusion </a:t>
            </a:r>
          </a:p>
          <a:p>
            <a:pPr marL="36900" indent="0">
              <a:buNone/>
            </a:pPr>
            <a:r>
              <a:rPr lang="fr-FR" sz="2400" dirty="0">
                <a:solidFill>
                  <a:schemeClr val="tx1">
                    <a:lumMod val="85000"/>
                  </a:schemeClr>
                </a:solidFill>
              </a:rPr>
              <a:t>7- Sources </a:t>
            </a:r>
          </a:p>
          <a:p>
            <a:pPr marL="36900" indent="0">
              <a:buNone/>
            </a:pP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205017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Vous aussi, réservez vos droits !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2128" y="2530939"/>
            <a:ext cx="10353762" cy="4058751"/>
          </a:xfrm>
        </p:spPr>
        <p:txBody>
          <a:bodyPr>
            <a:normAutofit/>
          </a:bodyPr>
          <a:lstStyle/>
          <a:p>
            <a:r>
              <a:rPr lang="fr-FR" sz="2800" dirty="0" smtClean="0"/>
              <a:t>Rendez vous sur : </a:t>
            </a:r>
            <a:r>
              <a:rPr lang="fr-FR" sz="2800" dirty="0" smtClean="0">
                <a:hlinkClick r:id="rId2"/>
              </a:rPr>
              <a:t>https</a:t>
            </a:r>
            <a:r>
              <a:rPr lang="fr-FR" sz="2800" dirty="0">
                <a:hlinkClick r:id="rId2"/>
              </a:rPr>
              <a:t>://creativecommons.org/choose</a:t>
            </a:r>
            <a:r>
              <a:rPr lang="fr-FR" sz="2800" dirty="0" smtClean="0">
                <a:hlinkClick r:id="rId2"/>
              </a:rPr>
              <a:t>/</a:t>
            </a:r>
            <a:endParaRPr lang="fr-FR" sz="2800" dirty="0" smtClean="0"/>
          </a:p>
          <a:p>
            <a:endParaRPr lang="fr-FR" sz="2800" dirty="0" smtClean="0"/>
          </a:p>
          <a:p>
            <a:r>
              <a:rPr lang="fr-FR" sz="2800" dirty="0" smtClean="0"/>
              <a:t>Avec ce lien vous pourrez choisir une licence appropriée à vos besoins afin de protéger vos futurs sites Web et créations sur Internet.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34568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>
              <a:buNone/>
            </a:pPr>
            <a:r>
              <a:rPr lang="fr-FR" sz="2400" dirty="0" smtClean="0"/>
              <a:t>1- Définition </a:t>
            </a:r>
          </a:p>
          <a:p>
            <a:pPr marL="36900" indent="0">
              <a:buNone/>
            </a:pPr>
            <a:r>
              <a:rPr lang="fr-FR" sz="2400" dirty="0" smtClean="0"/>
              <a:t>2- </a:t>
            </a:r>
            <a:r>
              <a:rPr lang="fr-FR" sz="2400" dirty="0"/>
              <a:t>Les licences </a:t>
            </a:r>
            <a:endParaRPr lang="fr-FR" sz="2400" dirty="0" smtClean="0"/>
          </a:p>
          <a:p>
            <a:pPr marL="36900" indent="0">
              <a:buNone/>
            </a:pPr>
            <a:r>
              <a:rPr lang="fr-FR" sz="2400" dirty="0" smtClean="0"/>
              <a:t>3- A quoi servent les licences ? </a:t>
            </a:r>
            <a:endParaRPr lang="fr-FR" sz="2400" dirty="0"/>
          </a:p>
          <a:p>
            <a:pPr marL="36900" indent="0">
              <a:buNone/>
            </a:pPr>
            <a:r>
              <a:rPr lang="fr-FR" sz="2400" dirty="0"/>
              <a:t>4</a:t>
            </a:r>
            <a:r>
              <a:rPr lang="fr-FR" sz="2400" dirty="0" smtClean="0"/>
              <a:t>- Répartition à travers le monde</a:t>
            </a:r>
          </a:p>
          <a:p>
            <a:pPr marL="36900" indent="0">
              <a:buNone/>
            </a:pPr>
            <a:r>
              <a:rPr lang="fr-FR" sz="2400" dirty="0" smtClean="0"/>
              <a:t>5- Exemples concrets </a:t>
            </a:r>
            <a:endParaRPr lang="fr-FR" sz="2400" dirty="0"/>
          </a:p>
          <a:p>
            <a:pPr marL="36900" indent="0">
              <a:buNone/>
            </a:pPr>
            <a:r>
              <a:rPr lang="fr-FR" sz="2400" dirty="0"/>
              <a:t>6</a:t>
            </a:r>
            <a:r>
              <a:rPr lang="fr-FR" sz="2400" dirty="0" smtClean="0"/>
              <a:t>- Conclusion </a:t>
            </a:r>
          </a:p>
          <a:p>
            <a:pPr marL="36900" indent="0">
              <a:buNone/>
            </a:pPr>
            <a:r>
              <a:rPr lang="fr-FR" sz="2400" dirty="0">
                <a:solidFill>
                  <a:schemeClr val="tx1">
                    <a:lumMod val="85000"/>
                  </a:schemeClr>
                </a:solidFill>
              </a:rPr>
              <a:t>7- </a:t>
            </a:r>
            <a:r>
              <a:rPr lang="fr-FR" sz="2400" dirty="0">
                <a:solidFill>
                  <a:srgbClr val="FF0000"/>
                </a:solidFill>
              </a:rPr>
              <a:t>Sources </a:t>
            </a:r>
          </a:p>
          <a:p>
            <a:pPr marL="36900" indent="0">
              <a:buNone/>
            </a:pP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60852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Sources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http://</a:t>
            </a:r>
            <a:r>
              <a:rPr lang="fr-FR" dirty="0" smtClean="0">
                <a:hlinkClick r:id="rId2"/>
              </a:rPr>
              <a:t>fr.wikipedia.org/wiki/Licence_Creative_Commons#Exemples_d.27utilisation</a:t>
            </a:r>
            <a:endParaRPr lang="fr-FR" dirty="0" smtClean="0"/>
          </a:p>
          <a:p>
            <a:r>
              <a:rPr lang="fr-FR" dirty="0">
                <a:hlinkClick r:id="rId3"/>
              </a:rPr>
              <a:t>http://creativecommons.fr</a:t>
            </a:r>
            <a:r>
              <a:rPr lang="fr-FR" dirty="0" smtClean="0">
                <a:hlinkClick r:id="rId3"/>
              </a:rPr>
              <a:t>/</a:t>
            </a:r>
            <a:endParaRPr lang="fr-FR" dirty="0" smtClean="0"/>
          </a:p>
          <a:p>
            <a:r>
              <a:rPr lang="fr-FR" b="1" dirty="0">
                <a:effectLst/>
                <a:hlinkClick r:id="rId4"/>
              </a:rPr>
              <a:t>http://creativecommons.org</a:t>
            </a:r>
            <a:r>
              <a:rPr lang="fr-FR" b="1" dirty="0" smtClean="0">
                <a:effectLst/>
                <a:hlinkClick r:id="rId4"/>
              </a:rPr>
              <a:t>/</a:t>
            </a:r>
            <a:endParaRPr lang="fr-FR" b="1" dirty="0" smtClean="0">
              <a:effectLst/>
            </a:endParaRPr>
          </a:p>
          <a:p>
            <a:r>
              <a:rPr lang="fr-FR" dirty="0">
                <a:hlinkClick r:id="rId5"/>
              </a:rPr>
              <a:t>http://</a:t>
            </a:r>
            <a:r>
              <a:rPr lang="fr-FR" dirty="0" smtClean="0">
                <a:hlinkClick r:id="rId5"/>
              </a:rPr>
              <a:t>fr.wikipedia.org/wiki/Vimeo</a:t>
            </a:r>
            <a:endParaRPr lang="fr-FR" dirty="0" smtClean="0"/>
          </a:p>
          <a:p>
            <a:r>
              <a:rPr lang="fr-FR" u="sng" dirty="0">
                <a:solidFill>
                  <a:srgbClr val="000000"/>
                </a:solidFill>
                <a:hlinkClick r:id="rId6"/>
              </a:rPr>
              <a:t>http://creativecommons.org/tag/soundcloud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479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4102162"/>
            <a:ext cx="12192000" cy="4058751"/>
          </a:xfrm>
        </p:spPr>
        <p:txBody>
          <a:bodyPr>
            <a:normAutofit/>
          </a:bodyPr>
          <a:lstStyle/>
          <a:p>
            <a:r>
              <a:rPr lang="fr-FR" dirty="0" smtClean="0"/>
              <a:t>Présentation réalisée par Pierre-Antoine Chemin , Hamza </a:t>
            </a:r>
            <a:r>
              <a:rPr lang="fr-FR" dirty="0" err="1" smtClean="0"/>
              <a:t>Hammouche</a:t>
            </a:r>
            <a:r>
              <a:rPr lang="fr-FR" dirty="0" smtClean="0"/>
              <a:t>, Benoît Le Camus, Sébastien Depasse 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171591" y="1718084"/>
            <a:ext cx="7848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101039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>
              <a:buNone/>
            </a:pPr>
            <a:r>
              <a:rPr lang="fr-FR" sz="2400" dirty="0" smtClean="0"/>
              <a:t>1- </a:t>
            </a:r>
            <a:r>
              <a:rPr lang="fr-FR" sz="2400" dirty="0" smtClean="0">
                <a:solidFill>
                  <a:srgbClr val="FF0000"/>
                </a:solidFill>
              </a:rPr>
              <a:t>Définition </a:t>
            </a:r>
          </a:p>
          <a:p>
            <a:pPr marL="36900" indent="0">
              <a:buNone/>
            </a:pPr>
            <a:r>
              <a:rPr lang="fr-FR" sz="2400" dirty="0" smtClean="0"/>
              <a:t>2- </a:t>
            </a:r>
            <a:r>
              <a:rPr lang="fr-FR" sz="2400" dirty="0"/>
              <a:t>Les licences </a:t>
            </a:r>
            <a:endParaRPr lang="fr-FR" sz="2400" dirty="0" smtClean="0"/>
          </a:p>
          <a:p>
            <a:pPr marL="36900" indent="0">
              <a:buNone/>
            </a:pPr>
            <a:r>
              <a:rPr lang="fr-FR" sz="2400" dirty="0" smtClean="0"/>
              <a:t>3- A quoi servent les licences ? </a:t>
            </a:r>
            <a:endParaRPr lang="fr-FR" sz="2400" dirty="0"/>
          </a:p>
          <a:p>
            <a:pPr marL="36900" indent="0">
              <a:buNone/>
            </a:pPr>
            <a:r>
              <a:rPr lang="fr-FR" sz="2400" dirty="0"/>
              <a:t>4</a:t>
            </a:r>
            <a:r>
              <a:rPr lang="fr-FR" sz="2400" dirty="0" smtClean="0"/>
              <a:t>- Répartition à travers le monde</a:t>
            </a:r>
          </a:p>
          <a:p>
            <a:pPr marL="36900" indent="0">
              <a:buNone/>
            </a:pPr>
            <a:r>
              <a:rPr lang="fr-FR" sz="2400" dirty="0" smtClean="0"/>
              <a:t>5- Exemples concrets </a:t>
            </a:r>
            <a:endParaRPr lang="fr-FR" sz="2400" dirty="0"/>
          </a:p>
          <a:p>
            <a:pPr marL="36900" indent="0">
              <a:buNone/>
            </a:pPr>
            <a:r>
              <a:rPr lang="fr-FR" sz="2400" dirty="0"/>
              <a:t>6</a:t>
            </a:r>
            <a:r>
              <a:rPr lang="fr-FR" sz="2400" dirty="0" smtClean="0"/>
              <a:t>- Conclusion </a:t>
            </a:r>
          </a:p>
          <a:p>
            <a:pPr marL="36900" indent="0">
              <a:buNone/>
            </a:pPr>
            <a:r>
              <a:rPr lang="fr-FR" sz="2400" dirty="0">
                <a:solidFill>
                  <a:schemeClr val="tx1">
                    <a:lumMod val="85000"/>
                  </a:schemeClr>
                </a:solidFill>
              </a:rPr>
              <a:t>7- Sources </a:t>
            </a:r>
          </a:p>
          <a:p>
            <a:pPr marL="36900" indent="0">
              <a:buNone/>
            </a:pP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193891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Définition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3795" y="1631524"/>
            <a:ext cx="10353762" cy="5078369"/>
          </a:xfrm>
        </p:spPr>
        <p:txBody>
          <a:bodyPr>
            <a:normAutofit fontScale="47500" lnSpcReduction="20000"/>
          </a:bodyPr>
          <a:lstStyle/>
          <a:p>
            <a:r>
              <a:rPr lang="fr-FR" sz="5100" dirty="0" smtClean="0"/>
              <a:t>Les </a:t>
            </a:r>
            <a:r>
              <a:rPr lang="fr-FR" sz="5100" dirty="0" err="1" smtClean="0"/>
              <a:t>Creative</a:t>
            </a:r>
            <a:r>
              <a:rPr lang="fr-FR" sz="5100" dirty="0" smtClean="0"/>
              <a:t> </a:t>
            </a:r>
            <a:r>
              <a:rPr lang="fr-FR" sz="5100" dirty="0"/>
              <a:t>Commons </a:t>
            </a:r>
            <a:r>
              <a:rPr lang="fr-FR" sz="5100" dirty="0" smtClean="0"/>
              <a:t>sont </a:t>
            </a:r>
            <a:r>
              <a:rPr lang="fr-FR" sz="5100" dirty="0"/>
              <a:t>une organisation à but non </a:t>
            </a:r>
            <a:r>
              <a:rPr lang="fr-FR" sz="5100" dirty="0" smtClean="0"/>
              <a:t>lucratif.</a:t>
            </a:r>
          </a:p>
          <a:p>
            <a:pPr marL="36900" indent="0">
              <a:buNone/>
            </a:pPr>
            <a:endParaRPr lang="fr-FR" sz="5100" dirty="0" smtClean="0"/>
          </a:p>
          <a:p>
            <a:r>
              <a:rPr lang="fr-FR" sz="5100" dirty="0" smtClean="0"/>
              <a:t>Fondés </a:t>
            </a:r>
            <a:r>
              <a:rPr lang="fr-FR" sz="5100" dirty="0"/>
              <a:t>en 2001 par Lawrence </a:t>
            </a:r>
            <a:r>
              <a:rPr lang="fr-FR" sz="5100" dirty="0" err="1" smtClean="0"/>
              <a:t>Lessig</a:t>
            </a:r>
            <a:r>
              <a:rPr lang="fr-FR" sz="5100" dirty="0"/>
              <a:t>.</a:t>
            </a:r>
          </a:p>
          <a:p>
            <a:endParaRPr lang="fr-FR" sz="5100" dirty="0"/>
          </a:p>
          <a:p>
            <a:r>
              <a:rPr lang="fr-FR" sz="5100" dirty="0" smtClean="0"/>
              <a:t>Ils s’étendent </a:t>
            </a:r>
            <a:r>
              <a:rPr lang="fr-FR" sz="5100" dirty="0"/>
              <a:t>au niveau </a:t>
            </a:r>
            <a:r>
              <a:rPr lang="fr-FR" sz="5100" dirty="0" smtClean="0"/>
              <a:t>mondial.</a:t>
            </a:r>
          </a:p>
          <a:p>
            <a:endParaRPr lang="fr-FR" sz="5100" dirty="0"/>
          </a:p>
          <a:p>
            <a:r>
              <a:rPr lang="fr-FR" sz="5100" dirty="0"/>
              <a:t>Ils proposent des licences permettant d'assouplir le droit classique</a:t>
            </a:r>
            <a:r>
              <a:rPr lang="fr-FR" sz="5100" dirty="0" smtClean="0"/>
              <a:t>.</a:t>
            </a:r>
            <a:endParaRPr lang="fr-FR" sz="5100" dirty="0"/>
          </a:p>
          <a:p>
            <a:endParaRPr lang="fr-FR" sz="5100" dirty="0" smtClean="0"/>
          </a:p>
          <a:p>
            <a:r>
              <a:rPr lang="fr-FR" sz="5100" dirty="0" smtClean="0"/>
              <a:t>Il existe 4 autorisations fondamentales qui forment 6 licences préétablies autorisant différentes utilisations par autrui.</a:t>
            </a:r>
          </a:p>
          <a:p>
            <a:pPr lvl="1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-143457" y="3337082"/>
            <a:ext cx="5016500" cy="257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552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</a:t>
            </a:r>
            <a:endParaRPr lang="fr-FR" dirty="0"/>
          </a:p>
        </p:txBody>
      </p:sp>
      <p:graphicFrame>
        <p:nvGraphicFramePr>
          <p:cNvPr id="15" name="Espace réservé du contenu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3208737"/>
              </p:ext>
            </p:extLst>
          </p:nvPr>
        </p:nvGraphicFramePr>
        <p:xfrm>
          <a:off x="808374" y="1439373"/>
          <a:ext cx="10353675" cy="421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Flèche vers le haut 15"/>
          <p:cNvSpPr/>
          <p:nvPr/>
        </p:nvSpPr>
        <p:spPr>
          <a:xfrm rot="11277865">
            <a:off x="1728788" y="3103191"/>
            <a:ext cx="344932" cy="16948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613036" y="3087468"/>
            <a:ext cx="203186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1613036" y="3087467"/>
            <a:ext cx="2133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Création des </a:t>
            </a:r>
          </a:p>
          <a:p>
            <a:r>
              <a:rPr lang="fr-FR" dirty="0" err="1" smtClean="0"/>
              <a:t>Creative</a:t>
            </a:r>
            <a:r>
              <a:rPr lang="fr-FR" dirty="0" smtClean="0"/>
              <a:t> Commons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006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>
              <a:buNone/>
            </a:pPr>
            <a:r>
              <a:rPr lang="fr-FR" sz="2400" dirty="0" smtClean="0"/>
              <a:t>1- Définition </a:t>
            </a:r>
          </a:p>
          <a:p>
            <a:pPr marL="36900" indent="0">
              <a:buNone/>
            </a:pPr>
            <a:r>
              <a:rPr lang="fr-FR" sz="2400" dirty="0" smtClean="0"/>
              <a:t>2- </a:t>
            </a:r>
            <a:r>
              <a:rPr lang="fr-FR" sz="2400" dirty="0">
                <a:solidFill>
                  <a:srgbClr val="FF0000"/>
                </a:solidFill>
              </a:rPr>
              <a:t>Les licences </a:t>
            </a:r>
            <a:endParaRPr lang="fr-FR" sz="2400" dirty="0" smtClean="0">
              <a:solidFill>
                <a:srgbClr val="FF0000"/>
              </a:solidFill>
            </a:endParaRPr>
          </a:p>
          <a:p>
            <a:pPr marL="36900" indent="0">
              <a:buNone/>
            </a:pPr>
            <a:r>
              <a:rPr lang="fr-FR" sz="2400" dirty="0" smtClean="0"/>
              <a:t>3- A quoi servent les licences ? </a:t>
            </a:r>
            <a:endParaRPr lang="fr-FR" sz="2400" dirty="0"/>
          </a:p>
          <a:p>
            <a:pPr marL="36900" indent="0">
              <a:buNone/>
            </a:pPr>
            <a:r>
              <a:rPr lang="fr-FR" sz="2400" dirty="0"/>
              <a:t>4</a:t>
            </a:r>
            <a:r>
              <a:rPr lang="fr-FR" sz="2400" dirty="0" smtClean="0"/>
              <a:t>- Répartition à travers le monde</a:t>
            </a:r>
          </a:p>
          <a:p>
            <a:pPr marL="36900" indent="0">
              <a:buNone/>
            </a:pPr>
            <a:r>
              <a:rPr lang="fr-FR" sz="2400" dirty="0" smtClean="0"/>
              <a:t>5- Exemples concrets </a:t>
            </a:r>
            <a:endParaRPr lang="fr-FR" sz="2400" dirty="0"/>
          </a:p>
          <a:p>
            <a:pPr marL="36900" indent="0">
              <a:buNone/>
            </a:pPr>
            <a:r>
              <a:rPr lang="fr-FR" sz="2400" dirty="0"/>
              <a:t>6</a:t>
            </a:r>
            <a:r>
              <a:rPr lang="fr-FR" sz="2400" dirty="0" smtClean="0"/>
              <a:t>- Conclusion </a:t>
            </a:r>
          </a:p>
          <a:p>
            <a:pPr marL="36900" indent="0">
              <a:buNone/>
            </a:pPr>
            <a:r>
              <a:rPr lang="fr-FR" sz="2400" dirty="0">
                <a:solidFill>
                  <a:schemeClr val="tx1">
                    <a:lumMod val="85000"/>
                  </a:schemeClr>
                </a:solidFill>
              </a:rPr>
              <a:t>7- Sources </a:t>
            </a:r>
          </a:p>
          <a:p>
            <a:pPr marL="36900" indent="0">
              <a:buNone/>
            </a:pP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416793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licences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Les licences sont </a:t>
            </a:r>
            <a:r>
              <a:rPr lang="fr-FR" sz="2400" dirty="0" smtClean="0"/>
              <a:t>basées </a:t>
            </a:r>
            <a:r>
              <a:rPr lang="fr-FR" sz="2400" dirty="0"/>
              <a:t>sur 4 pôles </a:t>
            </a:r>
            <a:r>
              <a:rPr lang="fr-FR" sz="2400" dirty="0" smtClean="0"/>
              <a:t>:</a:t>
            </a:r>
            <a:endParaRPr lang="fr-FR" dirty="0"/>
          </a:p>
          <a:p>
            <a:pPr marL="36900" indent="0">
              <a:buNone/>
            </a:pPr>
            <a:endParaRPr lang="fr-FR" dirty="0" smtClean="0"/>
          </a:p>
          <a:p>
            <a:pPr marL="36900" indent="0">
              <a:buNone/>
            </a:pPr>
            <a:r>
              <a:rPr lang="fr-FR" dirty="0"/>
              <a:t>	</a:t>
            </a:r>
            <a:r>
              <a:rPr lang="fr-FR" dirty="0" smtClean="0"/>
              <a:t>		</a:t>
            </a:r>
            <a:r>
              <a:rPr lang="fr-FR" sz="2400" b="1" i="1" dirty="0" smtClean="0"/>
              <a:t>Attribution</a:t>
            </a:r>
            <a:r>
              <a:rPr lang="fr-FR" sz="2400" dirty="0" smtClean="0"/>
              <a:t> </a:t>
            </a:r>
            <a:r>
              <a:rPr lang="fr-FR" sz="2400" dirty="0"/>
              <a:t>: L’</a:t>
            </a:r>
            <a:r>
              <a:rPr lang="fr-FR" sz="2400" dirty="0" err="1"/>
              <a:t>oeuvre</a:t>
            </a:r>
            <a:r>
              <a:rPr lang="fr-FR" sz="2400" dirty="0"/>
              <a:t> peut être librement utilisée, à la condition de </a:t>
            </a:r>
            <a:r>
              <a:rPr lang="fr-FR" sz="2400" dirty="0" smtClean="0"/>
              <a:t>				l’attribuer à l’auteur </a:t>
            </a:r>
            <a:r>
              <a:rPr lang="fr-FR" sz="2400" dirty="0"/>
              <a:t>en citant son nom</a:t>
            </a:r>
            <a:r>
              <a:rPr lang="fr-FR" sz="2400" dirty="0" smtClean="0"/>
              <a:t>.</a:t>
            </a:r>
          </a:p>
          <a:p>
            <a:pPr marL="36900" indent="0">
              <a:buNone/>
            </a:pPr>
            <a:endParaRPr lang="fr-FR" dirty="0"/>
          </a:p>
          <a:p>
            <a:pPr marL="36900" indent="0">
              <a:buNone/>
            </a:pPr>
            <a:r>
              <a:rPr lang="fr-FR" b="1" i="1" dirty="0" smtClean="0"/>
              <a:t>			</a:t>
            </a:r>
            <a:r>
              <a:rPr lang="fr-FR" sz="2400" b="1" i="1" dirty="0" smtClean="0"/>
              <a:t>Partage </a:t>
            </a:r>
            <a:r>
              <a:rPr lang="fr-FR" sz="2400" b="1" i="1" dirty="0"/>
              <a:t>dans les mêmes conditions </a:t>
            </a:r>
            <a:r>
              <a:rPr lang="fr-FR" sz="2400" dirty="0"/>
              <a:t>: Toute adaptation de l’</a:t>
            </a:r>
            <a:r>
              <a:rPr lang="fr-FR" sz="2400" dirty="0" err="1"/>
              <a:t>oeuvre</a:t>
            </a:r>
            <a:r>
              <a:rPr lang="fr-FR" sz="2400" dirty="0"/>
              <a:t> </a:t>
            </a:r>
            <a:r>
              <a:rPr lang="fr-FR" sz="2400" dirty="0" smtClean="0"/>
              <a:t>					doit </a:t>
            </a:r>
            <a:r>
              <a:rPr lang="fr-FR" sz="2400" dirty="0"/>
              <a:t>respecter </a:t>
            </a:r>
            <a:r>
              <a:rPr lang="fr-FR" sz="2400" dirty="0" smtClean="0"/>
              <a:t>les </a:t>
            </a:r>
            <a:r>
              <a:rPr lang="fr-FR" sz="2400" dirty="0"/>
              <a:t>conditions de l’</a:t>
            </a:r>
            <a:r>
              <a:rPr lang="fr-FR" sz="2400" dirty="0" err="1"/>
              <a:t>oeuvre</a:t>
            </a:r>
            <a:r>
              <a:rPr lang="fr-FR" sz="2400" dirty="0"/>
              <a:t> originale.</a:t>
            </a:r>
          </a:p>
          <a:p>
            <a:pPr marL="36900" indent="0">
              <a:buNone/>
            </a:pPr>
            <a:endParaRPr lang="fr-FR" dirty="0" smtClean="0"/>
          </a:p>
          <a:p>
            <a:pPr marL="36900" indent="0">
              <a:buNone/>
            </a:pPr>
            <a:endParaRPr lang="fr-FR" dirty="0"/>
          </a:p>
          <a:p>
            <a:pPr marL="36900" indent="0">
              <a:buNone/>
            </a:pPr>
            <a:endParaRPr lang="fr-FR" dirty="0" smtClean="0"/>
          </a:p>
        </p:txBody>
      </p:sp>
      <p:pic>
        <p:nvPicPr>
          <p:cNvPr id="1026" name="Picture 2" descr="C:\Users\Benoit\Desktop\by.larg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402" y="2347887"/>
            <a:ext cx="1463040" cy="1463040"/>
          </a:xfrm>
          <a:prstGeom prst="rect">
            <a:avLst/>
          </a:prstGeom>
          <a:noFill/>
        </p:spPr>
      </p:pic>
      <p:pic>
        <p:nvPicPr>
          <p:cNvPr id="1027" name="Picture 3" descr="C:\Users\Benoit\Desktop\sa.larg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131" y="4089690"/>
            <a:ext cx="1463040" cy="1463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512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licences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900" indent="0">
              <a:buNone/>
            </a:pPr>
            <a:endParaRPr lang="fr-FR" dirty="0"/>
          </a:p>
          <a:p>
            <a:pPr marL="36900" indent="0">
              <a:buNone/>
            </a:pPr>
            <a:endParaRPr lang="fr-FR" dirty="0" smtClean="0"/>
          </a:p>
          <a:p>
            <a:pPr marL="36900" indent="0">
              <a:buNone/>
            </a:pPr>
            <a:r>
              <a:rPr lang="fr-FR" dirty="0" smtClean="0"/>
              <a:t>			</a:t>
            </a:r>
            <a:r>
              <a:rPr lang="fr-FR" sz="2400" b="1" i="1" dirty="0"/>
              <a:t>Pas de </a:t>
            </a:r>
            <a:r>
              <a:rPr lang="fr-FR" sz="2400" b="1" i="1" dirty="0" smtClean="0"/>
              <a:t>modification : </a:t>
            </a:r>
            <a:r>
              <a:rPr lang="fr-FR" sz="2400" dirty="0"/>
              <a:t>Sont </a:t>
            </a:r>
            <a:r>
              <a:rPr lang="fr-FR" sz="2400" dirty="0" smtClean="0"/>
              <a:t>autorisées </a:t>
            </a:r>
            <a:r>
              <a:rPr lang="fr-FR" sz="2400" dirty="0"/>
              <a:t>la reproduction et la diffusion </a:t>
            </a:r>
            <a:r>
              <a:rPr lang="fr-FR" sz="2400" dirty="0" smtClean="0"/>
              <a:t>						de </a:t>
            </a:r>
            <a:r>
              <a:rPr lang="fr-FR" sz="2400" dirty="0"/>
              <a:t>l’</a:t>
            </a:r>
            <a:r>
              <a:rPr lang="fr-FR" sz="2400" dirty="0" err="1"/>
              <a:t>oeuvre</a:t>
            </a:r>
            <a:r>
              <a:rPr lang="fr-FR" sz="2400" dirty="0"/>
              <a:t> </a:t>
            </a:r>
            <a:r>
              <a:rPr lang="fr-FR" sz="2400" dirty="0" smtClean="0"/>
              <a:t>authentique </a:t>
            </a:r>
            <a:r>
              <a:rPr lang="fr-FR" sz="2400" dirty="0"/>
              <a:t>uniquement</a:t>
            </a:r>
            <a:r>
              <a:rPr lang="fr-FR" sz="2400" dirty="0" smtClean="0"/>
              <a:t>.</a:t>
            </a:r>
          </a:p>
          <a:p>
            <a:pPr marL="36900" indent="0">
              <a:buNone/>
            </a:pPr>
            <a:endParaRPr lang="fr-FR" sz="2400" dirty="0"/>
          </a:p>
          <a:p>
            <a:pPr marL="36900" indent="0">
              <a:buNone/>
            </a:pPr>
            <a:endParaRPr lang="fr-FR" sz="2400" dirty="0"/>
          </a:p>
          <a:p>
            <a:pPr marL="36900" indent="0">
              <a:buNone/>
            </a:pPr>
            <a:r>
              <a:rPr lang="fr-FR" sz="2400" b="1" i="1" dirty="0"/>
              <a:t>			Pas d’utilisation </a:t>
            </a:r>
            <a:r>
              <a:rPr lang="fr-FR" sz="2400" b="1" i="1" dirty="0" smtClean="0"/>
              <a:t>commerciale </a:t>
            </a:r>
            <a:r>
              <a:rPr lang="fr-FR" sz="2400" dirty="0" smtClean="0"/>
              <a:t>: </a:t>
            </a:r>
            <a:r>
              <a:rPr lang="fr-FR" sz="2400" dirty="0"/>
              <a:t>L’</a:t>
            </a:r>
            <a:r>
              <a:rPr lang="fr-FR" sz="2400" dirty="0" err="1"/>
              <a:t>oeuvre</a:t>
            </a:r>
            <a:r>
              <a:rPr lang="fr-FR" sz="2400" dirty="0"/>
              <a:t> peut être </a:t>
            </a:r>
            <a:r>
              <a:rPr lang="fr-FR" sz="2400" dirty="0" smtClean="0"/>
              <a:t>											reproduite, modifiée </a:t>
            </a:r>
            <a:r>
              <a:rPr lang="fr-FR" sz="2400" dirty="0"/>
              <a:t>et/ou </a:t>
            </a:r>
            <a:r>
              <a:rPr lang="fr-FR" sz="2400" dirty="0" smtClean="0"/>
              <a:t>diffusée </a:t>
            </a:r>
            <a:r>
              <a:rPr lang="fr-FR" sz="2400" dirty="0"/>
              <a:t>tant que son utilisation </a:t>
            </a:r>
            <a:r>
              <a:rPr lang="fr-FR" sz="2400" dirty="0" smtClean="0"/>
              <a:t>						est </a:t>
            </a:r>
            <a:r>
              <a:rPr lang="fr-FR" sz="2400" dirty="0"/>
              <a:t>non commerciale.</a:t>
            </a:r>
          </a:p>
          <a:p>
            <a:pPr marL="36900" indent="0">
              <a:buNone/>
            </a:pPr>
            <a:endParaRPr lang="fr-FR" dirty="0" smtClean="0"/>
          </a:p>
          <a:p>
            <a:pPr marL="36900" indent="0">
              <a:buNone/>
            </a:pPr>
            <a:endParaRPr lang="fr-FR" dirty="0"/>
          </a:p>
          <a:p>
            <a:pPr marL="36900" indent="0">
              <a:buNone/>
            </a:pPr>
            <a:endParaRPr lang="fr-FR" dirty="0" smtClean="0"/>
          </a:p>
        </p:txBody>
      </p:sp>
      <p:pic>
        <p:nvPicPr>
          <p:cNvPr id="2050" name="Picture 2" descr="C:\Users\Benoit\Desktop\nd.larg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183" y="2305173"/>
            <a:ext cx="1463040" cy="1463040"/>
          </a:xfrm>
          <a:prstGeom prst="rect">
            <a:avLst/>
          </a:prstGeom>
          <a:noFill/>
        </p:spPr>
      </p:pic>
      <p:pic>
        <p:nvPicPr>
          <p:cNvPr id="2051" name="Picture 3" descr="C:\Users\Benoit\Desktop\nc.larg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627" y="4369994"/>
            <a:ext cx="1463040" cy="1463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806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6 licences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800" dirty="0"/>
              <a:t>L’attribution.</a:t>
            </a:r>
          </a:p>
          <a:p>
            <a:r>
              <a:rPr lang="fr-FR" sz="2800" dirty="0"/>
              <a:t>L’attribution sans modification permet seulement le partage par un tiers.</a:t>
            </a:r>
          </a:p>
          <a:p>
            <a:r>
              <a:rPr lang="fr-FR" sz="2800" dirty="0"/>
              <a:t>L’attribution sans modification ni utilisation commerciale.</a:t>
            </a:r>
          </a:p>
          <a:p>
            <a:r>
              <a:rPr lang="fr-FR" sz="2800" dirty="0"/>
              <a:t>L’attribution sans utilisation commerciale.</a:t>
            </a:r>
          </a:p>
          <a:p>
            <a:r>
              <a:rPr lang="fr-FR" sz="2800" dirty="0"/>
              <a:t>L’attribution sans utilisation commerciale et partage limité aux </a:t>
            </a:r>
            <a:r>
              <a:rPr lang="fr-FR" sz="2800" dirty="0" smtClean="0"/>
              <a:t>mêmes </a:t>
            </a:r>
            <a:r>
              <a:rPr lang="fr-FR" sz="2800" dirty="0"/>
              <a:t>conditions.</a:t>
            </a:r>
          </a:p>
          <a:p>
            <a:r>
              <a:rPr lang="fr-FR" sz="2800" dirty="0"/>
              <a:t>L’attribution et partage limité aux </a:t>
            </a:r>
            <a:r>
              <a:rPr lang="fr-FR" sz="2800" dirty="0" smtClean="0"/>
              <a:t>mêmes </a:t>
            </a:r>
            <a:r>
              <a:rPr lang="fr-FR" sz="2800" dirty="0"/>
              <a:t>conditions.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23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oise">
  <a:themeElements>
    <a:clrScheme name="Ardois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ois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oi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TM04033929[[fn=Ardoise]]</Template>
  <TotalTime>209</TotalTime>
  <Words>618</Words>
  <Application>Microsoft Office PowerPoint</Application>
  <PresentationFormat>Grand écran</PresentationFormat>
  <Paragraphs>151</Paragraphs>
  <Slides>23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Calibri</vt:lpstr>
      <vt:lpstr>Calisto MT</vt:lpstr>
      <vt:lpstr>Impact</vt:lpstr>
      <vt:lpstr>Trebuchet MS</vt:lpstr>
      <vt:lpstr>Wingdings</vt:lpstr>
      <vt:lpstr>Wingdings 2</vt:lpstr>
      <vt:lpstr>Ardoise</vt:lpstr>
      <vt:lpstr>Contrat Public Creative Commons</vt:lpstr>
      <vt:lpstr>Sommaire</vt:lpstr>
      <vt:lpstr>Sommaire</vt:lpstr>
      <vt:lpstr>Définition</vt:lpstr>
      <vt:lpstr>Evolution</vt:lpstr>
      <vt:lpstr>Sommaire</vt:lpstr>
      <vt:lpstr>Les licences</vt:lpstr>
      <vt:lpstr>Les licences</vt:lpstr>
      <vt:lpstr>Les 6 licences </vt:lpstr>
      <vt:lpstr>Présentation PowerPoint</vt:lpstr>
      <vt:lpstr>Sommaire</vt:lpstr>
      <vt:lpstr>Utilisation</vt:lpstr>
      <vt:lpstr>Sommaire</vt:lpstr>
      <vt:lpstr>Répartition à travers le monde</vt:lpstr>
      <vt:lpstr>Sommaire</vt:lpstr>
      <vt:lpstr>Exemple d’utilisation</vt:lpstr>
      <vt:lpstr>Exemple d’utilisation</vt:lpstr>
      <vt:lpstr>Exemple d’utilisation</vt:lpstr>
      <vt:lpstr>Sommaire</vt:lpstr>
      <vt:lpstr>Vous aussi, réservez vos droits !</vt:lpstr>
      <vt:lpstr>Sommaire</vt:lpstr>
      <vt:lpstr>Sources</vt:lpstr>
      <vt:lpstr>Présentation PowerPoint</vt:lpstr>
    </vt:vector>
  </TitlesOfParts>
  <Company>Universite Lyon1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Contrat Public Creative Commons</dc:title>
  <dc:creator>info etu</dc:creator>
  <cp:lastModifiedBy>info etu</cp:lastModifiedBy>
  <cp:revision>50</cp:revision>
  <dcterms:created xsi:type="dcterms:W3CDTF">2015-03-17T07:25:22Z</dcterms:created>
  <dcterms:modified xsi:type="dcterms:W3CDTF">2015-03-24T07:52:09Z</dcterms:modified>
</cp:coreProperties>
</file>