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</p:sldIdLst>
  <p:sldSz cx="12192000" cy="6858000"/>
  <p:notesSz cx="6858000" cy="9144000"/>
  <p:embeddedFontLst>
    <p:embeddedFont>
      <p:font typeface="Indie Flower" panose="020B0604020202020204" charset="0"/>
      <p:regular r:id="rId14"/>
    </p:embeddedFont>
    <p:embeddedFont>
      <p:font typeface="Gulim" panose="020B0600000101010101" pitchFamily="34" charset="-127"/>
      <p:regular r:id="rId15"/>
    </p:embeddedFont>
    <p:embeddedFont>
      <p:font typeface="Trebuchet MS" panose="020B0603020202020204" pitchFamily="34" charset="0"/>
      <p:regular r:id="rId16"/>
      <p:bold r:id="rId17"/>
      <p:italic r:id="rId18"/>
      <p:boldItalic r:id="rId19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7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0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30062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35596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9487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55120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2" name="Shape 1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176460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98733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010287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7382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49301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8557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Shape 22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cxnSp>
          <p:nvCxnSpPr>
            <p:cNvPr id="23" name="Shape 23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24" name="Shape 24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5" name="Shape 25"/>
            <p:cNvSpPr/>
            <p:nvPr/>
          </p:nvSpPr>
          <p:spPr>
            <a:xfrm>
              <a:off x="9181475" y="-8466"/>
              <a:ext cx="3007348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26" name="Shape 26"/>
            <p:cNvSpPr/>
            <p:nvPr/>
          </p:nvSpPr>
          <p:spPr>
            <a:xfrm>
              <a:off x="9603442" y="-8466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27" name="Shape 27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9334500" y="-8466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29" name="Shape 29"/>
            <p:cNvSpPr/>
            <p:nvPr/>
          </p:nvSpPr>
          <p:spPr>
            <a:xfrm>
              <a:off x="10898729" y="-8466"/>
              <a:ext cx="1290093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0" name="Shape 30"/>
            <p:cNvSpPr/>
            <p:nvPr/>
          </p:nvSpPr>
          <p:spPr>
            <a:xfrm>
              <a:off x="10938999" y="-8466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1" name="Shape 31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1507066" y="2404533"/>
            <a:ext cx="7766936" cy="16463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54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1507066" y="4050832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 baseline="0">
                <a:solidFill>
                  <a:srgbClr val="7F7F7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légende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44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rgbClr val="3F3F3F"/>
              </a:buClr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itation avec légende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44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1366138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spcBef>
                <a:spcPts val="0"/>
              </a:spcBef>
              <a:buClr>
                <a:srgbClr val="3F3F3F"/>
              </a:buClr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" name="Shape 102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8000" b="0" i="0" u="none" strike="noStrike" cap="none" baseline="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8000" b="0" i="0" u="none" strike="noStrike" cap="none" baseline="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rte nom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44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3F3F3F"/>
              </a:buClr>
              <a:buFont typeface="Trebuchet MS"/>
              <a:buNone/>
              <a:defRPr sz="1800">
                <a:solidFill>
                  <a:srgbClr val="3F3F3F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rte nom citation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931333" y="609600"/>
            <a:ext cx="8094134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44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3F3F3F"/>
              </a:buClr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 sz="1800">
                <a:solidFill>
                  <a:srgbClr val="7F7F7F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17" name="Shape 117"/>
          <p:cNvSpPr txBox="1"/>
          <p:nvPr/>
        </p:nvSpPr>
        <p:spPr>
          <a:xfrm>
            <a:off x="541870" y="790377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8000" b="0" i="0" u="none" strike="noStrike" cap="none" baseline="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8893010" y="288655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r-FR" sz="8000" b="0" i="0" u="none" strike="noStrike" cap="none" baseline="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rai ou faux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2" cy="302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defRPr sz="44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77331" y="4013200"/>
            <a:ext cx="8596668" cy="51424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457200" indent="0" rtl="0">
              <a:spcBef>
                <a:spcPts val="0"/>
              </a:spcBef>
              <a:buFont typeface="Trebuchet MS"/>
              <a:buNone/>
              <a:defRPr/>
            </a:lvl2pPr>
            <a:lvl3pPr marL="914400" indent="0" rtl="0">
              <a:spcBef>
                <a:spcPts val="0"/>
              </a:spcBef>
              <a:buFont typeface="Trebuchet MS"/>
              <a:buNone/>
              <a:defRPr/>
            </a:lvl3pPr>
            <a:lvl4pPr marL="1371600" indent="0" rtl="0">
              <a:spcBef>
                <a:spcPts val="0"/>
              </a:spcBef>
              <a:buFont typeface="Trebuchet MS"/>
              <a:buNone/>
              <a:defRPr/>
            </a:lvl4pPr>
            <a:lvl5pPr marL="1828800" indent="0" rtl="0">
              <a:spcBef>
                <a:spcPts val="0"/>
              </a:spcBef>
              <a:buFont typeface="Trebuchet MS"/>
              <a:buNone/>
              <a:defRPr/>
            </a:lvl5pPr>
            <a:lvl6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>
              <a:spcBef>
                <a:spcPts val="0"/>
              </a:spcBef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 sz="1800">
                <a:solidFill>
                  <a:srgbClr val="7F7F7F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re et texte vertical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 rot="5400000">
            <a:off x="3035281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4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re vertical et texte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 rot="5400000">
            <a:off x="5994318" y="2582952"/>
            <a:ext cx="5251450" cy="130474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49" cy="70601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4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600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4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re de sec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677335" y="2700866"/>
            <a:ext cx="8596668" cy="18265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4000" b="0" cap="none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Clr>
                <a:srgbClr val="7F7F7F"/>
              </a:buClr>
              <a:buFont typeface="Trebuchet MS"/>
              <a:buNone/>
              <a:defRPr sz="2000">
                <a:solidFill>
                  <a:srgbClr val="7F7F7F"/>
                </a:solidFill>
              </a:defRPr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800">
                <a:solidFill>
                  <a:srgbClr val="888888"/>
                </a:solidFill>
              </a:defRPr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600">
                <a:solidFill>
                  <a:srgbClr val="888888"/>
                </a:solidFill>
              </a:defRPr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4184035" cy="38807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4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5089969" y="2160589"/>
            <a:ext cx="4184033" cy="38807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4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is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rebuchet MS"/>
              <a:buNone/>
              <a:defRPr sz="2400" b="0"/>
            </a:lvl1pPr>
            <a:lvl2pPr marL="457200" indent="0" rtl="0">
              <a:spcBef>
                <a:spcPts val="0"/>
              </a:spcBef>
              <a:buFont typeface="Trebuchet MS"/>
              <a:buNone/>
              <a:defRPr sz="2000" b="1"/>
            </a:lvl2pPr>
            <a:lvl3pPr marL="914400" indent="0" rtl="0">
              <a:spcBef>
                <a:spcPts val="0"/>
              </a:spcBef>
              <a:buFont typeface="Trebuchet MS"/>
              <a:buNone/>
              <a:defRPr sz="1800" b="1"/>
            </a:lvl3pPr>
            <a:lvl4pPr marL="1371600" indent="0" rtl="0">
              <a:spcBef>
                <a:spcPts val="0"/>
              </a:spcBef>
              <a:buFont typeface="Trebuchet MS"/>
              <a:buNone/>
              <a:defRPr sz="1600" b="1"/>
            </a:lvl4pPr>
            <a:lvl5pPr marL="1828800" indent="0" rtl="0">
              <a:spcBef>
                <a:spcPts val="0"/>
              </a:spcBef>
              <a:buFont typeface="Trebuchet MS"/>
              <a:buNone/>
              <a:defRPr sz="1600" b="1"/>
            </a:lvl5pPr>
            <a:lvl6pPr marL="2286000" indent="0" rtl="0">
              <a:spcBef>
                <a:spcPts val="0"/>
              </a:spcBef>
              <a:buFont typeface="Trebuchet MS"/>
              <a:buNone/>
              <a:defRPr sz="1600" b="1"/>
            </a:lvl6pPr>
            <a:lvl7pPr marL="2743200" indent="0" rtl="0">
              <a:spcBef>
                <a:spcPts val="0"/>
              </a:spcBef>
              <a:buFont typeface="Trebuchet MS"/>
              <a:buNone/>
              <a:defRPr sz="1600" b="1"/>
            </a:lvl7pPr>
            <a:lvl8pPr marL="3200400" indent="0" rtl="0">
              <a:spcBef>
                <a:spcPts val="0"/>
              </a:spcBef>
              <a:buFont typeface="Trebuchet MS"/>
              <a:buNone/>
              <a:defRPr sz="1600" b="1"/>
            </a:lvl8pPr>
            <a:lvl9pPr marL="3657600" indent="0" rtl="0">
              <a:spcBef>
                <a:spcPts val="0"/>
              </a:spcBef>
              <a:buFont typeface="Trebuchet MS"/>
              <a:buNone/>
              <a:defRPr sz="1600" b="1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75745" y="2737244"/>
            <a:ext cx="4185622" cy="33041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4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3"/>
          </p:nvPr>
        </p:nvSpPr>
        <p:spPr>
          <a:xfrm>
            <a:off x="5088382" y="2160983"/>
            <a:ext cx="4185617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rebuchet MS"/>
              <a:buNone/>
              <a:defRPr sz="2400" b="0"/>
            </a:lvl1pPr>
            <a:lvl2pPr marL="457200" indent="0" rtl="0">
              <a:spcBef>
                <a:spcPts val="0"/>
              </a:spcBef>
              <a:buFont typeface="Trebuchet MS"/>
              <a:buNone/>
              <a:defRPr sz="2000" b="1"/>
            </a:lvl2pPr>
            <a:lvl3pPr marL="914400" indent="0" rtl="0">
              <a:spcBef>
                <a:spcPts val="0"/>
              </a:spcBef>
              <a:buFont typeface="Trebuchet MS"/>
              <a:buNone/>
              <a:defRPr sz="1800" b="1"/>
            </a:lvl3pPr>
            <a:lvl4pPr marL="1371600" indent="0" rtl="0">
              <a:spcBef>
                <a:spcPts val="0"/>
              </a:spcBef>
              <a:buFont typeface="Trebuchet MS"/>
              <a:buNone/>
              <a:defRPr sz="1600" b="1"/>
            </a:lvl4pPr>
            <a:lvl5pPr marL="1828800" indent="0" rtl="0">
              <a:spcBef>
                <a:spcPts val="0"/>
              </a:spcBef>
              <a:buFont typeface="Trebuchet MS"/>
              <a:buNone/>
              <a:defRPr sz="1600" b="1"/>
            </a:lvl5pPr>
            <a:lvl6pPr marL="2286000" indent="0" rtl="0">
              <a:spcBef>
                <a:spcPts val="0"/>
              </a:spcBef>
              <a:buFont typeface="Trebuchet MS"/>
              <a:buNone/>
              <a:defRPr sz="1600" b="1"/>
            </a:lvl6pPr>
            <a:lvl7pPr marL="2743200" indent="0" rtl="0">
              <a:spcBef>
                <a:spcPts val="0"/>
              </a:spcBef>
              <a:buFont typeface="Trebuchet MS"/>
              <a:buNone/>
              <a:defRPr sz="1600" b="1"/>
            </a:lvl7pPr>
            <a:lvl8pPr marL="3200400" indent="0" rtl="0">
              <a:spcBef>
                <a:spcPts val="0"/>
              </a:spcBef>
              <a:buFont typeface="Trebuchet MS"/>
              <a:buNone/>
              <a:defRPr sz="1600" b="1"/>
            </a:lvl8pPr>
            <a:lvl9pPr marL="3657600" indent="0" rtl="0">
              <a:spcBef>
                <a:spcPts val="0"/>
              </a:spcBef>
              <a:buFont typeface="Trebuchet MS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4"/>
          </p:nvPr>
        </p:nvSpPr>
        <p:spPr>
          <a:xfrm>
            <a:off x="5088383" y="2737244"/>
            <a:ext cx="4185616" cy="33041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4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 avec légend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77333" y="1498604"/>
            <a:ext cx="3854527" cy="12784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 sz="2000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760460" y="514924"/>
            <a:ext cx="4513540" cy="5526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8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6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4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677333" y="2777068"/>
            <a:ext cx="3854527" cy="25844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 sz="1400"/>
            </a:lvl1pPr>
            <a:lvl2pPr marL="457063" indent="-12562" rtl="0">
              <a:spcBef>
                <a:spcPts val="0"/>
              </a:spcBef>
              <a:buFont typeface="Trebuchet MS"/>
              <a:buNone/>
              <a:defRPr sz="1400"/>
            </a:lvl2pPr>
            <a:lvl3pPr marL="914126" indent="-12425" rtl="0">
              <a:spcBef>
                <a:spcPts val="0"/>
              </a:spcBef>
              <a:buFont typeface="Trebuchet MS"/>
              <a:buNone/>
              <a:defRPr sz="1200"/>
            </a:lvl3pPr>
            <a:lvl4pPr marL="1371189" indent="-12288" rtl="0">
              <a:spcBef>
                <a:spcPts val="0"/>
              </a:spcBef>
              <a:buFont typeface="Trebuchet MS"/>
              <a:buNone/>
              <a:defRPr sz="1000"/>
            </a:lvl4pPr>
            <a:lvl5pPr marL="1828251" indent="-12151" rtl="0">
              <a:spcBef>
                <a:spcPts val="0"/>
              </a:spcBef>
              <a:buFont typeface="Trebuchet MS"/>
              <a:buNone/>
              <a:defRPr sz="1000"/>
            </a:lvl5pPr>
            <a:lvl6pPr marL="2285314" indent="-12013" rtl="0">
              <a:spcBef>
                <a:spcPts val="0"/>
              </a:spcBef>
              <a:buFont typeface="Trebuchet MS"/>
              <a:buNone/>
              <a:defRPr sz="1000"/>
            </a:lvl6pPr>
            <a:lvl7pPr marL="2742377" indent="-11876" rtl="0">
              <a:spcBef>
                <a:spcPts val="0"/>
              </a:spcBef>
              <a:buFont typeface="Trebuchet MS"/>
              <a:buNone/>
              <a:defRPr sz="1000"/>
            </a:lvl7pPr>
            <a:lvl8pPr marL="3199440" indent="-11739" rtl="0">
              <a:spcBef>
                <a:spcPts val="0"/>
              </a:spcBef>
              <a:buFont typeface="Trebuchet MS"/>
              <a:buNone/>
              <a:defRPr sz="1000"/>
            </a:lvl8pPr>
            <a:lvl9pPr marL="3656503" indent="-11603" rtl="0">
              <a:spcBef>
                <a:spcPts val="0"/>
              </a:spcBef>
              <a:buFont typeface="Trebuchet MS"/>
              <a:buNone/>
              <a:defRPr sz="10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77333" y="4800600"/>
            <a:ext cx="8596667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400" b="0"/>
            </a:lvl1pPr>
            <a:lvl2pPr rtl="0">
              <a:spcBef>
                <a:spcPts val="0"/>
              </a:spcBef>
              <a:defRPr>
                <a:solidFill>
                  <a:schemeClr val="dk2"/>
                </a:solidFill>
              </a:defRPr>
            </a:lvl2pPr>
            <a:lvl3pPr rtl="0">
              <a:spcBef>
                <a:spcPts val="0"/>
              </a:spcBef>
              <a:defRPr>
                <a:solidFill>
                  <a:schemeClr val="dk2"/>
                </a:solidFill>
              </a:defRPr>
            </a:lvl3pPr>
            <a:lvl4pPr rtl="0">
              <a:spcBef>
                <a:spcPts val="0"/>
              </a:spcBef>
              <a:defRPr>
                <a:solidFill>
                  <a:schemeClr val="dk2"/>
                </a:solidFill>
              </a:defRPr>
            </a:lvl4pPr>
            <a:lvl5pPr rtl="0">
              <a:spcBef>
                <a:spcPts val="0"/>
              </a:spcBef>
              <a:defRPr>
                <a:solidFill>
                  <a:schemeClr val="dk2"/>
                </a:solidFill>
              </a:defRPr>
            </a:lvl5pPr>
            <a:lvl6pPr rtl="0">
              <a:spcBef>
                <a:spcPts val="0"/>
              </a:spcBef>
              <a:defRPr>
                <a:solidFill>
                  <a:schemeClr val="dk2"/>
                </a:solidFill>
              </a:defRPr>
            </a:lvl6pPr>
            <a:lvl7pPr rtl="0">
              <a:spcBef>
                <a:spcPts val="0"/>
              </a:spcBef>
              <a:defRPr>
                <a:solidFill>
                  <a:schemeClr val="dk2"/>
                </a:solidFill>
              </a:defRPr>
            </a:lvl7pPr>
            <a:lvl8pPr rtl="0">
              <a:spcBef>
                <a:spcPts val="0"/>
              </a:spcBef>
              <a:defRPr>
                <a:solidFill>
                  <a:schemeClr val="dk2"/>
                </a:solidFill>
              </a:defRPr>
            </a:lvl8pPr>
            <a:lvl9pPr rtl="0">
              <a:spcBef>
                <a:spcPts val="0"/>
              </a:spcBef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idx="2"/>
          </p:nvPr>
        </p:nvSpPr>
        <p:spPr>
          <a:xfrm>
            <a:off x="677333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0"/>
              </a:spcBef>
              <a:buClr>
                <a:srgbClr val="888888"/>
              </a:buClr>
              <a:buFont typeface="Trebuchet MS"/>
              <a:buNone/>
              <a:defRPr sz="16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buClr>
                <a:schemeClr val="dk1"/>
              </a:buClr>
              <a:buFont typeface="Trebuchet MS"/>
              <a:buNone/>
              <a:defRPr sz="16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77333" y="5367337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rebuchet MS"/>
              <a:buNone/>
              <a:defRPr sz="1200"/>
            </a:lvl1pPr>
            <a:lvl2pPr marL="457200" indent="0" rtl="0">
              <a:spcBef>
                <a:spcPts val="0"/>
              </a:spcBef>
              <a:buFont typeface="Trebuchet MS"/>
              <a:buNone/>
              <a:defRPr sz="1200"/>
            </a:lvl2pPr>
            <a:lvl3pPr marL="914400" indent="0" rtl="0">
              <a:spcBef>
                <a:spcPts val="0"/>
              </a:spcBef>
              <a:buFont typeface="Trebuchet MS"/>
              <a:buNone/>
              <a:defRPr sz="1000"/>
            </a:lvl3pPr>
            <a:lvl4pPr marL="1371600" indent="0" rtl="0">
              <a:spcBef>
                <a:spcPts val="0"/>
              </a:spcBef>
              <a:buFont typeface="Trebuchet MS"/>
              <a:buNone/>
              <a:defRPr sz="900"/>
            </a:lvl4pPr>
            <a:lvl5pPr marL="1828800" indent="0" rtl="0">
              <a:spcBef>
                <a:spcPts val="0"/>
              </a:spcBef>
              <a:buFont typeface="Trebuchet MS"/>
              <a:buNone/>
              <a:defRPr sz="900"/>
            </a:lvl5pPr>
            <a:lvl6pPr marL="2286000" indent="0" rtl="0">
              <a:spcBef>
                <a:spcPts val="0"/>
              </a:spcBef>
              <a:buFont typeface="Trebuchet MS"/>
              <a:buNone/>
              <a:defRPr sz="900"/>
            </a:lvl6pPr>
            <a:lvl7pPr marL="2743200" indent="0" rtl="0">
              <a:spcBef>
                <a:spcPts val="0"/>
              </a:spcBef>
              <a:buFont typeface="Trebuchet MS"/>
              <a:buNone/>
              <a:defRPr sz="900"/>
            </a:lvl7pPr>
            <a:lvl8pPr marL="3200400" indent="0" rtl="0">
              <a:spcBef>
                <a:spcPts val="0"/>
              </a:spcBef>
              <a:buFont typeface="Trebuchet MS"/>
              <a:buNone/>
              <a:defRPr sz="900"/>
            </a:lvl8pPr>
            <a:lvl9pPr marL="3657600" indent="0" rtl="0">
              <a:spcBef>
                <a:spcPts val="0"/>
              </a:spcBef>
              <a:buFont typeface="Trebuchet MS"/>
              <a:buNone/>
              <a:defRPr sz="9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0" y="-8466"/>
            <a:ext cx="12192000" cy="6866467"/>
            <a:chOff x="0" y="-8466"/>
            <a:chExt cx="12192000" cy="6866467"/>
          </a:xfrm>
        </p:grpSpPr>
        <p:cxnSp>
          <p:nvCxnSpPr>
            <p:cNvPr id="6" name="Shape 6"/>
            <p:cNvCxnSpPr/>
            <p:nvPr/>
          </p:nvCxnSpPr>
          <p:spPr>
            <a:xfrm>
              <a:off x="9371011" y="0"/>
              <a:ext cx="1219199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7" name="Shape 7"/>
            <p:cNvCxnSpPr/>
            <p:nvPr/>
          </p:nvCxnSpPr>
          <p:spPr>
            <a:xfrm flipH="1">
              <a:off x="7425266" y="3681412"/>
              <a:ext cx="4763558" cy="3176586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" name="Shape 8"/>
            <p:cNvSpPr/>
            <p:nvPr/>
          </p:nvSpPr>
          <p:spPr>
            <a:xfrm>
              <a:off x="9181475" y="-8466"/>
              <a:ext cx="3007348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621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0" y="119999"/>
                  </a:lnTo>
                  <a:lnTo>
                    <a:pt x="81621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9" name="Shape 9"/>
            <p:cNvSpPr/>
            <p:nvPr/>
          </p:nvSpPr>
          <p:spPr>
            <a:xfrm>
              <a:off x="9603442" y="-8466"/>
              <a:ext cx="2588558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56067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0" name="Shape 10"/>
            <p:cNvSpPr/>
            <p:nvPr/>
          </p:nvSpPr>
          <p:spPr>
            <a:xfrm>
              <a:off x="8932332" y="3048000"/>
              <a:ext cx="3259667" cy="3809999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9334500" y="-8466"/>
              <a:ext cx="2854326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19999"/>
                  </a:lnTo>
                  <a:lnTo>
                    <a:pt x="103873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2" name="Shape 12"/>
            <p:cNvSpPr/>
            <p:nvPr/>
          </p:nvSpPr>
          <p:spPr>
            <a:xfrm>
              <a:off x="10898729" y="-8466"/>
              <a:ext cx="1290093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852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0" y="120000"/>
                  </a:lnTo>
                  <a:lnTo>
                    <a:pt x="94852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3" name="Shape 13"/>
            <p:cNvSpPr/>
            <p:nvPr/>
          </p:nvSpPr>
          <p:spPr>
            <a:xfrm>
              <a:off x="10938999" y="-8466"/>
              <a:ext cx="1249825" cy="686646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120000" y="120000"/>
                  </a:lnTo>
                  <a:lnTo>
                    <a:pt x="106515" y="120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4" name="Shape 14"/>
            <p:cNvSpPr/>
            <p:nvPr/>
          </p:nvSpPr>
          <p:spPr>
            <a:xfrm>
              <a:off x="10371665" y="3589867"/>
              <a:ext cx="1817159" cy="3268132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4013200"/>
              <a:ext cx="448732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sz="36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2pPr>
            <a:lvl3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3pPr>
            <a:lvl4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4pPr>
            <a:lvl5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5pPr>
            <a:lvl6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6pPr>
            <a:lvl7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7pPr>
            <a:lvl8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8pPr>
            <a:lvl9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marR="0" indent="-20446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6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marR="0" indent="-1574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4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marR="0" indent="-16763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marR="0" indent="-1676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Char char="●"/>
              <a:defRPr sz="12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7205132" y="6041362"/>
            <a:ext cx="91193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677333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 sz="900" b="0" i="0" u="none" strike="noStrike" cap="none" baseline="0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900" b="0" i="0" u="none" strike="noStrike" cap="none" baseline="0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‹N°›</a:t>
            </a:fld>
            <a:endParaRPr lang="fr-FR" sz="900" b="0" i="0" u="none" strike="noStrike" cap="none" baseline="0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ful.org/ressources/logiciel-libre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classrooms.com/courses/faire-de-son-programme-un-logiciel-libre" TargetMode="External"/><Relationship Id="rId5" Type="http://schemas.openxmlformats.org/officeDocument/2006/relationships/hyperlink" Target="http://informatiqueastuces.e-monsite.com/pages/le-monde-du-libre/la-difference-entre-le-logiciel-libre-gratuit-ou-payant-que-choisir.html" TargetMode="External"/><Relationship Id="rId4" Type="http://schemas.openxmlformats.org/officeDocument/2006/relationships/hyperlink" Target="https://aful.org/ressources/licences-libr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ctrTitle"/>
          </p:nvPr>
        </p:nvSpPr>
        <p:spPr>
          <a:xfrm>
            <a:off x="415750" y="970975"/>
            <a:ext cx="9723300" cy="398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Meddon"/>
              <a:buNone/>
            </a:pPr>
            <a:r>
              <a:rPr lang="fr-FR" sz="9600" b="1" i="0" u="none" strike="noStrike" cap="none" baseline="0">
                <a:solidFill>
                  <a:schemeClr val="accent1"/>
                </a:solidFill>
                <a:latin typeface="Indie Flower"/>
                <a:ea typeface="Indie Flower"/>
                <a:cs typeface="Indie Flower"/>
                <a:sym typeface="Indie Flower"/>
              </a:rPr>
              <a:t>Les licences    libres</a:t>
            </a:r>
          </a:p>
        </p:txBody>
      </p:sp>
      <p:pic>
        <p:nvPicPr>
          <p:cNvPr id="140" name="Shape 1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723272"/>
            <a:ext cx="2624051" cy="11347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677333" y="609600"/>
            <a:ext cx="8596800" cy="132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0" algn="ctr">
              <a:spcBef>
                <a:spcPts val="0"/>
              </a:spcBef>
              <a:buNone/>
            </a:pPr>
            <a:r>
              <a:rPr lang="fr-FR" dirty="0" smtClean="0"/>
              <a:t>Vous voulez en savoir plus ?</a:t>
            </a:r>
            <a:endParaRPr lang="fr-FR" dirty="0"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77333" y="2160589"/>
            <a:ext cx="8596800" cy="443033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fr-FR" u="sng" dirty="0">
                <a:solidFill>
                  <a:schemeClr val="hlink"/>
                </a:solidFill>
                <a:hlinkClick r:id="rId3"/>
              </a:rPr>
              <a:t>https://aful.org/ressources/logiciel-libre</a:t>
            </a:r>
          </a:p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Font typeface="Arial"/>
              <a:buNone/>
            </a:pPr>
            <a:endParaRPr dirty="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fr-FR" u="sng" dirty="0">
                <a:solidFill>
                  <a:schemeClr val="hlink"/>
                </a:solidFill>
                <a:hlinkClick r:id="rId4"/>
              </a:rPr>
              <a:t>https://aful.org/ressources/licences-libres</a:t>
            </a:r>
          </a:p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Font typeface="Arial"/>
              <a:buNone/>
            </a:pPr>
            <a:endParaRPr dirty="0"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r>
              <a:rPr lang="fr-FR" u="sng" dirty="0">
                <a:solidFill>
                  <a:schemeClr val="hlink"/>
                </a:solidFill>
                <a:hlinkClick r:id="rId5"/>
              </a:rPr>
              <a:t>http://</a:t>
            </a:r>
            <a:r>
              <a:rPr lang="fr-FR" u="sng" dirty="0" smtClean="0">
                <a:solidFill>
                  <a:schemeClr val="hlink"/>
                </a:solidFill>
                <a:hlinkClick r:id="rId5"/>
              </a:rPr>
              <a:t>informatiqueastuces.e-monsite.com/pages/le-monde-du-libre/la-difference-entre-le-logiciel-libre-gratuit-ou-payant-que-choisir.html</a:t>
            </a:r>
          </a:p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None/>
            </a:pPr>
            <a:endParaRPr lang="fr-FR" u="sng" dirty="0">
              <a:solidFill>
                <a:schemeClr val="hlink"/>
              </a:solidFill>
              <a:hlinkClick r:id="rId5"/>
            </a:endParaRPr>
          </a:p>
          <a:p>
            <a:pPr rtl="0">
              <a:spcBef>
                <a:spcPts val="0"/>
              </a:spcBef>
              <a:buNone/>
            </a:pPr>
            <a:endParaRPr dirty="0"/>
          </a:p>
          <a:p>
            <a:pPr marL="0" indent="0" rtl="0">
              <a:spcBef>
                <a:spcPts val="0"/>
              </a:spcBef>
              <a:buNone/>
            </a:pPr>
            <a:r>
              <a:rPr lang="fr-FR" u="sng" dirty="0">
                <a:solidFill>
                  <a:schemeClr val="hlink"/>
                </a:solidFill>
                <a:hlinkClick r:id="rId6"/>
              </a:rPr>
              <a:t>https://openclassrooms.com/courses/faire-de-son-programme-un-logiciel-libre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2505075"/>
            <a:ext cx="8596668" cy="1320800"/>
          </a:xfrm>
        </p:spPr>
        <p:txBody>
          <a:bodyPr/>
          <a:lstStyle/>
          <a:p>
            <a:pPr algn="ctr"/>
            <a:r>
              <a:rPr lang="fr-FR" dirty="0" smtClean="0"/>
              <a:t>Merci de votre attention !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/>
          </a:p>
          <a:p>
            <a:pPr marL="9144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3728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0">
        <p14:vortex dir="r"/>
      </p:transition>
    </mc:Choice>
    <mc:Fallback xmlns=""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667775" y="428375"/>
            <a:ext cx="8596800" cy="1031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i="1">
                <a:solidFill>
                  <a:schemeClr val="accent2"/>
                </a:solidFill>
              </a:rPr>
              <a:t>SOMMAIRE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1325800" y="1281025"/>
            <a:ext cx="8825700" cy="5176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buNone/>
            </a:pPr>
            <a:r>
              <a:rPr lang="fr-FR" sz="3000" i="1">
                <a:solidFill>
                  <a:srgbClr val="666666"/>
                </a:solidFill>
              </a:rPr>
              <a:t>I- Définitions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fr-FR" sz="3000" i="1">
                <a:solidFill>
                  <a:srgbClr val="666666"/>
                </a:solidFill>
              </a:rPr>
              <a:t>			</a:t>
            </a: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fr-FR" sz="3000" i="1">
                <a:solidFill>
                  <a:srgbClr val="666666"/>
                </a:solidFill>
              </a:rPr>
              <a:t>II- Les types de licences libres</a:t>
            </a:r>
          </a:p>
          <a:p>
            <a:pPr marL="1828800" lvl="0" indent="-228600" algn="l" rtl="0"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fr-FR" sz="2400" i="1">
                <a:solidFill>
                  <a:srgbClr val="666666"/>
                </a:solidFill>
              </a:rPr>
              <a:t>Copyleft</a:t>
            </a:r>
          </a:p>
          <a:p>
            <a:pPr marL="1828800" lvl="0" indent="-228600" algn="l" rtl="0">
              <a:spcBef>
                <a:spcPts val="0"/>
              </a:spcBef>
              <a:buClr>
                <a:srgbClr val="666666"/>
              </a:buClr>
              <a:buSzPct val="100000"/>
            </a:pPr>
            <a:r>
              <a:rPr lang="fr-FR" sz="2400" i="1">
                <a:solidFill>
                  <a:srgbClr val="666666"/>
                </a:solidFill>
              </a:rPr>
              <a:t>licence permissive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sz="3000" i="1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fr-FR" sz="3000" i="1">
                <a:solidFill>
                  <a:srgbClr val="666666"/>
                </a:solidFill>
              </a:rPr>
              <a:t>III- Les différences dans les licences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sz="3000" i="1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fr-FR" sz="3000" i="1">
                <a:solidFill>
                  <a:srgbClr val="666666"/>
                </a:solidFill>
              </a:rPr>
              <a:t>IV- Intégration d’une licence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sz="3000" i="1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buNone/>
            </a:pPr>
            <a:r>
              <a:rPr lang="fr-FR" sz="3000" i="1">
                <a:solidFill>
                  <a:srgbClr val="666666"/>
                </a:solidFill>
              </a:rPr>
              <a:t>V- Conclusion</a:t>
            </a:r>
          </a:p>
          <a:p>
            <a:pPr marL="0" lvl="0" indent="0" algn="l" rtl="0">
              <a:spcBef>
                <a:spcPts val="0"/>
              </a:spcBef>
              <a:buNone/>
            </a:pPr>
            <a:endParaRPr sz="3600" i="1">
              <a:solidFill>
                <a:schemeClr val="accent2"/>
              </a:solidFill>
            </a:endParaRPr>
          </a:p>
          <a:p>
            <a:pPr marL="0" lvl="0" indent="0" algn="l">
              <a:spcBef>
                <a:spcPts val="0"/>
              </a:spcBef>
              <a:buClr>
                <a:schemeClr val="accent2"/>
              </a:buClr>
              <a:buFont typeface="Trebuchet MS"/>
              <a:buNone/>
            </a:pPr>
            <a:endParaRPr sz="4000" i="1">
              <a:solidFill>
                <a:schemeClr val="accent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677333" y="47779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2"/>
              </a:buClr>
              <a:buSzPct val="25000"/>
              <a:buFont typeface="Trebuchet MS"/>
              <a:buNone/>
            </a:pPr>
            <a:r>
              <a:rPr lang="fr-FR" sz="4000" b="0" i="1" u="none" strike="noStrike" cap="none" baseline="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Définitions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77333" y="1468609"/>
            <a:ext cx="8596800" cy="5154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8888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 loi protège toutes les œuvres par le </a:t>
            </a:r>
            <a:r>
              <a:rPr lang="fr-FR" sz="2000" b="0" i="1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droit d'auteur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000" b="0" i="1" u="none" strike="noStrike" cap="none" baseline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8888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fr-FR" sz="20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Une </a:t>
            </a:r>
            <a:r>
              <a:rPr lang="fr-FR" sz="2000" b="0" i="1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licence</a:t>
            </a:r>
            <a:r>
              <a:rPr lang="fr-FR" sz="20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est un contrat type proposé aux acquéreurs de l'œuvre indiquant les droits qui leurs sont concédés, ainsi que les obligations éventuelles qui leur sont imposées.</a:t>
            </a: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Une licence est libre lorsqu'elle garantit à l'utilisateur certaines libertés fondamentales :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 liberté d'utilisation 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 liberté de modification 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 liberté de redistribution </a:t>
            </a:r>
          </a:p>
          <a:p>
            <a:pPr marL="742950" marR="0" lvl="1" indent="-2857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La liberté de publication 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677333" y="51074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2"/>
              </a:buClr>
              <a:buSzPct val="25000"/>
              <a:buFont typeface="Trebuchet MS"/>
              <a:buNone/>
            </a:pPr>
            <a:r>
              <a:rPr lang="fr-FR" sz="3600" b="0" i="1" u="none" strike="noStrike" cap="none" baseline="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Les types de licences libres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391175" y="1590000"/>
            <a:ext cx="9347399" cy="526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</a:pPr>
            <a:r>
              <a:rPr lang="fr-FR" sz="18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Licences avec obligation de réciprocité (</a:t>
            </a:r>
            <a:r>
              <a:rPr lang="fr-FR" sz="1800" b="1" i="1" u="none" strike="noStrike" cap="none" baseline="0" dirty="0" err="1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copyleft</a:t>
            </a:r>
            <a:r>
              <a:rPr lang="fr-FR" sz="1800" b="1" i="1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)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fr-FR" sz="18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Le principe du </a:t>
            </a:r>
            <a:r>
              <a:rPr lang="fr-FR" sz="1800" b="0" i="0" u="none" strike="noStrike" cap="none" baseline="0" dirty="0" err="1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copyleft</a:t>
            </a:r>
            <a:r>
              <a:rPr lang="fr-FR" sz="18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 doit garantir : 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001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les libertés fondamentales mentionnées aux </a:t>
            </a:r>
            <a:r>
              <a:rPr lang="fr-FR" dirty="0"/>
              <a:t>utilisateurs </a:t>
            </a:r>
            <a:r>
              <a:rPr lang="fr-FR" sz="18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du logiciel qu'il couvre, </a:t>
            </a: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8001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que les œuvres dérivées de ce logiciel offriront également ces mêmes libertés. </a:t>
            </a: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fr-FR" sz="20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Tout logiciel utilisant du code obtenu sous une licence </a:t>
            </a:r>
            <a:r>
              <a:rPr lang="fr-FR" sz="2000" b="1" i="0" u="none" strike="noStrike" cap="none" baseline="0" dirty="0" err="1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copyleft</a:t>
            </a:r>
            <a:r>
              <a:rPr lang="fr-FR" sz="2000" b="1" i="0" u="none" strike="noStrike" cap="none" baseline="0" dirty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, devra, s'il est diffusé, l'être sous une licence équivalente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000" dirty="0"/>
          </a:p>
          <a:p>
            <a:pPr marL="0" marR="0" lvl="0" indent="457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fr-FR" sz="2000" dirty="0"/>
              <a:t>exemple : GNU, GPL...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1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1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 dirty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59" name="Shape 1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89725" y="1449824"/>
            <a:ext cx="1587825" cy="1726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677333" y="510745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2"/>
              </a:buClr>
              <a:buSzPct val="25000"/>
              <a:buFont typeface="Trebuchet MS"/>
              <a:buNone/>
            </a:pPr>
            <a:r>
              <a:rPr lang="fr-FR" sz="3600" b="0" i="1" u="none" strike="noStrike" cap="none" baseline="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Les types de licences libres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419700" y="1755250"/>
            <a:ext cx="9013800" cy="4263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9144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Trebuchet MS"/>
            </a:pPr>
            <a:r>
              <a:rPr lang="fr-FR" sz="1800" b="1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Licences permissives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2573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Proches du domaine public</a:t>
            </a: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2573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Ne posent que des contraintes très faibles (comme la mention du copyright initial, pour la diffusion d'œuvres dérivées). </a:t>
            </a: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12573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ans Symbols"/>
              <a:buChar char="●"/>
            </a:pPr>
            <a:r>
              <a:rPr lang="fr-FR" sz="1800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Possibilité de réaliser un logiciel propriétaire à partir de code publié sous une licence de ce type.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1" i="0" u="none" strike="noStrike" cap="none" baseline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4572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fr-FR"/>
              <a:t>exemple : BSD, MIT...</a:t>
            </a: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1" i="0" u="none" strike="noStrike" cap="none" baseline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1" i="0" u="none" strike="noStrike" cap="none" baseline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342900" marR="0" lvl="0" indent="-2514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 b="0" i="0" u="none" strike="noStrike" cap="none" baseline="0">
              <a:solidFill>
                <a:srgbClr val="3F3F3F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166" name="Shape 1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941518">
            <a:off x="7055574" y="5763250"/>
            <a:ext cx="1327775" cy="619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Shape 1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3">
            <a:off x="7055575" y="1755250"/>
            <a:ext cx="1535674" cy="126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677333" y="477793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2"/>
              </a:buClr>
              <a:buSzPct val="25000"/>
              <a:buFont typeface="Trebuchet MS"/>
              <a:buNone/>
            </a:pPr>
            <a:r>
              <a:rPr lang="fr-FR" sz="3600" b="0" i="1" u="none" strike="noStrike" cap="none" baseline="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Les différences dans les </a:t>
            </a:r>
            <a:br>
              <a:rPr lang="fr-FR" sz="3600" b="0" i="1" u="none" strike="noStrike" cap="none" baseline="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</a:br>
            <a:r>
              <a:rPr lang="fr-FR" sz="3600" b="0" i="1" u="none" strike="noStrike" cap="none" baseline="0">
                <a:solidFill>
                  <a:schemeClr val="accent2"/>
                </a:solidFill>
                <a:latin typeface="Trebuchet MS"/>
                <a:ea typeface="Trebuchet MS"/>
                <a:cs typeface="Trebuchet MS"/>
                <a:sym typeface="Trebuchet MS"/>
              </a:rPr>
              <a:t>licences</a:t>
            </a:r>
          </a:p>
        </p:txBody>
      </p:sp>
      <p:pic>
        <p:nvPicPr>
          <p:cNvPr id="173" name="Shape 1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4150" y="2098400"/>
            <a:ext cx="651575" cy="651575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202400" y="1697800"/>
            <a:ext cx="10547100" cy="43434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Font typeface="Trebuchet MS"/>
            </a:pPr>
            <a:r>
              <a:rPr lang="fr-FR" b="0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Gratuit/libre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fr-FR" sz="1800" b="1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- 	 	    </a:t>
            </a:r>
            <a:r>
              <a:rPr lang="fr-FR" sz="1800" b="1"/>
              <a:t>L</a:t>
            </a:r>
            <a:r>
              <a:rPr lang="fr-FR" sz="1800" b="1" i="0" u="none" strike="noStrike" cap="none" baseline="0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rPr>
              <a:t>ibre </a:t>
            </a:r>
            <a:r>
              <a:rPr lang="fr-FR" sz="1800" b="1"/>
              <a:t>NE veut PAS forcément dire gratuit !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/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fr-FR" sz="1800"/>
              <a:t> un logiciel libre peut être :  - libre et gratuit (Mozilla Firefox, Open Office...)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fr-FR" sz="1800"/>
              <a:t>                                            - libre et payant (RedHat Enterprise, MacOS X (libre en partie))</a:t>
            </a: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/>
          </a:p>
          <a:p>
            <a:pPr marL="457200" lvl="0" indent="-22860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rgbClr val="434343"/>
              </a:buClr>
            </a:pPr>
            <a:r>
              <a:rPr lang="fr-FR">
                <a:solidFill>
                  <a:srgbClr val="434343"/>
                </a:solidFill>
              </a:rPr>
              <a:t>logiciel propriétaire</a:t>
            </a:r>
          </a:p>
          <a:p>
            <a:pPr marL="0" lvl="0" indent="457200" rtl="0">
              <a:lnSpc>
                <a:spcPct val="120000"/>
              </a:lnSpc>
              <a:spcBef>
                <a:spcPts val="400"/>
              </a:spcBef>
              <a:buNone/>
            </a:pPr>
            <a:r>
              <a:rPr lang="fr-FR">
                <a:solidFill>
                  <a:srgbClr val="434343"/>
                </a:solidFill>
              </a:rPr>
              <a:t>  	les droits des utilisateurs sont </a:t>
            </a:r>
            <a:r>
              <a:rPr lang="fr-FR" b="1">
                <a:solidFill>
                  <a:srgbClr val="434343"/>
                </a:solidFill>
              </a:rPr>
              <a:t>restreint </a:t>
            </a:r>
          </a:p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fr-FR">
                <a:solidFill>
                  <a:srgbClr val="434343"/>
                </a:solidFill>
              </a:rPr>
              <a:t>      		    L’utilisateur ne peut qu’utiliser le logiciel  &lt;&lt;executable&gt;&gt; (Microsoft, adobe…..)</a:t>
            </a:r>
          </a:p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Font typeface="Arial"/>
              <a:buNone/>
            </a:pPr>
            <a:endParaRPr>
              <a:solidFill>
                <a:srgbClr val="434343"/>
              </a:solidFill>
            </a:endParaRPr>
          </a:p>
          <a:p>
            <a:pPr marL="0" lvl="0" indent="0" rtl="0">
              <a:lnSpc>
                <a:spcPct val="115000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Font typeface="Arial"/>
              <a:buNone/>
            </a:pPr>
            <a:endParaRPr sz="1400">
              <a:solidFill>
                <a:srgbClr val="434343"/>
              </a:solidFill>
            </a:endParaRPr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/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/>
          </a:p>
          <a:p>
            <a: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609608" y="577075"/>
            <a:ext cx="8596800" cy="1320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fr-FR" sz="3000" i="1" dirty="0">
                <a:solidFill>
                  <a:schemeClr val="accent2"/>
                </a:solidFill>
              </a:rPr>
              <a:t>Intégration d’une licence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19800" y="1498250"/>
            <a:ext cx="9605700" cy="5045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434343"/>
              </a:buClr>
              <a:buSzPct val="100000"/>
            </a:pPr>
            <a:r>
              <a:rPr lang="fr-FR">
                <a:solidFill>
                  <a:srgbClr val="434343"/>
                </a:solidFill>
              </a:rPr>
              <a:t>Tout d’abord, il faut choisir une licence existante !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434343"/>
              </a:solidFill>
            </a:endParaRPr>
          </a:p>
          <a:p>
            <a:pPr marL="914400" lvl="0" indent="-228600" rtl="0">
              <a:spcBef>
                <a:spcPts val="0"/>
              </a:spcBef>
              <a:buClr>
                <a:srgbClr val="434343"/>
              </a:buClr>
            </a:pPr>
            <a:r>
              <a:rPr lang="fr-FR">
                <a:solidFill>
                  <a:srgbClr val="434343"/>
                </a:solidFill>
              </a:rPr>
              <a:t>Il en existe plusieurs (en fonction des conditions à soumettre à l'utilisation de votre logiciel)  </a:t>
            </a:r>
          </a:p>
          <a:p>
            <a:pPr marL="2286000" indent="457200" rtl="0">
              <a:spcBef>
                <a:spcPts val="0"/>
              </a:spcBef>
              <a:buNone/>
            </a:pPr>
            <a:endParaRPr sz="2400">
              <a:solidFill>
                <a:srgbClr val="434343"/>
              </a:solidFill>
            </a:endParaRPr>
          </a:p>
          <a:p>
            <a:pPr marL="2286000" lvl="0" indent="457200" rtl="0">
              <a:spcBef>
                <a:spcPts val="0"/>
              </a:spcBef>
              <a:buNone/>
            </a:pPr>
            <a:r>
              <a:rPr lang="fr-FR" sz="2400">
                <a:solidFill>
                  <a:srgbClr val="434343"/>
                </a:solidFill>
              </a:rPr>
              <a:t>o</a:t>
            </a:r>
            <a:r>
              <a:rPr lang="fr-FR">
                <a:solidFill>
                  <a:srgbClr val="434343"/>
                </a:solidFill>
              </a:rPr>
              <a:t>ù ?   </a:t>
            </a:r>
            <a:r>
              <a:rPr lang="fr-FR" sz="2400">
                <a:solidFill>
                  <a:srgbClr val="434343"/>
                </a:solidFill>
              </a:rPr>
              <a:t> Sur choosealicence.com</a:t>
            </a:r>
          </a:p>
          <a:p>
            <a:pPr marL="1828800" lvl="0" indent="0" rtl="0">
              <a:spcBef>
                <a:spcPts val="0"/>
              </a:spcBef>
              <a:buNone/>
            </a:pPr>
            <a:endParaRPr sz="1400">
              <a:solidFill>
                <a:srgbClr val="434343"/>
              </a:solidFill>
            </a:endParaRPr>
          </a:p>
          <a:p>
            <a:pPr marL="1828800" lvl="0" indent="0" rtl="0">
              <a:spcBef>
                <a:spcPts val="0"/>
              </a:spcBef>
              <a:buNone/>
            </a:pPr>
            <a:endParaRPr sz="1400">
              <a:solidFill>
                <a:srgbClr val="434343"/>
              </a:solidFill>
            </a:endParaRPr>
          </a:p>
          <a:p>
            <a:pPr marL="457200" lvl="0" indent="-228600" rtl="0">
              <a:lnSpc>
                <a:spcPct val="120000"/>
              </a:lnSpc>
              <a:spcBef>
                <a:spcPts val="800"/>
              </a:spcBef>
              <a:buClr>
                <a:srgbClr val="434343"/>
              </a:buClr>
            </a:pPr>
            <a:r>
              <a:rPr lang="fr-FR">
                <a:solidFill>
                  <a:srgbClr val="434343"/>
                </a:solidFill>
              </a:rPr>
              <a:t>L’écrire dans un fichier texte</a:t>
            </a:r>
          </a:p>
          <a:p>
            <a:pPr marL="0" lvl="0" indent="0" rtl="0">
              <a:lnSpc>
                <a:spcPct val="120000"/>
              </a:lnSpc>
              <a:spcBef>
                <a:spcPts val="800"/>
              </a:spcBef>
              <a:buNone/>
            </a:pPr>
            <a:endParaRPr>
              <a:solidFill>
                <a:srgbClr val="434343"/>
              </a:solidFill>
            </a:endParaRPr>
          </a:p>
          <a:p>
            <a:pPr marL="457200" lvl="0" indent="-228600" rtl="0">
              <a:lnSpc>
                <a:spcPct val="120000"/>
              </a:lnSpc>
              <a:spcBef>
                <a:spcPts val="800"/>
              </a:spcBef>
              <a:buClr>
                <a:srgbClr val="434343"/>
              </a:buClr>
            </a:pPr>
            <a:r>
              <a:rPr lang="fr-FR">
                <a:solidFill>
                  <a:srgbClr val="434343"/>
                </a:solidFill>
              </a:rPr>
              <a:t>Rappeler la licence dans chaque code</a:t>
            </a:r>
          </a:p>
          <a:p>
            <a:pPr marL="0" indent="0" rtl="0">
              <a:lnSpc>
                <a:spcPct val="120000"/>
              </a:lnSpc>
              <a:spcBef>
                <a:spcPts val="800"/>
              </a:spcBef>
              <a:buNone/>
            </a:pPr>
            <a:endParaRPr sz="1400">
              <a:solidFill>
                <a:srgbClr val="434343"/>
              </a:solidFill>
            </a:endParaRPr>
          </a:p>
          <a:p>
            <a:pPr marL="0" lvl="0" indent="0" algn="ctr" rtl="0">
              <a:lnSpc>
                <a:spcPct val="120000"/>
              </a:lnSpc>
              <a:spcBef>
                <a:spcPts val="800"/>
              </a:spcBef>
              <a:buNone/>
            </a:pPr>
            <a:r>
              <a:rPr lang="fr-FR">
                <a:solidFill>
                  <a:srgbClr val="434343"/>
                </a:solidFill>
              </a:rPr>
              <a:t>et le tour est joué  !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400">
              <a:solidFill>
                <a:srgbClr val="434343"/>
              </a:solidFill>
              <a:latin typeface="Gulim"/>
              <a:ea typeface="Gulim"/>
              <a:cs typeface="Gulim"/>
              <a:sym typeface="Gulim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400">
              <a:solidFill>
                <a:srgbClr val="434343"/>
              </a:solidFill>
              <a:latin typeface="Gulim"/>
              <a:ea typeface="Gulim"/>
              <a:cs typeface="Gulim"/>
              <a:sym typeface="Gulim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2400">
              <a:solidFill>
                <a:srgbClr val="434343"/>
              </a:solidFill>
              <a:latin typeface="Gulim"/>
              <a:ea typeface="Gulim"/>
              <a:cs typeface="Gulim"/>
              <a:sym typeface="Gulim"/>
            </a:endParaRPr>
          </a:p>
          <a:p>
            <a:pPr marL="1828800" lvl="0" indent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400">
              <a:solidFill>
                <a:srgbClr val="434343"/>
              </a:solidFill>
            </a:endParaRPr>
          </a:p>
        </p:txBody>
      </p:sp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0825" y="4893100"/>
            <a:ext cx="1662224" cy="139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677333" y="477793"/>
            <a:ext cx="8596800" cy="1320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2"/>
              </a:buClr>
              <a:buSzPct val="25000"/>
              <a:buFont typeface="Trebuchet MS"/>
              <a:buNone/>
            </a:pPr>
            <a:r>
              <a:rPr lang="fr-FR" i="1">
                <a:solidFill>
                  <a:schemeClr val="accent2"/>
                </a:solidFill>
              </a:rPr>
              <a:t>Ce qu’il faut retenir 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0" y="1459350"/>
            <a:ext cx="10547100" cy="5560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1" indent="0" rtl="0">
              <a:spcBef>
                <a:spcPts val="0"/>
              </a:spcBef>
              <a:buNone/>
            </a:pPr>
            <a:r>
              <a:rPr lang="fr-FR" sz="1800" b="1"/>
              <a:t> 	 	   </a:t>
            </a:r>
          </a:p>
          <a:p>
            <a:pPr marL="457200" lvl="1" indent="0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fr-FR" sz="1800" b="1"/>
              <a:t> </a:t>
            </a:r>
            <a:r>
              <a:rPr lang="fr-FR" sz="1800" b="1">
                <a:solidFill>
                  <a:srgbClr val="434343"/>
                </a:solidFill>
              </a:rPr>
              <a:t>Libre</a:t>
            </a:r>
            <a:r>
              <a:rPr lang="fr-FR" sz="1800">
                <a:solidFill>
                  <a:srgbClr val="434343"/>
                </a:solidFill>
              </a:rPr>
              <a:t> ne veut pas forcément dire </a:t>
            </a:r>
            <a:r>
              <a:rPr lang="fr-FR" sz="1800" b="1"/>
              <a:t>gratuit !</a:t>
            </a:r>
          </a:p>
          <a:p>
            <a:pPr marL="0" lvl="0" indent="0" rtl="0">
              <a:lnSpc>
                <a:spcPct val="120000"/>
              </a:lnSpc>
              <a:spcBef>
                <a:spcPts val="800"/>
              </a:spcBef>
              <a:buNone/>
            </a:pPr>
            <a:endParaRPr sz="2000">
              <a:solidFill>
                <a:srgbClr val="434343"/>
              </a:solidFill>
            </a:endParaRPr>
          </a:p>
          <a:p>
            <a:pPr marL="0" lvl="0" indent="0" rtl="0">
              <a:lnSpc>
                <a:spcPct val="120000"/>
              </a:lnSpc>
              <a:spcBef>
                <a:spcPts val="800"/>
              </a:spcBef>
              <a:buNone/>
            </a:pPr>
            <a:r>
              <a:rPr lang="fr-FR" sz="2000">
                <a:solidFill>
                  <a:srgbClr val="434343"/>
                </a:solidFill>
              </a:rPr>
              <a:t>       </a:t>
            </a:r>
            <a:r>
              <a:rPr lang="fr-FR">
                <a:solidFill>
                  <a:srgbClr val="434343"/>
                </a:solidFill>
              </a:rPr>
              <a:t>Il en </a:t>
            </a:r>
            <a:r>
              <a:rPr lang="fr-FR" b="1">
                <a:solidFill>
                  <a:srgbClr val="434343"/>
                </a:solidFill>
              </a:rPr>
              <a:t>existe plusieurs</a:t>
            </a:r>
            <a:r>
              <a:rPr lang="fr-FR">
                <a:solidFill>
                  <a:srgbClr val="434343"/>
                </a:solidFill>
              </a:rPr>
              <a:t> (en fonction des conditions à soumettre à l'utilisation de votre logiciel) </a:t>
            </a:r>
          </a:p>
          <a:p>
            <a:pPr marL="0" lvl="0" indent="0" rtl="0">
              <a:lnSpc>
                <a:spcPct val="120000"/>
              </a:lnSpc>
              <a:spcBef>
                <a:spcPts val="800"/>
              </a:spcBef>
              <a:buNone/>
            </a:pPr>
            <a:endParaRPr sz="2000">
              <a:solidFill>
                <a:srgbClr val="434343"/>
              </a:solidFill>
            </a:endParaRPr>
          </a:p>
          <a:p>
            <a:pPr marL="457200" indent="457200" rtl="0">
              <a:lnSpc>
                <a:spcPct val="120000"/>
              </a:lnSpc>
              <a:spcBef>
                <a:spcPts val="800"/>
              </a:spcBef>
              <a:buNone/>
            </a:pPr>
            <a:r>
              <a:rPr lang="fr-FR" sz="2000">
                <a:solidFill>
                  <a:srgbClr val="434343"/>
                </a:solidFill>
              </a:rPr>
              <a:t>Les licences libre permettent :</a:t>
            </a:r>
          </a:p>
          <a:p>
            <a:pPr marL="4114800" lvl="0" indent="-228600" rtl="0">
              <a:lnSpc>
                <a:spcPct val="120000"/>
              </a:lnSpc>
              <a:spcBef>
                <a:spcPts val="800"/>
              </a:spcBef>
              <a:buClr>
                <a:srgbClr val="434343"/>
              </a:buClr>
              <a:buSzPct val="100000"/>
            </a:pPr>
            <a:r>
              <a:rPr lang="fr-FR" sz="2000">
                <a:solidFill>
                  <a:srgbClr val="434343"/>
                </a:solidFill>
              </a:rPr>
              <a:t>De créer un réseau</a:t>
            </a:r>
          </a:p>
          <a:p>
            <a:pPr marL="4114800" lvl="0" indent="-228600" rtl="0">
              <a:lnSpc>
                <a:spcPct val="120000"/>
              </a:lnSpc>
              <a:spcBef>
                <a:spcPts val="800"/>
              </a:spcBef>
              <a:buClr>
                <a:srgbClr val="434343"/>
              </a:buClr>
              <a:buSzPct val="100000"/>
            </a:pPr>
            <a:r>
              <a:rPr lang="fr-FR" sz="2000">
                <a:solidFill>
                  <a:srgbClr val="434343"/>
                </a:solidFill>
              </a:rPr>
              <a:t>De Pérenniser</a:t>
            </a:r>
          </a:p>
          <a:p>
            <a:pPr marL="4114800" lvl="0" indent="-228600" rtl="0">
              <a:lnSpc>
                <a:spcPct val="120000"/>
              </a:lnSpc>
              <a:spcBef>
                <a:spcPts val="800"/>
              </a:spcBef>
              <a:buClr>
                <a:srgbClr val="434343"/>
              </a:buClr>
              <a:buSzPct val="100000"/>
            </a:pPr>
            <a:r>
              <a:rPr lang="fr-FR" sz="2000">
                <a:solidFill>
                  <a:srgbClr val="434343"/>
                </a:solidFill>
              </a:rPr>
              <a:t>D’améliorer son travailler</a:t>
            </a:r>
          </a:p>
          <a:p>
            <a:pPr marL="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1800">
              <a:solidFill>
                <a:srgbClr val="434343"/>
              </a:solidFill>
              <a:latin typeface="Gulim"/>
              <a:ea typeface="Gulim"/>
              <a:cs typeface="Gulim"/>
              <a:sym typeface="Gulim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Avez-vous compris ?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01107" y="1665289"/>
            <a:ext cx="9362017" cy="3880773"/>
          </a:xfrm>
        </p:spPr>
        <p:txBody>
          <a:bodyPr/>
          <a:lstStyle/>
          <a:p>
            <a:pPr marL="434341" indent="-342900">
              <a:buAutoNum type="arabicParenR"/>
            </a:pPr>
            <a:r>
              <a:rPr lang="fr-FR" sz="2400" dirty="0" smtClean="0"/>
              <a:t>  Un logiciel peut-il être libre et gratuit ?</a:t>
            </a:r>
          </a:p>
          <a:p>
            <a:pPr marL="434341" indent="-342900">
              <a:buAutoNum type="arabicParenR"/>
            </a:pPr>
            <a:endParaRPr lang="fr-FR" sz="2400" dirty="0" smtClean="0"/>
          </a:p>
          <a:p>
            <a:pPr marL="434341" indent="-342900">
              <a:buAutoNum type="arabicParenR"/>
            </a:pPr>
            <a:r>
              <a:rPr lang="fr-FR" sz="2400" dirty="0" smtClean="0"/>
              <a:t>  Un logiciel peut-il être libre et propriétaire ?</a:t>
            </a:r>
          </a:p>
          <a:p>
            <a:pPr marL="434341" indent="-342900">
              <a:buAutoNum type="arabicParenR"/>
            </a:pPr>
            <a:endParaRPr lang="fr-FR" sz="2400" dirty="0" smtClean="0"/>
          </a:p>
          <a:p>
            <a:pPr marL="434341" indent="-342900">
              <a:buAutoNum type="arabicParenR"/>
            </a:pPr>
            <a:r>
              <a:rPr lang="fr-FR" sz="2400" dirty="0" smtClean="0"/>
              <a:t>  Citez un logiciel libre que vous utilisez souvent</a:t>
            </a:r>
          </a:p>
          <a:p>
            <a:pPr marL="434341" indent="-342900">
              <a:buAutoNum type="arabicParenR"/>
            </a:pPr>
            <a:endParaRPr lang="fr-FR" sz="2400" dirty="0" smtClean="0"/>
          </a:p>
          <a:p>
            <a:pPr marL="434341" indent="-342900">
              <a:buAutoNum type="arabicParenR"/>
            </a:pPr>
            <a:r>
              <a:rPr lang="fr-FR" sz="2400" dirty="0" smtClean="0"/>
              <a:t>  Peut-on diffuser une œuvre qui n’est pas la notre avec une licence différente de celle initialement attribué ?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3354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283</Words>
  <Application>Microsoft Office PowerPoint</Application>
  <PresentationFormat>Grand écran</PresentationFormat>
  <Paragraphs>105</Paragraphs>
  <Slides>11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8" baseType="lpstr">
      <vt:lpstr>Indie Flower</vt:lpstr>
      <vt:lpstr>Gulim</vt:lpstr>
      <vt:lpstr>Noto Sans Symbols</vt:lpstr>
      <vt:lpstr>Arial</vt:lpstr>
      <vt:lpstr>Trebuchet MS</vt:lpstr>
      <vt:lpstr>Meddon</vt:lpstr>
      <vt:lpstr>Facette</vt:lpstr>
      <vt:lpstr>Les licences    libres</vt:lpstr>
      <vt:lpstr>SOMMAIRE</vt:lpstr>
      <vt:lpstr>Définitions</vt:lpstr>
      <vt:lpstr>Les types de licences libres</vt:lpstr>
      <vt:lpstr>Les types de licences libres</vt:lpstr>
      <vt:lpstr>Les différences dans les  licences</vt:lpstr>
      <vt:lpstr>Intégration d’une licence</vt:lpstr>
      <vt:lpstr>Ce qu’il faut retenir </vt:lpstr>
      <vt:lpstr>Avez-vous compris ?</vt:lpstr>
      <vt:lpstr>Vous voulez en savoir plus ?</vt:lpstr>
      <vt:lpstr>Merci de votre attention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licences    libres</dc:title>
  <dc:creator>florent marc</dc:creator>
  <cp:lastModifiedBy>florent marc</cp:lastModifiedBy>
  <cp:revision>6</cp:revision>
  <dcterms:modified xsi:type="dcterms:W3CDTF">2015-12-11T09:23:00Z</dcterms:modified>
</cp:coreProperties>
</file>