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DEF7455-6CD9-4EA9-B015-D27EFC98B9D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  <p14:section name="Section sans titre" id="{3016D10A-131F-4472-8AB2-BA83FD9C799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82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89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699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2" y="273352"/>
            <a:ext cx="10971684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2" y="1604841"/>
            <a:ext cx="10971684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41249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80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486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80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17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83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224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09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10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BC7B-3182-42E4-958D-EDC8981BE7D7}" type="datetimeFigureOut">
              <a:rPr lang="fr-FR" smtClean="0"/>
              <a:t>09/03/2015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12EB-0D43-4BD4-9C30-C73B543729F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4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 smtClean="0"/>
              <a:t>Méthodes Agiles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Synthèse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83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À quoi servent les </a:t>
            </a:r>
            <a:r>
              <a:rPr lang="fr-FR" sz="3992" dirty="0" smtClean="0">
                <a:latin typeface="Arial"/>
              </a:rPr>
              <a:t>estimations ?</a:t>
            </a:r>
            <a:endParaRPr sz="1633" dirty="0"/>
          </a:p>
        </p:txBody>
      </p:sp>
      <p:sp>
        <p:nvSpPr>
          <p:cNvPr id="44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Prévoir, organiser le travail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 smtClean="0">
                <a:latin typeface="Arial"/>
              </a:rPr>
              <a:t>Parler budget 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Envisager le futur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Identifier les difficultés à venir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4538558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Comment estimer ?</a:t>
            </a:r>
            <a:endParaRPr sz="1633" dirty="0"/>
          </a:p>
        </p:txBody>
      </p:sp>
      <p:sp>
        <p:nvSpPr>
          <p:cNvPr id="46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Rester simple (ne pas chercher à estimer à la minute près, ne pas utiliser d'unités de mesure)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Faire des estimations relatives (technique des points pour estimer les efforts)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35849754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980739" y="208957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Estimations : pour en savoir plus</a:t>
            </a:r>
            <a:endParaRPr sz="3992" dirty="0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fr-FR" sz="2903" dirty="0">
                <a:latin typeface="Arial"/>
              </a:rPr>
              <a:t>L</a:t>
            </a:r>
            <a:r>
              <a:rPr lang="fr-FR" sz="2903" dirty="0" smtClean="0">
                <a:latin typeface="Arial"/>
              </a:rPr>
              <a:t>'excellent </a:t>
            </a:r>
            <a:r>
              <a:rPr lang="fr-FR" sz="2903" dirty="0">
                <a:latin typeface="Arial"/>
              </a:rPr>
              <a:t>cours de Jonathan </a:t>
            </a:r>
            <a:r>
              <a:rPr lang="fr-FR" sz="2903" dirty="0">
                <a:latin typeface="Arial"/>
              </a:rPr>
              <a:t>Rassmusson</a:t>
            </a:r>
            <a:r>
              <a:rPr lang="fr-FR" sz="2903" dirty="0">
                <a:latin typeface="Arial"/>
              </a:rPr>
              <a:t> https://www.youtube.com/watch?v=sCCUEtjCpCs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20830576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Sur la </a:t>
            </a:r>
            <a:r>
              <a:rPr lang="fr-FR" sz="3992" dirty="0" smtClean="0">
                <a:latin typeface="Arial"/>
              </a:rPr>
              <a:t>planification…</a:t>
            </a:r>
            <a:endParaRPr sz="1633" dirty="0"/>
          </a:p>
        </p:txBody>
      </p:sp>
      <p:sp>
        <p:nvSpPr>
          <p:cNvPr id="50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fr-FR" sz="2903" dirty="0">
                <a:latin typeface="Arial"/>
              </a:rPr>
              <a:t>Les </a:t>
            </a:r>
            <a:r>
              <a:rPr lang="fr-FR" sz="2903" b="1" dirty="0">
                <a:latin typeface="Arial"/>
              </a:rPr>
              <a:t>plannings statiques ne fonctionnent pas</a:t>
            </a:r>
            <a:r>
              <a:rPr lang="fr-FR" sz="2903" dirty="0">
                <a:latin typeface="Arial"/>
              </a:rPr>
              <a:t> car </a:t>
            </a:r>
            <a:r>
              <a:rPr lang="fr-FR" sz="2903" dirty="0" smtClean="0">
                <a:latin typeface="Arial"/>
              </a:rPr>
              <a:t>:</a:t>
            </a:r>
            <a:endParaRPr lang="fr-FR"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Les </a:t>
            </a:r>
            <a:r>
              <a:rPr lang="fr-FR" sz="2540" dirty="0">
                <a:latin typeface="Arial"/>
              </a:rPr>
              <a:t>choses changent (les gens, les </a:t>
            </a:r>
            <a:r>
              <a:rPr lang="fr-FR" sz="2540" dirty="0" smtClean="0">
                <a:latin typeface="Arial"/>
              </a:rPr>
              <a:t>objectifs)</a:t>
            </a:r>
            <a:endParaRPr lang="fr-FR"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On </a:t>
            </a:r>
            <a:r>
              <a:rPr lang="fr-FR" sz="2540" dirty="0">
                <a:latin typeface="Arial"/>
              </a:rPr>
              <a:t>n'a jamais assez de temps pour faire tout ce que l'on a à faire</a:t>
            </a:r>
            <a:endParaRPr sz="1633" dirty="0"/>
          </a:p>
          <a:p>
            <a:pPr>
              <a:buSzPct val="45000"/>
            </a:pPr>
            <a:r>
              <a:rPr lang="fr-FR" sz="2903" dirty="0">
                <a:latin typeface="Arial"/>
              </a:rPr>
              <a:t>Conséquence : il faut </a:t>
            </a:r>
            <a:r>
              <a:rPr lang="fr-FR" sz="2903" b="1" dirty="0">
                <a:latin typeface="Arial"/>
              </a:rPr>
              <a:t>s'adapter au changement</a:t>
            </a:r>
            <a:r>
              <a:rPr lang="fr-FR" sz="2903" dirty="0">
                <a:latin typeface="Arial"/>
              </a:rPr>
              <a:t> !</a:t>
            </a:r>
            <a:endParaRPr sz="1633" dirty="0"/>
          </a:p>
          <a:p>
            <a:pPr>
              <a:buSzPct val="45000"/>
            </a:pPr>
            <a:endParaRPr lang="fr-FR" sz="2903" dirty="0" smtClean="0">
              <a:latin typeface="Arial"/>
            </a:endParaRPr>
          </a:p>
          <a:p>
            <a:pPr>
              <a:buSzPct val="45000"/>
            </a:pPr>
            <a:r>
              <a:rPr lang="fr-FR" sz="2903" dirty="0" smtClean="0">
                <a:latin typeface="Arial"/>
              </a:rPr>
              <a:t>La planification </a:t>
            </a:r>
            <a:r>
              <a:rPr lang="fr-FR" sz="2903" dirty="0">
                <a:latin typeface="Arial"/>
              </a:rPr>
              <a:t>agile est une </a:t>
            </a:r>
            <a:r>
              <a:rPr lang="fr-FR" sz="2903" dirty="0" smtClean="0">
                <a:latin typeface="Arial"/>
              </a:rPr>
              <a:t>planification </a:t>
            </a:r>
            <a:r>
              <a:rPr lang="fr-FR" sz="2903" dirty="0">
                <a:latin typeface="Arial"/>
              </a:rPr>
              <a:t>qui s'adapte au changement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33471730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Qu'est-ce que la </a:t>
            </a:r>
            <a:r>
              <a:rPr lang="fr-FR" sz="3992" dirty="0" smtClean="0">
                <a:latin typeface="Arial"/>
              </a:rPr>
              <a:t>planification </a:t>
            </a:r>
            <a:r>
              <a:rPr lang="fr-FR" sz="3992" dirty="0">
                <a:latin typeface="Arial"/>
              </a:rPr>
              <a:t>agile ?</a:t>
            </a:r>
            <a:endParaRPr sz="1633" dirty="0"/>
          </a:p>
        </p:txBody>
      </p:sp>
      <p:sp>
        <p:nvSpPr>
          <p:cNvPr id="52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S'appuie sur la master story </a:t>
            </a:r>
            <a:r>
              <a:rPr lang="fr-FR" sz="2903" dirty="0">
                <a:latin typeface="Arial"/>
              </a:rPr>
              <a:t>list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Estimations réévaluées fréquemment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Vélocité de l'équipe calculée en fonction de l'effort (nombre de points que l'équipe est capable d'accomplir) et du temps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Priorités revues récemment </a:t>
            </a: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 smtClean="0">
                <a:latin typeface="Arial"/>
              </a:rPr>
              <a:t>N'oubliez </a:t>
            </a:r>
            <a:r>
              <a:rPr lang="fr-FR" sz="2903" dirty="0">
                <a:latin typeface="Arial"/>
              </a:rPr>
              <a:t>jamais que vos </a:t>
            </a:r>
            <a:r>
              <a:rPr lang="fr-FR" sz="2903" b="1" dirty="0">
                <a:latin typeface="Arial"/>
              </a:rPr>
              <a:t>estimations sont très imprécises</a:t>
            </a:r>
            <a:r>
              <a:rPr lang="fr-FR" sz="2903" dirty="0">
                <a:latin typeface="Arial"/>
              </a:rPr>
              <a:t>...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11384849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Conseils</a:t>
            </a:r>
            <a:endParaRPr sz="1633" dirty="0"/>
          </a:p>
        </p:txBody>
      </p:sp>
      <p:sp>
        <p:nvSpPr>
          <p:cNvPr id="54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fr-FR" sz="2903" dirty="0">
                <a:latin typeface="Arial"/>
              </a:rPr>
              <a:t>Si vous devez faire des compromis :</a:t>
            </a:r>
            <a:endParaRPr sz="1633" dirty="0"/>
          </a:p>
          <a:p>
            <a:pPr marL="914400" lvl="1" indent="-457200">
              <a:buSzPct val="75000"/>
              <a:buFont typeface="Arial" panose="020B0604020202020204" pitchFamily="34" charset="0"/>
              <a:buChar char="•"/>
            </a:pPr>
            <a:r>
              <a:rPr lang="fr-FR" sz="2540" dirty="0">
                <a:latin typeface="Arial"/>
              </a:rPr>
              <a:t>Le temps n'est pas extensible =&gt; pas de compromis </a:t>
            </a:r>
            <a:r>
              <a:rPr lang="fr-FR" sz="2540" dirty="0" smtClean="0">
                <a:latin typeface="Arial"/>
              </a:rPr>
              <a:t>possible</a:t>
            </a:r>
            <a:endParaRPr lang="fr-FR" sz="1633" dirty="0"/>
          </a:p>
          <a:p>
            <a:pPr marL="914400" lvl="1" indent="-457200">
              <a:buSzPct val="7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La </a:t>
            </a:r>
            <a:r>
              <a:rPr lang="fr-FR" sz="2540" dirty="0">
                <a:latin typeface="Arial"/>
              </a:rPr>
              <a:t>liste des fonctionnalités qui seront livrées peut être revue à la </a:t>
            </a:r>
            <a:r>
              <a:rPr lang="fr-FR" sz="2540" dirty="0" smtClean="0">
                <a:latin typeface="Arial"/>
              </a:rPr>
              <a:t>baisse</a:t>
            </a:r>
            <a:endParaRPr lang="fr-FR" sz="1633" dirty="0"/>
          </a:p>
          <a:p>
            <a:pPr marL="914400" lvl="1" indent="-457200">
              <a:buSzPct val="7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Faire </a:t>
            </a:r>
            <a:r>
              <a:rPr lang="fr-FR" sz="2540" dirty="0">
                <a:latin typeface="Arial"/>
              </a:rPr>
              <a:t>les compromis le plus tôt possible 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21094389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À propos de la vélocité</a:t>
            </a:r>
            <a:endParaRPr sz="1633" dirty="0"/>
          </a:p>
        </p:txBody>
      </p:sp>
      <p:sp>
        <p:nvSpPr>
          <p:cNvPr id="56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La vélocité de l'équipe doit être recalculée régulièrement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La vélocité devrait se stabiliser dans le temps</a:t>
            </a: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8200994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Résumé d'un plan Agile</a:t>
            </a:r>
            <a:endParaRPr sz="1633" dirty="0"/>
          </a:p>
        </p:txBody>
      </p:sp>
      <p:sp>
        <p:nvSpPr>
          <p:cNvPr id="58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Créer la master story </a:t>
            </a:r>
            <a:r>
              <a:rPr lang="fr-FR" sz="2903" dirty="0">
                <a:latin typeface="Arial"/>
              </a:rPr>
              <a:t>list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Estimer les efforts requis pour chaque tâche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Établir les priorités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Calculer la vélocité de l'équipe</a:t>
            </a: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Fixer les dates de livraison</a:t>
            </a: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903" dirty="0">
                <a:latin typeface="Arial"/>
              </a:rPr>
              <a:t>… et bien sûr, réviser le tout régulièrement</a:t>
            </a: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40354936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en savoir plus sur l’estimation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Arial"/>
              </a:rPr>
              <a:t>L’excellent cours </a:t>
            </a:r>
            <a:r>
              <a:rPr lang="fr-FR" dirty="0">
                <a:latin typeface="Arial"/>
              </a:rPr>
              <a:t>de Jonathan </a:t>
            </a:r>
            <a:r>
              <a:rPr lang="fr-FR" dirty="0">
                <a:latin typeface="Arial"/>
              </a:rPr>
              <a:t>Rasmusson</a:t>
            </a:r>
            <a:r>
              <a:rPr lang="fr-FR" dirty="0">
                <a:latin typeface="Arial"/>
              </a:rPr>
              <a:t> : https://www.youtube.com/watch?v=MSMBYm9dHso</a:t>
            </a:r>
            <a:endParaRPr lang="fr-FR" sz="1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65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TP 1 : </a:t>
            </a:r>
            <a:r>
              <a:rPr lang="fr-FR" dirty="0" smtClean="0"/>
              <a:t>Packaging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Réfléchir avec le client aux caractéristiques du produit</a:t>
            </a:r>
          </a:p>
          <a:p>
            <a:r>
              <a:rPr lang="fr-FR" dirty="0" smtClean="0"/>
              <a:t>Permet de rêver et donc de motiver</a:t>
            </a:r>
          </a:p>
          <a:p>
            <a:r>
              <a:rPr lang="fr-FR" dirty="0" smtClean="0"/>
              <a:t>Permet d’avoir des idées</a:t>
            </a:r>
          </a:p>
          <a:p>
            <a:r>
              <a:rPr lang="fr-FR" dirty="0" smtClean="0"/>
              <a:t>Nous permet de commencer à faire la part de ce qui est nécessaire et de ce qui est de l’ordre du facultatif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Avoir un objet concret qui permet de savoir si on est en accord avec les attentes du client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769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TP 2 :</a:t>
            </a:r>
            <a:r>
              <a:rPr lang="fr-FR" dirty="0" smtClean="0"/>
              <a:t> Artistes et spécifieurs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communication avec le client est </a:t>
            </a:r>
            <a:r>
              <a:rPr lang="fr-FR" b="1" dirty="0" smtClean="0"/>
              <a:t>essentielle</a:t>
            </a:r>
            <a:endParaRPr lang="fr-F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Présence du client indispensable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Ecoute du client : livraison régulière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Faire des maquettes, des schémas, des prototypes…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Préciser le contexte (nombre d’utilisateurs concernés, langue, sécurité…)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2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TP 3 :</a:t>
            </a:r>
            <a:r>
              <a:rPr lang="fr-FR" dirty="0" smtClean="0"/>
              <a:t> Planification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 pas faire d’estimations en temps (heures, jours…). C’est pourquoi il faut faire des estimations en unités fictives (points, fraises…)</a:t>
            </a:r>
          </a:p>
          <a:p>
            <a:r>
              <a:rPr lang="fr-FR" dirty="0" smtClean="0"/>
              <a:t>Faire des estimations relatives</a:t>
            </a:r>
          </a:p>
          <a:p>
            <a:r>
              <a:rPr lang="fr-FR" dirty="0" smtClean="0"/>
              <a:t>Un estimation est toujours </a:t>
            </a:r>
            <a:r>
              <a:rPr lang="fr-FR" b="1" dirty="0" smtClean="0"/>
              <a:t>imprécise</a:t>
            </a:r>
            <a:r>
              <a:rPr lang="fr-FR" dirty="0" smtClean="0"/>
              <a:t> et </a:t>
            </a:r>
            <a:r>
              <a:rPr lang="fr-FR" b="1" dirty="0" smtClean="0"/>
              <a:t>mauvaise</a:t>
            </a:r>
            <a:endParaRPr lang="fr-FR" dirty="0" smtClean="0"/>
          </a:p>
          <a:p>
            <a:r>
              <a:rPr lang="fr-FR" dirty="0" smtClean="0"/>
              <a:t>Etablir une liste de fonctionnalités et un poids à chacune d’elles</a:t>
            </a:r>
          </a:p>
          <a:p>
            <a:r>
              <a:rPr lang="fr-FR" dirty="0" smtClean="0"/>
              <a:t>Réévaluer le plus souvent possible les estimations (dire au client si on est en retard et pourquoi on l’est), de façon à ce qu’elles soient plus précises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89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 poker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Principe :</a:t>
            </a:r>
            <a:r>
              <a:rPr lang="fr-FR" dirty="0" smtClean="0"/>
              <a:t> S’appuyer sur l’intelligence collective pour estimer la durée des tâches</a:t>
            </a:r>
          </a:p>
          <a:p>
            <a:r>
              <a:rPr lang="fr-FR" u="sng" dirty="0" smtClean="0"/>
              <a:t>Règles :</a:t>
            </a:r>
            <a:r>
              <a:rPr lang="fr-FR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Tout le monde s’exprime au même niveau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S’il y a désaccord, on discute (expression de point de vue) et on revote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S’il y a toujours désaccord, il y a plusieurs stratégies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Soit on écoute les développeurs, car ils sont expérimentés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dirty="0" smtClean="0"/>
              <a:t>Soit on prend l’estimation la plus pessimiste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Il est important de réévaluer ses estimations mêmes celles qui ont été faites avec du planning poker</a:t>
            </a:r>
          </a:p>
        </p:txBody>
      </p:sp>
    </p:spTree>
    <p:extLst>
      <p:ext uri="{BB962C8B-B14F-4D97-AF65-F5344CB8AC3E}">
        <p14:creationId xmlns:p14="http://schemas.microsoft.com/office/powerpoint/2010/main" val="281679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TP 4 :</a:t>
            </a:r>
            <a:r>
              <a:rPr lang="fr-FR" dirty="0" smtClean="0"/>
              <a:t> Multitâche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multitâche est dangereux</a:t>
            </a:r>
          </a:p>
          <a:p>
            <a:r>
              <a:rPr lang="fr-FR" dirty="0" smtClean="0"/>
              <a:t>On perd du temps à changer de tâche (reconfiguration de l’environnement de travail…)</a:t>
            </a:r>
          </a:p>
          <a:p>
            <a:r>
              <a:rPr lang="fr-FR" dirty="0" smtClean="0"/>
              <a:t>On perd du temps à s’organiser</a:t>
            </a:r>
          </a:p>
          <a:p>
            <a:r>
              <a:rPr lang="fr-FR" dirty="0" smtClean="0"/>
              <a:t>Cela renvoie une image négative au client, qui n’a pas l’impression d’être traité sérieusement</a:t>
            </a:r>
          </a:p>
          <a:p>
            <a:r>
              <a:rPr lang="fr-FR" dirty="0" smtClean="0"/>
              <a:t>Bien qu’il soit dangereux, il est tout de même nécessaire</a:t>
            </a:r>
          </a:p>
          <a:p>
            <a:r>
              <a:rPr lang="fr-FR" dirty="0" smtClean="0"/>
              <a:t>Il est important d’apprendre à le gérer (perdre le minimum de temps pour passer d’une tâche à l’autre)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7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Quelques notes de cours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91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sz="1633" dirty="0"/>
          </a:p>
        </p:txBody>
      </p:sp>
      <p:sp>
        <p:nvSpPr>
          <p:cNvPr id="40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sz="1633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Estimations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9143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dirty="0">
                <a:latin typeface="Arial"/>
              </a:rPr>
              <a:t>L'estimation</a:t>
            </a:r>
            <a:endParaRPr sz="1633" dirty="0"/>
          </a:p>
        </p:txBody>
      </p:sp>
      <p:sp>
        <p:nvSpPr>
          <p:cNvPr id="42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fr-FR" sz="2903" dirty="0">
                <a:latin typeface="Arial"/>
              </a:rPr>
              <a:t>Une estimation est par définition imprécise. Donc </a:t>
            </a:r>
            <a:r>
              <a:rPr lang="fr-FR" sz="2903" dirty="0" smtClean="0">
                <a:latin typeface="Arial"/>
              </a:rPr>
              <a:t>:</a:t>
            </a:r>
            <a:endParaRPr lang="fr-FR"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Ne </a:t>
            </a:r>
            <a:r>
              <a:rPr lang="fr-FR" sz="2540" dirty="0">
                <a:latin typeface="Arial"/>
              </a:rPr>
              <a:t>pas être trop </a:t>
            </a:r>
            <a:r>
              <a:rPr lang="fr-FR" sz="2540" dirty="0" smtClean="0">
                <a:latin typeface="Arial"/>
              </a:rPr>
              <a:t>optimiste</a:t>
            </a:r>
            <a:endParaRPr lang="fr-FR"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Rester simple</a:t>
            </a:r>
            <a:endParaRPr lang="fr-FR" sz="1633" dirty="0"/>
          </a:p>
          <a:p>
            <a:pPr marL="457200" indent="-457200">
              <a:buSzPct val="45000"/>
              <a:buFont typeface="Arial" panose="020B0604020202020204" pitchFamily="34" charset="0"/>
              <a:buChar char="•"/>
            </a:pPr>
            <a:r>
              <a:rPr lang="fr-FR" sz="2540" dirty="0" smtClean="0">
                <a:latin typeface="Arial"/>
              </a:rPr>
              <a:t>Ne </a:t>
            </a:r>
            <a:r>
              <a:rPr lang="fr-FR" sz="2540" dirty="0">
                <a:latin typeface="Arial"/>
              </a:rPr>
              <a:t>pas faire de promesses que l'on ne peut pas tenir</a:t>
            </a: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3205726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598</Words>
  <Application>Microsoft Office PowerPoint</Application>
  <PresentationFormat>Grand écran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StarSymbol</vt:lpstr>
      <vt:lpstr>Wingdings</vt:lpstr>
      <vt:lpstr>Thème Office</vt:lpstr>
      <vt:lpstr>Méthodes Agiles Synthèse</vt:lpstr>
      <vt:lpstr>TP 1 : Packaging</vt:lpstr>
      <vt:lpstr>TP 2 : Artistes et spécifieurs</vt:lpstr>
      <vt:lpstr>TP 3 : Planification</vt:lpstr>
      <vt:lpstr>Planning poker</vt:lpstr>
      <vt:lpstr>TP 4 : Multitâche</vt:lpstr>
      <vt:lpstr>Quelques notes de cours</vt:lpstr>
      <vt:lpstr>Estimations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en savoir plus sur l’estimation</vt:lpstr>
    </vt:vector>
  </TitlesOfParts>
  <Company>Universite Lyon1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CORDIER AMELIE</dc:creator>
  <cp:lastModifiedBy>CORDIER AMELIE</cp:lastModifiedBy>
  <cp:revision>33</cp:revision>
  <dcterms:created xsi:type="dcterms:W3CDTF">2015-02-24T10:11:11Z</dcterms:created>
  <dcterms:modified xsi:type="dcterms:W3CDTF">2015-03-09T09:35:49Z</dcterms:modified>
</cp:coreProperties>
</file>