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61" r:id="rId23"/>
    <p:sldId id="262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69" d="100"/>
          <a:sy n="69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98E09-B77E-4D07-B87B-328653568172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C0960-5859-47A8-8FE6-757B0A7BA9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37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2C443C9-022E-47BF-B5EE-CC1C6CF9DD0B}" type="datetime1">
              <a:rPr lang="fr-FR" smtClean="0"/>
              <a:t>03/03/2015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fr-FR" smtClean="0"/>
              <a:t>05/03/2015</a:t>
            </a:r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9AE02A-B2B2-44AB-8F93-81C648AD53E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57ED-5E77-4343-81F1-3E78BE238934}" type="datetime1">
              <a:rPr lang="fr-FR" smtClean="0"/>
              <a:t>03/03/2015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05/03/2015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39D7-C3C7-42FC-A337-F02AA191ACE0}" type="datetime1">
              <a:rPr lang="fr-FR" smtClean="0"/>
              <a:t>03/03/2015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05/03/2015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D107B3-0E21-4384-A684-3C00092EB4E2}" type="datetime1">
              <a:rPr lang="fr-FR" smtClean="0"/>
              <a:t>03/03/2015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9AE02A-B2B2-44AB-8F93-81C648AD53E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FR" smtClean="0"/>
              <a:t>05/03/2015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DD8FD2-60BA-41A9-8879-61BB713105F7}" type="datetime1">
              <a:rPr lang="fr-FR" smtClean="0"/>
              <a:t>03/03/2015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fr-FR" smtClean="0"/>
              <a:t>05/03/2015</a:t>
            </a:r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9AE02A-B2B2-44AB-8F93-81C648AD53E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2C5A-19DB-42FE-88F1-9A47E2F508F3}" type="datetime1">
              <a:rPr lang="fr-FR" smtClean="0"/>
              <a:t>03/03/2015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05/03/2015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B3D-CFAF-4B39-B986-E1F90F79C7C0}" type="datetime1">
              <a:rPr lang="fr-FR" smtClean="0"/>
              <a:t>03/03/2015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05/03/2015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8CF52D-311E-40CD-BAC2-65EE9BF6E303}" type="datetime1">
              <a:rPr lang="fr-FR" smtClean="0"/>
              <a:t>03/03/2015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9AE02A-B2B2-44AB-8F93-81C648AD53E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05/03/2015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4918-4793-4076-B717-6D9EE101FCF7}" type="datetime1">
              <a:rPr lang="fr-FR" smtClean="0"/>
              <a:t>03/03/2015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05/03/2015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F4EE77-455D-4ED4-A13D-E8C84409A1D0}" type="datetime1">
              <a:rPr lang="fr-FR" smtClean="0"/>
              <a:t>03/03/2015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9AE02A-B2B2-44AB-8F93-81C648AD53EA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FR" smtClean="0"/>
              <a:t>05/03/2015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C19819-F78F-4C87-8B18-4C8746AF74C5}" type="datetime1">
              <a:rPr lang="fr-FR" smtClean="0"/>
              <a:t>03/03/2015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9AE02A-B2B2-44AB-8F93-81C648AD53EA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05/03/2015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1B8029-7405-4C63-8228-2B918B94FA76}" type="datetime1">
              <a:rPr lang="fr-FR" smtClean="0"/>
              <a:t>03/03/2015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05/03/2015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9AE02A-B2B2-44AB-8F93-81C648AD53E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7744" y="4509120"/>
            <a:ext cx="6172200" cy="1872208"/>
          </a:xfrm>
        </p:spPr>
        <p:txBody>
          <a:bodyPr>
            <a:normAutofit/>
          </a:bodyPr>
          <a:lstStyle/>
          <a:p>
            <a:r>
              <a:rPr lang="fr-FR" dirty="0" smtClean="0"/>
              <a:t>Mélanie DONGUY		Mickaël OGIER</a:t>
            </a:r>
          </a:p>
          <a:p>
            <a:r>
              <a:rPr lang="fr-FR" dirty="0" smtClean="0"/>
              <a:t>Pauline SANDRIN		Calvin PONSOT</a:t>
            </a:r>
          </a:p>
          <a:p>
            <a:r>
              <a:rPr lang="fr-FR" dirty="0" smtClean="0"/>
              <a:t>Edwin LECLERC		Julien TOSOLINI</a:t>
            </a:r>
          </a:p>
          <a:p>
            <a:endParaRPr lang="fr-FR" dirty="0"/>
          </a:p>
          <a:p>
            <a:pPr algn="ctr"/>
            <a:r>
              <a:rPr lang="fr-FR" dirty="0" smtClean="0"/>
              <a:t>Professeur référent : Mr RANDEAU</a:t>
            </a:r>
            <a:endParaRPr lang="fr-FR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90401" y="631443"/>
            <a:ext cx="6696744" cy="1656184"/>
            <a:chOff x="108283676" y="107093436"/>
            <a:chExt cx="3749374" cy="971285"/>
          </a:xfrm>
        </p:grpSpPr>
        <p:pic>
          <p:nvPicPr>
            <p:cNvPr id="1027" name="il_fi" descr="10698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83" t="18048" r="23505" b="22662"/>
            <a:stretch>
              <a:fillRect/>
            </a:stretch>
          </p:blipFill>
          <p:spPr bwMode="auto">
            <a:xfrm>
              <a:off x="108283676" y="107093436"/>
              <a:ext cx="875017" cy="97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8746925" y="107156250"/>
              <a:ext cx="3286125" cy="79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Arial" pitchFamily="34" charset="0"/>
                </a:rPr>
                <a:t>R’</a:t>
              </a:r>
              <a:r>
                <a:rPr kumimoji="0" lang="fr-FR" altLang="fr-FR" sz="80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Times New Roman" pitchFamily="18" charset="0"/>
                  <a:cs typeface="Arial" pitchFamily="34" charset="0"/>
                </a:rPr>
                <a:t>G</a:t>
              </a:r>
              <a:r>
                <a:rPr kumimoji="0" lang="fr-FR" altLang="fr-FR" sz="8000" b="1" i="0" u="none" strike="noStrike" cap="none" normalizeH="0" baseline="0" dirty="0" smtClean="0">
                  <a:ln>
                    <a:noFill/>
                  </a:ln>
                  <a:solidFill>
                    <a:srgbClr val="3B618E"/>
                  </a:solidFill>
                  <a:effectLst/>
                  <a:latin typeface="Times New Roman" pitchFamily="18" charset="0"/>
                  <a:cs typeface="Arial" pitchFamily="34" charset="0"/>
                </a:rPr>
                <a:t>AM</a:t>
              </a:r>
              <a:r>
                <a:rPr kumimoji="0" lang="fr-FR" altLang="fr-FR" sz="8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fr-FR" altLang="fr-FR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8" y="2273804"/>
            <a:ext cx="40862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4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700" y="188640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 4</a:t>
            </a:r>
            <a:r>
              <a:rPr lang="fr-FR" sz="3200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ème</a:t>
            </a:r>
            <a:r>
              <a:rPr lang="fr-FR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joueur forme la réaction</a:t>
            </a:r>
            <a:endParaRPr lang="fr-FR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10</a:t>
            </a:fld>
            <a:endParaRPr lang="fr-FR"/>
          </a:p>
        </p:txBody>
      </p:sp>
      <p:pic>
        <p:nvPicPr>
          <p:cNvPr id="6146" name="Picture 2" descr="Z:\2ème année\Projet tutoré\Jeu\DSC_1506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r="14106"/>
          <a:stretch/>
        </p:blipFill>
        <p:spPr bwMode="auto">
          <a:xfrm>
            <a:off x="1151603" y="913582"/>
            <a:ext cx="6459793" cy="57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1170842" y="5458551"/>
            <a:ext cx="3240360" cy="136815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2224800" cy="320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" name="Picture 4" descr="alcè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18709" r="24431" b="19820"/>
          <a:stretch>
            <a:fillRect/>
          </a:stretch>
        </p:blipFill>
        <p:spPr bwMode="auto">
          <a:xfrm>
            <a:off x="467544" y="2348881"/>
            <a:ext cx="2224800" cy="32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5" descr="ac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1" t="24265" r="30630" b="27469"/>
          <a:stretch>
            <a:fillRect/>
          </a:stretch>
        </p:blipFill>
        <p:spPr bwMode="auto">
          <a:xfrm>
            <a:off x="6084168" y="2348881"/>
            <a:ext cx="2224800" cy="320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" name="Plus 11"/>
          <p:cNvSpPr/>
          <p:nvPr/>
        </p:nvSpPr>
        <p:spPr>
          <a:xfrm>
            <a:off x="2816692" y="3697701"/>
            <a:ext cx="360040" cy="50405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5500656" y="3841717"/>
            <a:ext cx="583512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2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b="1" u="sng" dirty="0" smtClean="0">
                <a:latin typeface="Comic Sans MS" panose="030F0702030302020204" pitchFamily="66" charset="0"/>
              </a:rPr>
              <a:t>Formation d’un acide et d’un chlorure d’acide</a:t>
            </a:r>
            <a:endParaRPr lang="fr-FR" sz="4000" b="1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92558078"/>
              </p:ext>
            </p:extLst>
          </p:nvPr>
        </p:nvGraphicFramePr>
        <p:xfrm>
          <a:off x="827584" y="1556792"/>
          <a:ext cx="6768752" cy="3960438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1917393"/>
                <a:gridCol w="3355937"/>
                <a:gridCol w="1495422"/>
              </a:tblGrid>
              <a:tr h="4925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Alcène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,H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Acide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Alcool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CrO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,H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SO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 ou KMnO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,[],</a:t>
                      </a:r>
                      <a:r>
                        <a:rPr lang="el-GR" sz="1800" u="none" strike="noStrike" dirty="0">
                          <a:effectLst/>
                          <a:latin typeface="Comic Sans MS" panose="030F0702030302020204" pitchFamily="66" charset="0"/>
                        </a:rPr>
                        <a:t>Δ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Aldéhyde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KMnO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,[],</a:t>
                      </a:r>
                      <a:r>
                        <a:rPr lang="el-GR" sz="1800" u="none" strike="noStrike" dirty="0">
                          <a:effectLst/>
                          <a:latin typeface="Comic Sans MS" panose="030F0702030302020204" pitchFamily="66" charset="0"/>
                        </a:rPr>
                        <a:t>Δ 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ou K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Cr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Anhydride d'acide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OH- dilué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5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Cétone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OH-, X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1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Ester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O, H</a:t>
                      </a:r>
                      <a:r>
                        <a:rPr lang="fr-FR" sz="1800" u="none" strike="noStrike" baseline="30000">
                          <a:effectLst/>
                          <a:latin typeface="Comic Sans MS" panose="030F0702030302020204" pitchFamily="66" charset="0"/>
                        </a:rPr>
                        <a:t>+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Organomagnésien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CO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21199"/>
              </p:ext>
            </p:extLst>
          </p:nvPr>
        </p:nvGraphicFramePr>
        <p:xfrm>
          <a:off x="827584" y="5679148"/>
          <a:ext cx="6768753" cy="558165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1917395"/>
                <a:gridCol w="3339189"/>
                <a:gridCol w="1512169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Acide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PX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Chlorure d'acide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1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u="sng" dirty="0" smtClean="0">
                <a:latin typeface="Comic Sans MS" panose="030F0702030302020204" pitchFamily="66" charset="0"/>
              </a:rPr>
              <a:t>Formation d’un alcane</a:t>
            </a:r>
            <a:endParaRPr lang="fr-FR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07418718"/>
              </p:ext>
            </p:extLst>
          </p:nvPr>
        </p:nvGraphicFramePr>
        <p:xfrm>
          <a:off x="395536" y="1844824"/>
          <a:ext cx="7704856" cy="3406140"/>
        </p:xfrm>
        <a:graphic>
          <a:graphicData uri="http://schemas.openxmlformats.org/drawingml/2006/table">
            <a:tbl>
              <a:tblPr bandRow="1">
                <a:tableStyleId>{AF606853-7671-496A-8E4F-DF71F8EC918B}</a:tableStyleId>
              </a:tblPr>
              <a:tblGrid>
                <a:gridCol w="2182564"/>
                <a:gridCol w="3368369"/>
                <a:gridCol w="2153923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alcène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,cat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Alcane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Alcyne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,cat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Aldéhyde/cétone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  <a:latin typeface="Comic Sans MS" panose="030F0702030302020204" pitchFamily="66" charset="0"/>
                        </a:rPr>
                        <a:t>Zn,HCl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Halogénure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,cat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HX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Organomagnésien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alcool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amine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alcyne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acide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O,H</a:t>
                      </a:r>
                      <a:r>
                        <a:rPr lang="fr-FR" sz="1800" u="none" strike="noStrike" baseline="30000">
                          <a:effectLst/>
                          <a:latin typeface="Comic Sans MS" panose="030F0702030302020204" pitchFamily="66" charset="0"/>
                        </a:rPr>
                        <a:t>+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HX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789692"/>
              </p:ext>
            </p:extLst>
          </p:nvPr>
        </p:nvGraphicFramePr>
        <p:xfrm>
          <a:off x="395536" y="5517232"/>
          <a:ext cx="7704855" cy="283845"/>
        </p:xfrm>
        <a:graphic>
          <a:graphicData uri="http://schemas.openxmlformats.org/drawingml/2006/table">
            <a:tbl>
              <a:tblPr bandRow="1">
                <a:tableStyleId>{AF606853-7671-496A-8E4F-DF71F8EC918B}</a:tableStyleId>
              </a:tblPr>
              <a:tblGrid>
                <a:gridCol w="2182566"/>
                <a:gridCol w="3368368"/>
                <a:gridCol w="215392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Alcane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Reformage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Aromatique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9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u="sng" dirty="0" smtClean="0">
                <a:latin typeface="Comic Sans MS" panose="030F0702030302020204" pitchFamily="66" charset="0"/>
              </a:rPr>
              <a:t>Formation d’un alcène</a:t>
            </a:r>
            <a:endParaRPr lang="fr-FR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229544"/>
              </p:ext>
            </p:extLst>
          </p:nvPr>
        </p:nvGraphicFramePr>
        <p:xfrm>
          <a:off x="683568" y="2420888"/>
          <a:ext cx="7200799" cy="2034652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2039780"/>
                <a:gridCol w="3148008"/>
                <a:gridCol w="2013011"/>
              </a:tblGrid>
              <a:tr h="395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Alcane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Crackage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Alcène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Alcool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800" u="none" strike="noStrike" baseline="30000">
                          <a:effectLst/>
                          <a:latin typeface="Comic Sans MS" panose="030F0702030302020204" pitchFamily="66" charset="0"/>
                        </a:rPr>
                        <a:t>+</a:t>
                      </a:r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el-GR" sz="1800" u="none" strike="noStrike">
                          <a:effectLst/>
                          <a:latin typeface="Comic Sans MS" panose="030F0702030302020204" pitchFamily="66" charset="0"/>
                        </a:rPr>
                        <a:t>Δ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Alcyne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H2,cat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Halogénure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OH-, [],</a:t>
                      </a:r>
                      <a:r>
                        <a:rPr lang="el-GR" sz="1800" u="none" strike="noStrike" dirty="0">
                          <a:effectLst/>
                          <a:latin typeface="Comic Sans MS" panose="030F0702030302020204" pitchFamily="66" charset="0"/>
                        </a:rPr>
                        <a:t>Δ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Aldéhyde/cétone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RX,P</a:t>
                      </a:r>
                      <a:r>
                        <a:rPr lang="el-GR" sz="1800" u="none" strike="noStrike" dirty="0">
                          <a:effectLst/>
                          <a:latin typeface="Comic Sans MS" panose="030F0702030302020204" pitchFamily="66" charset="0"/>
                        </a:rPr>
                        <a:t>Φ3,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n-</a:t>
                      </a:r>
                      <a:r>
                        <a:rPr lang="fr-FR" sz="1800" u="none" strike="noStrike" dirty="0" err="1">
                          <a:effectLst/>
                          <a:latin typeface="Comic Sans MS" panose="030F0702030302020204" pitchFamily="66" charset="0"/>
                        </a:rPr>
                        <a:t>BuLi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8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u="sng" dirty="0" smtClean="0">
                <a:latin typeface="Comic Sans MS" panose="030F0702030302020204" pitchFamily="66" charset="0"/>
              </a:rPr>
              <a:t>Formation d’un alcool</a:t>
            </a:r>
            <a:endParaRPr lang="fr-FR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3174294"/>
              </p:ext>
            </p:extLst>
          </p:nvPr>
        </p:nvGraphicFramePr>
        <p:xfrm>
          <a:off x="323528" y="1772817"/>
          <a:ext cx="7776865" cy="4165465"/>
        </p:xfrm>
        <a:graphic>
          <a:graphicData uri="http://schemas.openxmlformats.org/drawingml/2006/table">
            <a:tbl>
              <a:tblPr bandRow="1">
                <a:tableStyleId>{91EBBBCC-DAD2-459C-BE2E-F6DE35CF9A28}</a:tableStyleId>
              </a:tblPr>
              <a:tblGrid>
                <a:gridCol w="2202964"/>
                <a:gridCol w="3399849"/>
                <a:gridCol w="2174052"/>
              </a:tblGrid>
              <a:tr h="3229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Acide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LiAlH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Alcool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Alcène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O,H</a:t>
                      </a:r>
                      <a:r>
                        <a:rPr lang="fr-FR" sz="1800" u="none" strike="noStrike" baseline="30000">
                          <a:effectLst/>
                          <a:latin typeface="Comic Sans MS" panose="030F0702030302020204" pitchFamily="66" charset="0"/>
                        </a:rPr>
                        <a:t>+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Aldéhyde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LiAlH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 ou NaBH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Aldéhyde/cétone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,cat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Chlorure d'acide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NaBH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Ester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O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LiAlH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Halogénure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OH- dilué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Organomagnésien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Aldéhyde/cétone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Ester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9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8488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u="sng" dirty="0" smtClean="0">
                <a:latin typeface="Comic Sans MS" panose="030F0702030302020204" pitchFamily="66" charset="0"/>
              </a:rPr>
              <a:t>Formation d’un aldéhyde/cétone</a:t>
            </a:r>
            <a:endParaRPr lang="fr-FR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0759838"/>
              </p:ext>
            </p:extLst>
          </p:nvPr>
        </p:nvGraphicFramePr>
        <p:xfrm>
          <a:off x="395537" y="1988840"/>
          <a:ext cx="7704854" cy="3312371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2182565"/>
                <a:gridCol w="3368367"/>
                <a:gridCol w="2153922"/>
              </a:tblGrid>
              <a:tr h="49377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Alcène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,H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Aldéhyde/cétone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7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PdCl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,H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  <a:latin typeface="Comic Sans MS" panose="030F0702030302020204" pitchFamily="66" charset="0"/>
                        </a:rPr>
                        <a:t>Alcool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Cu 300°C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7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CrO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,pyridine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Alcyne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O,H</a:t>
                      </a:r>
                      <a:r>
                        <a:rPr lang="fr-FR" sz="1800" u="none" strike="noStrike" baseline="30000">
                          <a:effectLst/>
                          <a:latin typeface="Comic Sans MS" panose="030F0702030302020204" pitchFamily="66" charset="0"/>
                        </a:rPr>
                        <a:t>+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7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  <a:latin typeface="Comic Sans MS" panose="030F0702030302020204" pitchFamily="66" charset="0"/>
                        </a:rPr>
                        <a:t>Chlorure d'acide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,cat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Organomagnésien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Nitrile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u="sng" dirty="0" smtClean="0">
                <a:latin typeface="Comic Sans MS" panose="030F0702030302020204" pitchFamily="66" charset="0"/>
              </a:rPr>
              <a:t>Formation d’un amide, d’une amine et d’une imine</a:t>
            </a:r>
            <a:endParaRPr lang="fr-FR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74955389"/>
              </p:ext>
            </p:extLst>
          </p:nvPr>
        </p:nvGraphicFramePr>
        <p:xfrm>
          <a:off x="1691680" y="1556792"/>
          <a:ext cx="5136976" cy="1829865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1455159"/>
                <a:gridCol w="2245756"/>
                <a:gridCol w="1436061"/>
              </a:tblGrid>
              <a:tr h="6099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Amine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Acide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Amide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9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Anhydride d'acide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9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Chlorure d'acide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86771"/>
              </p:ext>
            </p:extLst>
          </p:nvPr>
        </p:nvGraphicFramePr>
        <p:xfrm>
          <a:off x="1691680" y="3717032"/>
          <a:ext cx="5112568" cy="1564272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1448245"/>
                <a:gridCol w="2235085"/>
                <a:gridCol w="1429238"/>
              </a:tblGrid>
              <a:tr h="5561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Alcool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NH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,Al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,300°C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Amine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Halogénure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Amine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Nitrile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800" u="none" strike="noStrike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,cat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747202"/>
              </p:ext>
            </p:extLst>
          </p:nvPr>
        </p:nvGraphicFramePr>
        <p:xfrm>
          <a:off x="1691680" y="5589240"/>
          <a:ext cx="5112568" cy="283845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1448245"/>
                <a:gridCol w="2235086"/>
                <a:gridCol w="142923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Aldéhyde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>
                          <a:effectLst/>
                          <a:latin typeface="Comic Sans MS" panose="030F0702030302020204" pitchFamily="66" charset="0"/>
                        </a:rPr>
                        <a:t>Amine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Imine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2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848872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 smtClean="0">
                <a:latin typeface="Comic Sans MS" panose="030F0702030302020204" pitchFamily="66" charset="0"/>
              </a:rPr>
              <a:t>Formation d’un halogénure</a:t>
            </a:r>
            <a:endParaRPr lang="fr-FR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8466146"/>
              </p:ext>
            </p:extLst>
          </p:nvPr>
        </p:nvGraphicFramePr>
        <p:xfrm>
          <a:off x="1259632" y="1556792"/>
          <a:ext cx="6192687" cy="3816423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1754211"/>
                <a:gridCol w="2707286"/>
                <a:gridCol w="1731190"/>
              </a:tblGrid>
              <a:tr h="4579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Alcane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Halogénure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Alcène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HX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HX,perox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Alcool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HX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PX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,PX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Alcyne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HX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Aldéhyde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PX</a:t>
                      </a:r>
                      <a:r>
                        <a:rPr lang="fr-FR" sz="1800" u="none" strike="noStrike" baseline="-2500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517814"/>
              </p:ext>
            </p:extLst>
          </p:nvPr>
        </p:nvGraphicFramePr>
        <p:xfrm>
          <a:off x="1259632" y="5589240"/>
          <a:ext cx="6192688" cy="283845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1754212"/>
                <a:gridCol w="2707287"/>
                <a:gridCol w="173118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Halogénure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Mg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  <a:latin typeface="Comic Sans MS" panose="030F0702030302020204" pitchFamily="66" charset="0"/>
                        </a:rPr>
                        <a:t>Organomagnésien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848872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 smtClean="0">
                <a:latin typeface="Comic Sans MS" panose="030F0702030302020204" pitchFamily="66" charset="0"/>
              </a:rPr>
              <a:t>Formation d’un halogénure</a:t>
            </a:r>
            <a:endParaRPr lang="fr-FR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81578374"/>
              </p:ext>
            </p:extLst>
          </p:nvPr>
        </p:nvGraphicFramePr>
        <p:xfrm>
          <a:off x="1475656" y="2636912"/>
          <a:ext cx="5400600" cy="1549947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1529836"/>
                <a:gridCol w="2361006"/>
                <a:gridCol w="1509758"/>
              </a:tblGrid>
              <a:tr h="5166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Alcool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Acide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omic Sans MS" panose="030F0702030302020204" pitchFamily="66" charset="0"/>
                        </a:rPr>
                        <a:t>Ester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6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Anhydride d'acide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6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omic Sans MS" panose="030F0702030302020204" pitchFamily="66" charset="0"/>
                        </a:rPr>
                        <a:t>Chlorure d'acide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2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fr-FR" sz="4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fr-FR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fr-FR" sz="40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fr-FR" sz="4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fr-FR" sz="4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fr-FR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fr-FR" sz="40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fr-FR" sz="4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fr-FR" sz="4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fr-FR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fr-FR" sz="40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fr-FR" sz="4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fr-FR" sz="4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fr-FR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fr-FR" sz="40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fr-FR" sz="4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fr-FR" sz="4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fr-FR" sz="4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Règlement </a:t>
            </a:r>
            <a:r>
              <a:rPr lang="fr-FR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du tournoi pour les deuxièmes années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Tournoi </a:t>
            </a: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éliminatoire avec sélection des premiers joueurs pour </a:t>
            </a:r>
            <a:r>
              <a:rPr lang="fr-F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les phases suivantes.</a:t>
            </a:r>
          </a:p>
          <a:p>
            <a:pPr marL="0" indent="0">
              <a:buNone/>
            </a:pPr>
            <a:endParaRPr lang="fr-FR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1ère phase </a:t>
            </a: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sélection des 6 meilleurs joueurs par groupe </a:t>
            </a:r>
            <a:endParaRPr lang="fr-FR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Groupe de 24 personnes : 6 jeux avec 4 personnes par jeu </a:t>
            </a:r>
            <a:endParaRPr lang="fr-FR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Les 2 premiers de chaque jeu : 3 jeux de 4 </a:t>
            </a:r>
            <a:r>
              <a:rPr lang="fr-F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personnes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Les 6 gagnants de la première phase : les deux premiers de chaque jeu </a:t>
            </a: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9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>
                <a:latin typeface="Comic Sans MS" panose="030F0702030302020204" pitchFamily="66" charset="0"/>
              </a:rPr>
              <a:t>O</a:t>
            </a:r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R’</a:t>
            </a:r>
            <a:r>
              <a:rPr lang="fr-FR" sz="54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G</a:t>
            </a:r>
            <a:r>
              <a:rPr lang="fr-FR" sz="5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AM</a:t>
            </a:r>
            <a:r>
              <a:rPr lang="fr-FR" sz="5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E</a:t>
            </a:r>
            <a:r>
              <a:rPr lang="fr-FR" sz="5400" dirty="0" smtClean="0">
                <a:latin typeface="Comic Sans MS" panose="030F0702030302020204" pitchFamily="66" charset="0"/>
              </a:rPr>
              <a:t> : </a:t>
            </a:r>
            <a:r>
              <a:rPr lang="fr-FR" sz="3600" dirty="0" smtClean="0">
                <a:latin typeface="Comic Sans MS" panose="030F0702030302020204" pitchFamily="66" charset="0"/>
              </a:rPr>
              <a:t/>
            </a:r>
            <a:br>
              <a:rPr lang="fr-FR" sz="3600" dirty="0" smtClean="0">
                <a:latin typeface="Comic Sans MS" panose="030F0702030302020204" pitchFamily="66" charset="0"/>
              </a:rPr>
            </a:br>
            <a:r>
              <a:rPr lang="fr-F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 jeu de chimie organique</a:t>
            </a:r>
            <a:endParaRPr lang="fr-F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7600" cy="487375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Affrontez-vous entre amis </a:t>
            </a:r>
            <a:r>
              <a:rPr lang="fr-FR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!</a:t>
            </a:r>
          </a:p>
          <a:p>
            <a:endParaRPr lang="fr-FR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Testez et enrichissez vos connaissances en chimie organique </a:t>
            </a:r>
            <a:r>
              <a:rPr lang="fr-FR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!</a:t>
            </a:r>
          </a:p>
          <a:p>
            <a:endParaRPr lang="fr-FR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Assemblez vos cartes « fonctions » et « réactifs » pour retrouver les principales réactions </a:t>
            </a:r>
            <a:r>
              <a:rPr lang="fr-FR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!</a:t>
            </a:r>
          </a:p>
          <a:p>
            <a:endParaRPr lang="fr-FR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Un seul objectif : APPRENDRE ...</a:t>
            </a:r>
            <a:endParaRPr lang="fr-FR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8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2ème phase : sélection des 8 meilleurs joueurs de la promo </a:t>
            </a:r>
            <a:endParaRPr lang="fr-FR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Les 18 gagnants de la première phase : 3 jeux de 4 joueurs et 2 jeux de 3 </a:t>
            </a:r>
            <a:r>
              <a:rPr lang="fr-FR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personnes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Les 8 gagnants de la deuxième phase : les deux premiers des jeux de 4 joueurs et les premiers des jeux de 3 joueurs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7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3ème </a:t>
            </a:r>
            <a:r>
              <a:rPr lang="fr-FR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phase 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: le classement </a:t>
            </a:r>
            <a:r>
              <a:rPr lang="fr-FR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final</a:t>
            </a:r>
          </a:p>
          <a:p>
            <a:pPr>
              <a:buFont typeface="Wingdings" panose="05000000000000000000" pitchFamily="2" charset="2"/>
              <a:buChar char="v"/>
            </a:pPr>
            <a:endParaRPr lang="fr-FR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Les 8 gagnants de la phase 2 : 4 jeux en 1 contre </a:t>
            </a:r>
            <a:r>
              <a:rPr lang="fr-FR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Les 4 gagnants : 2 jeux en 1 contre </a:t>
            </a:r>
            <a:r>
              <a:rPr lang="fr-FR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Finale entre les deux gagnants et entre les deux perdants pour connaitre le classement des 4 premiers.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3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Récompenses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Points bonus sur l’interrogation de chimie organique :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 point pour le troisième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 points pour le deuxième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 points pour le premier</a:t>
            </a:r>
            <a:endParaRPr lang="fr-FR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6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467600" cy="1863080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Merci de votre attention !</a:t>
            </a:r>
            <a:br>
              <a:rPr lang="fr-FR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fr-FR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Avez-vous des questions ?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23</a:t>
            </a:fld>
            <a:endParaRPr lang="fr-FR"/>
          </a:p>
        </p:txBody>
      </p:sp>
      <p:pic>
        <p:nvPicPr>
          <p:cNvPr id="1026" name="Picture 2" descr="http://liris.cnrs.fr/vincent.vidal/images/logo_iut_ly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35" y="4415185"/>
            <a:ext cx="3448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Mode opératoire</a:t>
            </a:r>
            <a:endParaRPr lang="fr-FR" sz="5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But :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Réaliser </a:t>
            </a: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des réactions avec </a:t>
            </a:r>
            <a:r>
              <a:rPr lang="fr-F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 cartes minimum. </a:t>
            </a:r>
            <a:endParaRPr lang="fr-FR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Principe :</a:t>
            </a:r>
            <a:endParaRPr lang="fr-FR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i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Pioche</a:t>
            </a: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 : un tas pour les fonctions et un tas pour les réactifs</a:t>
            </a:r>
            <a:r>
              <a:rPr lang="fr-F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Avant de commencer, il faut retourner sur la table le même nombre de </a:t>
            </a:r>
            <a:r>
              <a:rPr lang="fr-F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cartes </a:t>
            </a: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qu’il y a de </a:t>
            </a:r>
            <a:r>
              <a:rPr lang="fr-F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joueurs.</a:t>
            </a:r>
            <a:endParaRPr lang="fr-FR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L’ordre de jeu est déterminé suivant la place attribuée (tirage au sort</a:t>
            </a:r>
            <a:r>
              <a:rPr lang="fr-F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).</a:t>
            </a:r>
            <a:endParaRPr lang="fr-FR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A son tour de jeu, le joueur pioche une carte « </a:t>
            </a:r>
            <a:r>
              <a:rPr lang="fr-FR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fonctions</a:t>
            </a: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 » ou une carte « </a:t>
            </a:r>
            <a:r>
              <a:rPr lang="fr-FR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réactifs</a:t>
            </a: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 » et dispose de </a:t>
            </a:r>
            <a:r>
              <a:rPr lang="fr-F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30 </a:t>
            </a: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secondes pour trouver une réaction avec les cartes déjà retournées sur la table.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Le vainqueur est </a:t>
            </a:r>
            <a:r>
              <a:rPr lang="fr-F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le premier joueur à avoir déposé 16 cartes devant lui en formant des réactions.</a:t>
            </a:r>
            <a:endParaRPr lang="fr-FR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3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Exemple : </a:t>
            </a:r>
            <a:br>
              <a:rPr lang="fr-FR" sz="5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fr-FR" sz="4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partie à 4 joueurs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4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2224800" cy="320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2" name="Picture 4" descr="alcè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18709" r="24431" b="19820"/>
          <a:stretch>
            <a:fillRect/>
          </a:stretch>
        </p:blipFill>
        <p:spPr bwMode="auto">
          <a:xfrm>
            <a:off x="467544" y="2348881"/>
            <a:ext cx="2224800" cy="32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3" name="Picture 5" descr="ac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1" t="24265" r="30630" b="27469"/>
          <a:stretch>
            <a:fillRect/>
          </a:stretch>
        </p:blipFill>
        <p:spPr bwMode="auto">
          <a:xfrm>
            <a:off x="6084168" y="2348881"/>
            <a:ext cx="2224800" cy="320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3568" y="170080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Oxydation d’un alcène en acide :</a:t>
            </a:r>
            <a:endParaRPr lang="fr-FR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2816692" y="3697701"/>
            <a:ext cx="360040" cy="50405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5500656" y="3841717"/>
            <a:ext cx="583512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3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76697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Début du 1</a:t>
            </a:r>
            <a:r>
              <a:rPr lang="fr-FR" sz="4800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er</a:t>
            </a:r>
            <a:r>
              <a:rPr lang="fr-FR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tour</a:t>
            </a:r>
            <a:endParaRPr lang="fr-FR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5</a:t>
            </a:fld>
            <a:endParaRPr lang="fr-FR"/>
          </a:p>
        </p:txBody>
      </p:sp>
      <p:pic>
        <p:nvPicPr>
          <p:cNvPr id="1026" name="Picture 2" descr="Z:\2ème année\Projet tutoré\Jeu\DSC_1501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r="16083"/>
          <a:stretch/>
        </p:blipFill>
        <p:spPr bwMode="auto">
          <a:xfrm>
            <a:off x="1357028" y="1419800"/>
            <a:ext cx="5832648" cy="519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90872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 cartes sont posées au départ (même nombre de cartes que de joueurs)</a:t>
            </a:r>
            <a:endParaRPr lang="fr-F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7054" y="0"/>
            <a:ext cx="74676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</a:t>
            </a:r>
            <a:r>
              <a:rPr lang="fr-FR" sz="4800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er</a:t>
            </a:r>
            <a:r>
              <a:rPr lang="fr-FR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joueur</a:t>
            </a:r>
            <a:endParaRPr lang="fr-FR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6</a:t>
            </a:fld>
            <a:endParaRPr lang="fr-FR"/>
          </a:p>
        </p:txBody>
      </p:sp>
      <p:pic>
        <p:nvPicPr>
          <p:cNvPr id="2050" name="Picture 2" descr="Z:\2ème année\Projet tutoré\Jeu\DSC_1502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t="3541" r="15094" b="3376"/>
          <a:stretch/>
        </p:blipFill>
        <p:spPr bwMode="auto">
          <a:xfrm>
            <a:off x="1799692" y="1936960"/>
            <a:ext cx="5400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90872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Le premier joueur tire soit une carte « Réactifs » soit une carte « Fonctions » et la place face visible sur la table. Il cherche à former une réaction, sinon c’est au tour du joueur suivant.</a:t>
            </a:r>
            <a:endParaRPr lang="fr-F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915816" y="4941168"/>
            <a:ext cx="1296144" cy="131409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2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fr-FR" sz="4800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ème</a:t>
            </a:r>
            <a:r>
              <a:rPr lang="fr-FR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joueur</a:t>
            </a:r>
            <a:endParaRPr lang="fr-FR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7</a:t>
            </a:fld>
            <a:endParaRPr lang="fr-FR"/>
          </a:p>
        </p:txBody>
      </p:sp>
      <p:pic>
        <p:nvPicPr>
          <p:cNvPr id="3074" name="Picture 2" descr="Z:\2ème année\Projet tutoré\Jeu\DSC_1503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t="3542" r="14106"/>
          <a:stretch/>
        </p:blipFill>
        <p:spPr bwMode="auto">
          <a:xfrm>
            <a:off x="1242111" y="1389822"/>
            <a:ext cx="5918465" cy="50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2916" y="908720"/>
            <a:ext cx="809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Le deuxième joueur tire aussi une carte et cherche à former une réaction.</a:t>
            </a:r>
            <a:endParaRPr lang="fr-F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43608" y="3933056"/>
            <a:ext cx="1368152" cy="158417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4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345" y="-10878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</a:t>
            </a:r>
            <a:r>
              <a:rPr lang="fr-FR" sz="4800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ème</a:t>
            </a:r>
            <a:r>
              <a:rPr lang="fr-FR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joueur</a:t>
            </a:r>
            <a:endParaRPr lang="fr-FR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8</a:t>
            </a:fld>
            <a:endParaRPr lang="fr-FR"/>
          </a:p>
        </p:txBody>
      </p:sp>
      <p:pic>
        <p:nvPicPr>
          <p:cNvPr id="4098" name="Picture 2" descr="Z:\2ème année\Projet tutoré\Jeu\DSC_1504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r="9160"/>
          <a:stretch/>
        </p:blipFill>
        <p:spPr bwMode="auto">
          <a:xfrm>
            <a:off x="924037" y="1229140"/>
            <a:ext cx="6354215" cy="524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2571" y="859808"/>
            <a:ext cx="809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Le troisième joueur tire aussi une carte et cherche à former une réaction.</a:t>
            </a:r>
            <a:endParaRPr lang="fr-F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868144" y="3501008"/>
            <a:ext cx="1296144" cy="151216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0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576" y="2770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4</a:t>
            </a:r>
            <a:r>
              <a:rPr lang="fr-FR" sz="4800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ème</a:t>
            </a:r>
            <a:r>
              <a:rPr lang="fr-FR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joueur</a:t>
            </a:r>
            <a:endParaRPr lang="fr-FR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AE02A-B2B2-44AB-8F93-81C648AD53EA}" type="slidenum">
              <a:rPr lang="fr-FR" smtClean="0"/>
              <a:t>9</a:t>
            </a:fld>
            <a:endParaRPr lang="fr-FR"/>
          </a:p>
        </p:txBody>
      </p:sp>
      <p:pic>
        <p:nvPicPr>
          <p:cNvPr id="5122" name="Picture 2" descr="Z:\2ème année\Projet tutoré\Jeu\DSC_15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3" y="1600200"/>
            <a:ext cx="7280353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2916" y="908720"/>
            <a:ext cx="809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Le dernier joueur tire aussi une carte et cherche à former une réaction.</a:t>
            </a:r>
            <a:endParaRPr lang="fr-F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339752" y="1600200"/>
            <a:ext cx="1224136" cy="13247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2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187</TotalTime>
  <Words>519</Words>
  <Application>Microsoft Office PowerPoint</Application>
  <PresentationFormat>Affichage à l'écran (4:3)</PresentationFormat>
  <Paragraphs>285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Oriel</vt:lpstr>
      <vt:lpstr>Présentation PowerPoint</vt:lpstr>
      <vt:lpstr>OR’GAME :  un jeu de chimie organique</vt:lpstr>
      <vt:lpstr>Mode opératoire</vt:lpstr>
      <vt:lpstr>Exemple :  partie à 4 joueurs</vt:lpstr>
      <vt:lpstr>Début du 1er tour</vt:lpstr>
      <vt:lpstr>1er joueur</vt:lpstr>
      <vt:lpstr>2ème joueur</vt:lpstr>
      <vt:lpstr>3ème joueur</vt:lpstr>
      <vt:lpstr>4ème joueur</vt:lpstr>
      <vt:lpstr>Le 4ème joueur forme la réaction</vt:lpstr>
      <vt:lpstr>Formation d’un acide et d’un chlorure d’acide</vt:lpstr>
      <vt:lpstr>Formation d’un alcane</vt:lpstr>
      <vt:lpstr>Formation d’un alcène</vt:lpstr>
      <vt:lpstr>Formation d’un alcool</vt:lpstr>
      <vt:lpstr>Formation d’un aldéhyde/cétone</vt:lpstr>
      <vt:lpstr>Formation d’un amide, d’une amine et d’une imine</vt:lpstr>
      <vt:lpstr>Formation d’un halogénure</vt:lpstr>
      <vt:lpstr>Formation d’un halogénure</vt:lpstr>
      <vt:lpstr>         Règlement du tournoi pour les deuxièmes années  </vt:lpstr>
      <vt:lpstr>Présentation PowerPoint</vt:lpstr>
      <vt:lpstr>Présentation PowerPoint</vt:lpstr>
      <vt:lpstr>Récompenses</vt:lpstr>
      <vt:lpstr>Merci de votre attention !  Avez-vous des questions ?</vt:lpstr>
    </vt:vector>
  </TitlesOfParts>
  <Company>IUT Lyon 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etuchim</dc:creator>
  <cp:lastModifiedBy>etuchim</cp:lastModifiedBy>
  <cp:revision>28</cp:revision>
  <dcterms:created xsi:type="dcterms:W3CDTF">2015-03-02T11:59:10Z</dcterms:created>
  <dcterms:modified xsi:type="dcterms:W3CDTF">2015-03-03T17:46:15Z</dcterms:modified>
</cp:coreProperties>
</file>