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16119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12270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103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991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91966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20025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748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6426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420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34324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39195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343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55128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55223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648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7861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34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4707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6688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070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863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58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panoramique avec légen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154955" y="4800587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154955" y="5367325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tion avec légen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315" cy="2323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930400" y="3771173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  <p:sp>
        <p:nvSpPr>
          <p:cNvPr id="93" name="Shape 93"/>
          <p:cNvSpPr txBox="1"/>
          <p:nvPr/>
        </p:nvSpPr>
        <p:spPr>
          <a:xfrm>
            <a:off x="898295" y="971253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22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9330489" y="2613786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22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e nom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154954" y="3124200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 colonne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652462" y="266700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3"/>
          </p:nvPr>
        </p:nvSpPr>
        <p:spPr>
          <a:xfrm>
            <a:off x="3883658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4"/>
          </p:nvPr>
        </p:nvSpPr>
        <p:spPr>
          <a:xfrm>
            <a:off x="3873105" y="266700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cxnSp>
        <p:nvCxnSpPr>
          <p:cNvPr id="109" name="Shape 109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0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 colonnes d’imag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52462" y="4250948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2"/>
          </p:nvPr>
        </p:nvSpPr>
        <p:spPr>
          <a:xfrm>
            <a:off x="652462" y="2209800"/>
            <a:ext cx="2940049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652462" y="4827210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3889375" y="4250948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idx="5"/>
          </p:nvPr>
        </p:nvSpPr>
        <p:spPr>
          <a:xfrm>
            <a:off x="3889373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6"/>
          </p:nvPr>
        </p:nvSpPr>
        <p:spPr>
          <a:xfrm>
            <a:off x="3888021" y="4827210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7"/>
          </p:nvPr>
        </p:nvSpPr>
        <p:spPr>
          <a:xfrm>
            <a:off x="7124700" y="4250948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9"/>
          </p:nvPr>
        </p:nvSpPr>
        <p:spPr>
          <a:xfrm>
            <a:off x="7124575" y="4827207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cxnSp>
        <p:nvCxnSpPr>
          <p:cNvPr id="125" name="Shape 125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Shape 126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0" cy="89465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6267450" y="2466974"/>
            <a:ext cx="582612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1679574" y="-139698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54955" y="2861733"/>
            <a:ext cx="882565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654492" y="2056091"/>
            <a:ext cx="4396340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103312" y="1905000"/>
            <a:ext cx="439633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5654494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5654494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0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153907" y="1854191"/>
            <a:ext cx="5092905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399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4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1" y="0"/>
            <a:ext cx="1603386" cy="114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9011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413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marR="0" indent="-19430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marR="0" indent="-1473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marR="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marR="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marR="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marR="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marR="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marR="0" indent="-1574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700" cy="332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88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Les outils de tests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</a:t>
            </a:fld>
            <a:endParaRPr lang="fr-FR"/>
          </a:p>
        </p:txBody>
      </p:sp>
      <p:sp>
        <p:nvSpPr>
          <p:cNvPr id="145" name="Shape 145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</a:t>
            </a:fld>
            <a:endParaRPr lang="fr-FR"/>
          </a:p>
        </p:txBody>
      </p:sp>
      <p:sp>
        <p:nvSpPr>
          <p:cNvPr id="146" name="Shape 146"/>
          <p:cNvSpPr txBox="1"/>
          <p:nvPr/>
        </p:nvSpPr>
        <p:spPr>
          <a:xfrm>
            <a:off x="5383575" y="6285650"/>
            <a:ext cx="7489500" cy="8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fr-FR">
                <a:solidFill>
                  <a:srgbClr val="F3F3F3"/>
                </a:solidFill>
              </a:rPr>
              <a:t>CHAKI Abderrazak - ETIENNE Jonathan - TOUMI Nacereddine - VACHER Nicolas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4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Différents types de tests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F3F3F3"/>
                </a:solidFill>
              </a:rPr>
              <a:t>2. Les méthodes fonctionnelles: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F3F3F3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F3F3F3"/>
                </a:solidFill>
              </a:rPr>
              <a:t>• Aucunes connaissances de l’implémentation;</a:t>
            </a:r>
          </a:p>
          <a:p>
            <a:pPr algn="ctr" rt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fr-FR" sz="1800">
                <a:solidFill>
                  <a:srgbClr val="F3F3F3"/>
                </a:solidFill>
              </a:rPr>
              <a:t>• permet d'écrire les tests avant le codage; 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F3F3F3"/>
                </a:solidFill>
              </a:rPr>
              <a:t>Parfois : Combinaison des deux méthodes fonctionnelles et structurelles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3667125" y="881075"/>
            <a:ext cx="68580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10</a:t>
            </a:fld>
            <a:endParaRPr lang="fr-FR"/>
          </a:p>
        </p:txBody>
      </p:sp>
      <p:sp>
        <p:nvSpPr>
          <p:cNvPr id="236" name="Shape 236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10</a:t>
            </a:fld>
            <a:endParaRPr lang="fr-FR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4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Pour résumer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11</a:t>
            </a:fld>
            <a:endParaRPr lang="fr-FR"/>
          </a:p>
        </p:txBody>
      </p:sp>
      <p:sp>
        <p:nvSpPr>
          <p:cNvPr id="243" name="Shape 243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11</a:t>
            </a:fld>
            <a:endParaRPr lang="fr-FR"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2075" y="2074500"/>
            <a:ext cx="6167850" cy="34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ctrTitle"/>
          </p:nvPr>
        </p:nvSpPr>
        <p:spPr>
          <a:xfrm>
            <a:off x="1154954" y="677779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7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JUnit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12</a:t>
            </a:fld>
            <a:endParaRPr lang="fr-FR"/>
          </a:p>
        </p:txBody>
      </p:sp>
      <p:sp>
        <p:nvSpPr>
          <p:cNvPr id="251" name="Shape 251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12</a:t>
            </a:fld>
            <a:endParaRPr lang="fr-FR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JUnit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➢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Framework open source 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- 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développ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ement </a:t>
            </a:r>
          </a:p>
          <a:p>
            <a:pPr marL="3200400" marR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-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exécution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de test unitaire </a:t>
            </a:r>
          </a:p>
          <a:p>
            <a:pPr marL="3200400" marR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  <a:buFont typeface="Questrial"/>
              <a:buChar char="➢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Intérêt 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Vérifie que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le code répond aux besoins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:</a:t>
            </a:r>
          </a:p>
          <a:p>
            <a:pPr marL="1828800" lvl="0" indent="457200" rtl="0">
              <a:spcBef>
                <a:spcPts val="0"/>
              </a:spcBef>
              <a:buNone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- exécution des tests</a:t>
            </a:r>
          </a:p>
          <a:p>
            <a:pPr marL="1828800" lvl="0" indent="457200" rtl="0">
              <a:spcBef>
                <a:spcPts val="0"/>
              </a:spcBef>
              <a:buNone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- affichage résultats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➢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Appelé aussi test unitaire de non régression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13</a:t>
            </a:fld>
            <a:endParaRPr lang="fr-FR"/>
          </a:p>
        </p:txBody>
      </p:sp>
      <p:sp>
        <p:nvSpPr>
          <p:cNvPr id="259" name="Shape 259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13</a:t>
            </a:fld>
            <a:endParaRPr lang="fr-FR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Fonctionnement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69525" y="1853250"/>
            <a:ext cx="4060199" cy="456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➢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Sépar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ation code : </a:t>
            </a:r>
          </a:p>
          <a:p>
            <a:pPr marL="457200" marR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 la classe </a:t>
            </a:r>
          </a:p>
          <a:p>
            <a:pPr marL="4572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permettant le test</a:t>
            </a:r>
          </a:p>
          <a:p>
            <a:pPr marL="457200" marR="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➢"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est : </a:t>
            </a:r>
          </a:p>
          <a:p>
            <a:pPr marL="457200" marR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détect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ion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es bugs</a:t>
            </a:r>
          </a:p>
          <a:p>
            <a:pPr marL="457200" marR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facilite la détection d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’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effet de bords </a:t>
            </a:r>
          </a:p>
          <a:p>
            <a:pPr marL="457200" marR="0" lvl="0" indent="-355600" algn="just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➢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Cas de test : regroupé dans des classe java 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contenant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   1 à </a:t>
            </a:r>
            <a:r>
              <a:rPr lang="fr-FR" sz="2000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méthodes de test, les cas de test peuvent être exécuté individuellement ou sous forme de suite de test</a:t>
            </a:r>
          </a:p>
          <a:p>
            <a:pPr marL="342900" marR="0" lvl="0" indent="-241300" algn="just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125" y="1853250"/>
            <a:ext cx="6564700" cy="39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14</a:t>
            </a:fld>
            <a:endParaRPr lang="fr-FR"/>
          </a:p>
        </p:txBody>
      </p:sp>
      <p:sp>
        <p:nvSpPr>
          <p:cNvPr id="268" name="Shape 268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14</a:t>
            </a:fld>
            <a:endParaRPr lang="fr-FR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Cas de test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➢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L’unité de test est une classe dédiée qui regroupe des cas de test qui exécutent les taches suivante :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	1)  Création d’une instance de la classe et Object nécessaire aux test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	2) Appel de la méthode à tester les paramètres du cas de test</a:t>
            </a:r>
          </a:p>
          <a:p>
            <a:pPr marL="0" marR="0" lvl="0" indent="457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3) Comparaison d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es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résultats attendu 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et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obtenus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0" marR="0" lvl="0" indent="457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==&gt; 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 échec une exception est levée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l="13051" t="50805" r="38120" b="27710"/>
          <a:stretch/>
        </p:blipFill>
        <p:spPr>
          <a:xfrm>
            <a:off x="6119850" y="4448325"/>
            <a:ext cx="5953126" cy="209552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15</a:t>
            </a:fld>
            <a:endParaRPr lang="fr-FR"/>
          </a:p>
        </p:txBody>
      </p:sp>
      <p:sp>
        <p:nvSpPr>
          <p:cNvPr id="277" name="Shape 277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15</a:t>
            </a:fld>
            <a:endParaRPr lang="fr-FR"/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Junit : Avantage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➢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Utilisation d’un debugger (possibilité de redéfinir les expressions de test) sans avoir à recompiler les programmes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457200" marR="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➢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Moins de dépendance chronophage avec le deboggeur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457200" marR="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➢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automatiser les tests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Junit améliore 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la qualité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du code 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16</a:t>
            </a:fld>
            <a:endParaRPr lang="fr-FR"/>
          </a:p>
        </p:txBody>
      </p:sp>
      <p:sp>
        <p:nvSpPr>
          <p:cNvPr id="285" name="Shape 285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16</a:t>
            </a:fld>
            <a:endParaRPr lang="fr-FR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Junit : </a:t>
            </a:r>
            <a:r>
              <a:rPr lang="fr-FR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Limite </a:t>
            </a:r>
            <a:br>
              <a:rPr lang="fr-FR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fr-FR" sz="42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➢"/>
            </a:pPr>
            <a:r>
              <a:rPr lang="fr-FR"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Impossible de tester un environnement client/serveur ou même un </a:t>
            </a:r>
            <a:r>
              <a:rPr lang="fr-FR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scénario</a:t>
            </a:r>
            <a:r>
              <a:rPr lang="fr-FR"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peer to peer</a:t>
            </a:r>
          </a:p>
          <a:p>
            <a: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➢"/>
            </a:pPr>
            <a:r>
              <a:rPr lang="fr-FR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Pas de</a:t>
            </a:r>
            <a:r>
              <a:rPr lang="fr-FR"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teste en simultanée sur plusieurs machine virtuelles java  </a:t>
            </a:r>
          </a:p>
          <a:p>
            <a: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➢"/>
            </a:pPr>
            <a:r>
              <a:rPr lang="fr-FR" sz="1800" b="0" i="1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nécessitent un jugement humain</a:t>
            </a:r>
          </a:p>
          <a:p>
            <a: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➢"/>
            </a:pPr>
            <a:r>
              <a:rPr lang="fr-FR" sz="1800" b="0" i="1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problèmes de composition :</a:t>
            </a:r>
          </a:p>
          <a:p>
            <a: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fr-FR" sz="1400" b="0" i="1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Une seule expression exécutable à la fois avec un debugger</a:t>
            </a:r>
          </a:p>
          <a:p>
            <a: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fr-FR" sz="1400" b="0" i="1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Si une trace contient de nombreux print, perte de lisibilité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17</a:t>
            </a:fld>
            <a:endParaRPr lang="fr-FR"/>
          </a:p>
        </p:txBody>
      </p:sp>
      <p:sp>
        <p:nvSpPr>
          <p:cNvPr id="293" name="Shape 293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17</a:t>
            </a:fld>
            <a:endParaRPr lang="fr-FR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Limite </a:t>
            </a:r>
            <a:br>
              <a:rPr lang="fr-FR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fr-FR" sz="42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Teste dans les classes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C’est une mauvaise pratique car elle entraîne 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ymbol"/>
              <a:buChar char=""/>
            </a:pPr>
            <a:r>
              <a:rPr lang="fr-FR"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L'augmentation de l'entropie :</a:t>
            </a:r>
          </a:p>
          <a:p>
            <a: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fr-FR"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plus l'interface de la classe grandit, plus le programme principal "main()" grandit (jusqu'à dépasser le code fonctionnel)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fr-FR"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 code de production est plus important que nécessaire;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fr-FR"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Absence de sécurité (exemple: mot de passe en clair dans le programme principal compilé).</a:t>
            </a:r>
          </a:p>
          <a:p>
            <a: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18</a:t>
            </a:fld>
            <a:endParaRPr lang="fr-FR"/>
          </a:p>
        </p:txBody>
      </p:sp>
      <p:sp>
        <p:nvSpPr>
          <p:cNvPr id="301" name="Shape 301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18</a:t>
            </a:fld>
            <a:endParaRPr lang="fr-FR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Conseil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Coder petit  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à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petit 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grâce aux tests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ester régulièrement</a:t>
            </a: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Lorsque vous devez ajouter de nouvelles fonctionnalités au système, écrire en premiers  les  essais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Quand un bug est signalé, écrire un cas de test pour exposer le bug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Ne pas remettre le code qui ne passe pas tous les tests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19</a:t>
            </a:fld>
            <a:endParaRPr lang="fr-FR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19</a:t>
            </a:fld>
            <a:endParaRPr lang="fr-FR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Sommaire :	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❖"/>
            </a:pPr>
            <a:r>
              <a:rPr lang="fr-FR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Introduction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❖"/>
            </a:pPr>
            <a:r>
              <a:rPr lang="fr-FR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Différents types de tests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➢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Tests unitaires</a:t>
            </a:r>
          </a:p>
          <a:p>
            <a:pPr marL="4572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 Tests d’intégration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➢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Tests fonctionnels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➢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Tests structurels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➢"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Tests  d’a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cceptation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❖"/>
            </a:pPr>
            <a:r>
              <a:rPr lang="fr-FR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JUnit</a:t>
            </a: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 lang="fr-FR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Conclusion 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Outils d’aide au développement, en particulier en groupe</a:t>
            </a: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Javadoc : indispensable ! Gain de temps énorme pour la documentation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20</a:t>
            </a:fld>
            <a:endParaRPr lang="fr-FR"/>
          </a:p>
        </p:txBody>
      </p:sp>
      <p:sp>
        <p:nvSpPr>
          <p:cNvPr id="317" name="Shape 317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20</a:t>
            </a:fld>
            <a:endParaRPr lang="fr-FR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7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Merci de votre attention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21</a:t>
            </a:fld>
            <a:endParaRPr lang="fr-FR"/>
          </a:p>
        </p:txBody>
      </p:sp>
      <p:sp>
        <p:nvSpPr>
          <p:cNvPr id="324" name="Shape 324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21</a:t>
            </a:fld>
            <a:endParaRPr lang="fr-FR"/>
          </a:p>
        </p:txBody>
      </p:sp>
      <p:sp>
        <p:nvSpPr>
          <p:cNvPr id="325" name="Shape 325"/>
          <p:cNvSpPr txBox="1">
            <a:spLocks noGrp="1"/>
          </p:cNvSpPr>
          <p:nvPr>
            <p:ph type="ctrTitle" idx="3"/>
          </p:nvPr>
        </p:nvSpPr>
        <p:spPr>
          <a:xfrm>
            <a:off x="1154925" y="4600450"/>
            <a:ext cx="8825700" cy="76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3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Avez vous des questions ?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5400" b="1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Introduction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104225" y="1853250"/>
            <a:ext cx="8946599" cy="441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- Les tests ont toujours existé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eaucoup trop de dysfonctionnements logiciel dû aux tests non effectués.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ymbol"/>
              <a:buNone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-Les tests rassurent et permettent de palier aux erreurs humaines.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41300" algn="just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413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 lang="fr-FR"/>
          </a:p>
        </p:txBody>
      </p:sp>
      <p:sp>
        <p:nvSpPr>
          <p:cNvPr id="162" name="Shape 162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103312" y="1935891"/>
            <a:ext cx="8946541" cy="43125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fr-FR" sz="16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Importance des tests :</a:t>
            </a: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fr-FR" sz="16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1992 - </a:t>
            </a:r>
            <a:r>
              <a:rPr lang="fr-FR"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Les ambulances de Londres sont mal orientées par le logiciel. Des pertes humaines sont à déplorer.</a:t>
            </a: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fr-FR" sz="16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fr-FR" sz="16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fr-FR" sz="16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1996 - </a:t>
            </a:r>
            <a:r>
              <a:rPr lang="fr-FR"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Explosion de la fusée Ariane 5 au bout de 30 secondes de vol suite à une erreur de conversion de données numériques.</a:t>
            </a: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6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fr-FR" sz="16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2004</a:t>
            </a:r>
            <a:r>
              <a:rPr lang="fr-FR"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- Défaillance du système d'alarme d'une centrale qui produisit une coupure d'électricité aux Etats-Unis et au Canada.</a:t>
            </a: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fr-FR" sz="16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fr-FR" sz="16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fr-FR" sz="16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2006</a:t>
            </a:r>
            <a:r>
              <a:rPr lang="fr-FR"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- Deux grandes banques françaises exécutent un double débit pour plus de 400 000 transactions.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904875" y="1459700"/>
            <a:ext cx="6417599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800" u="sng">
                <a:solidFill>
                  <a:srgbClr val="FFFFFF"/>
                </a:solidFill>
              </a:rPr>
              <a:t>Petit historique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 lang="fr-FR"/>
          </a:p>
        </p:txBody>
      </p:sp>
      <p:sp>
        <p:nvSpPr>
          <p:cNvPr id="170" name="Shape 170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fr-FR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Les tests valident une application au niveau :</a:t>
            </a:r>
          </a:p>
          <a:p>
            <a:pPr marL="10160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803835" y="358093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Différents types de tests</a:t>
            </a:r>
            <a:br>
              <a:rPr lang="fr-FR" sz="4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fr-FR" sz="44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1103287" y="2507642"/>
            <a:ext cx="8946599" cy="419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34163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lang="fr-FR" sz="280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Structurel</a:t>
            </a:r>
          </a:p>
          <a:p>
            <a:pPr marL="742950" marR="0" lvl="1" indent="-34163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lang="fr-FR" sz="280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Fonctionnel</a:t>
            </a: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0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3"/>
          </p:nvPr>
        </p:nvSpPr>
        <p:spPr>
          <a:xfrm>
            <a:off x="1055787" y="3504167"/>
            <a:ext cx="8946599" cy="419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fr-FR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Mis en place tout au long du développement de l’application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fr-FR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Deux grandes catégories de tests</a:t>
            </a: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4"/>
          </p:nvPr>
        </p:nvSpPr>
        <p:spPr>
          <a:xfrm>
            <a:off x="1081837" y="5152117"/>
            <a:ext cx="8946599" cy="419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fr-FR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Tests de type boîte blanche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fr-FR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Tests de type boîte noire</a:t>
            </a: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 lang="fr-FR"/>
          </a:p>
        </p:txBody>
      </p:sp>
      <p:sp>
        <p:nvSpPr>
          <p:cNvPr id="181" name="Shape 181"/>
          <p:cNvSpPr txBox="1">
            <a:spLocks noGrp="1"/>
          </p:cNvSpPr>
          <p:nvPr>
            <p:ph type="sldNum" idx="5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 lang="fr-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Différents types de tests</a:t>
            </a:r>
            <a:br>
              <a:rPr lang="fr-FR" sz="44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fr-FR" sz="4400" b="0" i="0" u="none" strike="noStrike" cap="none" baseline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103301" y="2052925"/>
            <a:ext cx="7760400" cy="419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1" indent="-2489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 b="0" i="1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fr-FR" sz="22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Il s’agit de l’addition de plusieurs petites procédures vérifiant une partie spécifique, le test complet du logiciel est fait de plusieurs tests unitaires.</a:t>
            </a:r>
          </a:p>
          <a:p>
            <a:pPr marL="0" marR="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50" b="0" i="1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3952875" y="2779375"/>
            <a:ext cx="1702499" cy="63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1309100" y="2665525"/>
            <a:ext cx="2255400" cy="867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1800"/>
              <a:t>Sous ensemble</a:t>
            </a:r>
          </a:p>
        </p:txBody>
      </p:sp>
      <p:sp>
        <p:nvSpPr>
          <p:cNvPr id="190" name="Shape 190"/>
          <p:cNvSpPr/>
          <p:nvPr/>
        </p:nvSpPr>
        <p:spPr>
          <a:xfrm>
            <a:off x="6464500" y="2703175"/>
            <a:ext cx="2255400" cy="867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1800"/>
              <a:t>Test unitaire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797725" y="1645450"/>
            <a:ext cx="3536099" cy="45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2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Tests unitaires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6250" y="4806950"/>
            <a:ext cx="2555324" cy="19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 lang="fr-FR"/>
          </a:p>
        </p:txBody>
      </p:sp>
      <p:sp>
        <p:nvSpPr>
          <p:cNvPr id="194" name="Shape 194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 lang="fr-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4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Différents types de tests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170437" y="1728492"/>
            <a:ext cx="8946599" cy="419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1800">
                <a:solidFill>
                  <a:srgbClr val="F3F3F3"/>
                </a:solidFill>
              </a:rPr>
              <a:t>Tests d'intégration :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F3F3F3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F3F3F3"/>
                </a:solidFill>
              </a:rPr>
              <a:t>Cohérence des interfaces composants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F3F3F3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F3F3F3"/>
              </a:solidFill>
            </a:endParaRP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75" y="4665225"/>
            <a:ext cx="2774550" cy="20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 lang="fr-FR"/>
          </a:p>
        </p:txBody>
      </p:sp>
      <p:sp>
        <p:nvSpPr>
          <p:cNvPr id="203" name="Shape 203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 lang="fr-FR"/>
          </a:p>
        </p:txBody>
      </p:sp>
      <p:sp>
        <p:nvSpPr>
          <p:cNvPr id="204" name="Shape 204"/>
          <p:cNvSpPr txBox="1"/>
          <p:nvPr/>
        </p:nvSpPr>
        <p:spPr>
          <a:xfrm>
            <a:off x="1907750" y="2847800"/>
            <a:ext cx="75392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24130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1800">
                <a:solidFill>
                  <a:srgbClr val="F3F3F3"/>
                </a:solidFill>
              </a:rPr>
              <a:t>permet de réaliser les fonctionnalités prévues.</a:t>
            </a:r>
          </a:p>
        </p:txBody>
      </p:sp>
      <p:sp>
        <p:nvSpPr>
          <p:cNvPr id="205" name="Shape 205"/>
          <p:cNvSpPr/>
          <p:nvPr/>
        </p:nvSpPr>
        <p:spPr>
          <a:xfrm>
            <a:off x="5380375" y="3484200"/>
            <a:ext cx="573600" cy="6674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FR" sz="4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Différents types de tests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 lang="fr-FR"/>
          </a:p>
        </p:txBody>
      </p:sp>
      <p:sp>
        <p:nvSpPr>
          <p:cNvPr id="212" name="Shape 212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 lang="fr-FR"/>
          </a:p>
        </p:txBody>
      </p:sp>
      <p:sp>
        <p:nvSpPr>
          <p:cNvPr id="213" name="Shape 213"/>
          <p:cNvSpPr/>
          <p:nvPr/>
        </p:nvSpPr>
        <p:spPr>
          <a:xfrm>
            <a:off x="646100" y="3470575"/>
            <a:ext cx="3087000" cy="980399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FR"/>
              <a:t>Produit</a:t>
            </a:r>
          </a:p>
        </p:txBody>
      </p:sp>
      <p:sp>
        <p:nvSpPr>
          <p:cNvPr id="214" name="Shape 214"/>
          <p:cNvSpPr/>
          <p:nvPr/>
        </p:nvSpPr>
        <p:spPr>
          <a:xfrm rot="-739779">
            <a:off x="3727193" y="3422153"/>
            <a:ext cx="2003408" cy="135105"/>
          </a:xfrm>
          <a:prstGeom prst="rightArrow">
            <a:avLst>
              <a:gd name="adj1" fmla="val 50000"/>
              <a:gd name="adj2" fmla="val 161019"/>
            </a:avLst>
          </a:prstGeom>
          <a:solidFill>
            <a:srgbClr val="3C78D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6120850" y="3001250"/>
            <a:ext cx="3660599" cy="8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800">
                <a:solidFill>
                  <a:srgbClr val="F3F3F3"/>
                </a:solidFill>
              </a:rPr>
              <a:t>Attentes utilisateur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221100" y="4061025"/>
            <a:ext cx="3660599" cy="8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1800">
                <a:solidFill>
                  <a:srgbClr val="F3F3F3"/>
                </a:solidFill>
              </a:rPr>
              <a:t>Respect cahier des charge</a:t>
            </a:r>
          </a:p>
        </p:txBody>
      </p:sp>
      <p:sp>
        <p:nvSpPr>
          <p:cNvPr id="217" name="Shape 217"/>
          <p:cNvSpPr/>
          <p:nvPr/>
        </p:nvSpPr>
        <p:spPr>
          <a:xfrm rot="365811">
            <a:off x="3726275" y="4062740"/>
            <a:ext cx="2324648" cy="135169"/>
          </a:xfrm>
          <a:prstGeom prst="rightArrow">
            <a:avLst>
              <a:gd name="adj1" fmla="val 50000"/>
              <a:gd name="adj2" fmla="val 161019"/>
            </a:avLst>
          </a:prstGeom>
          <a:solidFill>
            <a:srgbClr val="3C78D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622712" y="1701642"/>
            <a:ext cx="8946599" cy="41954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1800">
                <a:solidFill>
                  <a:srgbClr val="F3F3F3"/>
                </a:solidFill>
              </a:rPr>
              <a:t>Test d'acceptation :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F3F3F3"/>
                </a:solidFill>
              </a:rPr>
              <a:t>1. Les méthodes structurelles :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F3F3F3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F3F3F3"/>
                </a:solidFill>
              </a:rPr>
              <a:t>analyses du code source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F3F3F3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F3F3F3"/>
                </a:solidFill>
              </a:rPr>
              <a:t>• Examen de la structure du programme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F3F3F3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F3F3F3"/>
                </a:solidFill>
              </a:rPr>
              <a:t>• fixer la valeur des entrées                       chemins particuliers du code;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F3F3F3"/>
              </a:solidFill>
            </a:endParaRPr>
          </a:p>
          <a:p>
            <a:pPr algn="just">
              <a:spcBef>
                <a:spcPts val="0"/>
              </a:spcBef>
              <a:buNone/>
            </a:pPr>
            <a:endParaRPr sz="2500">
              <a:solidFill>
                <a:schemeClr val="dk1"/>
              </a:solidFill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4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Différents types de tests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 lang="fr-FR"/>
          </a:p>
        </p:txBody>
      </p:sp>
      <p:sp>
        <p:nvSpPr>
          <p:cNvPr id="226" name="Shape 226"/>
          <p:cNvSpPr txBox="1">
            <a:spLocks noGrp="1"/>
          </p:cNvSpPr>
          <p:nvPr>
            <p:ph type="sldNum" idx="2"/>
          </p:nvPr>
        </p:nvSpPr>
        <p:spPr>
          <a:xfrm>
            <a:off x="10352539" y="295729"/>
            <a:ext cx="838199" cy="767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 lang="fr-FR"/>
          </a:p>
        </p:txBody>
      </p:sp>
      <p:cxnSp>
        <p:nvCxnSpPr>
          <p:cNvPr id="227" name="Shape 227"/>
          <p:cNvCxnSpPr/>
          <p:nvPr/>
        </p:nvCxnSpPr>
        <p:spPr>
          <a:xfrm>
            <a:off x="5008100" y="4805550"/>
            <a:ext cx="1136699" cy="21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Grand écran</PresentationFormat>
  <Paragraphs>189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Noto Symbol</vt:lpstr>
      <vt:lpstr>Questrial</vt:lpstr>
      <vt:lpstr>Ion</vt:lpstr>
      <vt:lpstr>Les outils de tests</vt:lpstr>
      <vt:lpstr>Sommaire : </vt:lpstr>
      <vt:lpstr>Introduction</vt:lpstr>
      <vt:lpstr>Présentation PowerPoint</vt:lpstr>
      <vt:lpstr>Différents types de tests </vt:lpstr>
      <vt:lpstr>Différents types de tests </vt:lpstr>
      <vt:lpstr>Différents types de tests</vt:lpstr>
      <vt:lpstr>Différents types de tests</vt:lpstr>
      <vt:lpstr>Différents types de tests </vt:lpstr>
      <vt:lpstr>Différents types de tests</vt:lpstr>
      <vt:lpstr>Pour résumer</vt:lpstr>
      <vt:lpstr>JUnit</vt:lpstr>
      <vt:lpstr>JUnit</vt:lpstr>
      <vt:lpstr>Fonctionnement</vt:lpstr>
      <vt:lpstr>Cas de test</vt:lpstr>
      <vt:lpstr>Junit : Avantage</vt:lpstr>
      <vt:lpstr>Junit : Limite  </vt:lpstr>
      <vt:lpstr>Limite  </vt:lpstr>
      <vt:lpstr>Conseil</vt:lpstr>
      <vt:lpstr>Conclusion 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outils de tests</dc:title>
  <dc:creator>VACHER NICOLAS p1400947</dc:creator>
  <cp:lastModifiedBy>info etu</cp:lastModifiedBy>
  <cp:revision>1</cp:revision>
  <dcterms:modified xsi:type="dcterms:W3CDTF">2015-03-24T08:25:55Z</dcterms:modified>
</cp:coreProperties>
</file>