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notesMasterIdLst>
    <p:notesMasterId r:id="rId23"/>
  </p:notesMasterIdLst>
  <p:sldIdLst>
    <p:sldId id="256" r:id="rId3"/>
    <p:sldId id="257" r:id="rId4"/>
    <p:sldId id="258" r:id="rId5"/>
    <p:sldId id="261" r:id="rId6"/>
    <p:sldId id="266" r:id="rId7"/>
    <p:sldId id="260" r:id="rId8"/>
    <p:sldId id="262" r:id="rId9"/>
    <p:sldId id="263" r:id="rId10"/>
    <p:sldId id="264" r:id="rId11"/>
    <p:sldId id="265" r:id="rId12"/>
    <p:sldId id="274" r:id="rId13"/>
    <p:sldId id="27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59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69" d="100"/>
          <a:sy n="69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67CDF-F4D9-458F-AD6F-743CC56183EA}" type="datetimeFigureOut">
              <a:rPr lang="fr-FR" smtClean="0"/>
              <a:t>25/09/2013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8769E-9F7E-4ADE-AA14-A92C12A20F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145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8CE52-D682-4B9E-80C7-55922CE3B3E2}" type="datetime1">
              <a:rPr lang="fr-FR" smtClean="0"/>
              <a:t>25/09/2013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8922-6DFD-4D97-8B64-B1FEF6AC99E2}" type="datetime1">
              <a:rPr lang="fr-FR" smtClean="0"/>
              <a:t>25/09/2013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E609-D6B4-42D8-9D67-FC4BAE33D653}" type="datetime1">
              <a:rPr lang="fr-FR" smtClean="0"/>
              <a:t>25/09/2013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69257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733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0719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59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0222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54623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3479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BE">
              <a:solidFill>
                <a:srgbClr val="43434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>
                <a:solidFill>
                  <a:srgbClr val="434342"/>
                </a:solidFill>
              </a:rPr>
              <a:pPr/>
              <a:t>‹N°›</a:t>
            </a:fld>
            <a:endParaRPr lang="fr-BE">
              <a:solidFill>
                <a:srgbClr val="4343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00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5974-963B-4EB6-98EE-6501502B7BC9}" type="datetime1">
              <a:rPr lang="fr-FR" smtClean="0"/>
              <a:t>25/09/2013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7193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68123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898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A632F-8BD7-4507-B51D-F36C54BDFF88}" type="datetime1">
              <a:rPr lang="fr-FR" smtClean="0"/>
              <a:t>25/09/2013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BEAF-29FC-43DD-A5F4-A2C9DCB9BB43}" type="datetime1">
              <a:rPr lang="fr-FR" smtClean="0"/>
              <a:t>25/09/2013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E68A-5E77-48A9-B561-0D9CAD9D3287}" type="datetime1">
              <a:rPr lang="fr-FR" smtClean="0"/>
              <a:t>25/09/2013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589C1-380F-4AE8-87E4-439C06CCAAA0}" type="datetime1">
              <a:rPr lang="fr-FR" smtClean="0"/>
              <a:t>25/09/2013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E7BB2-C1B8-4D15-B9D9-90BE11895D05}" type="datetime1">
              <a:rPr lang="fr-FR" smtClean="0"/>
              <a:t>25/09/2013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F5A6-87A3-4219-B39E-2F44D3B66A5D}" type="datetime1">
              <a:rPr lang="fr-FR" smtClean="0"/>
              <a:t>25/09/2013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E45F8-2CC7-4B49-A5AD-E0D2848A2E0E}" type="datetime1">
              <a:rPr lang="fr-FR" smtClean="0"/>
              <a:t>25/09/2013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F57909C-075F-4923-8C0E-5506977B4C48}" type="datetime1">
              <a:rPr lang="fr-FR" smtClean="0"/>
              <a:t>25/09/2013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E0C8EF2-F3D6-4661-8B84-FE3FD2F58BE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25/09/2013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9238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-pequan.lip6.fr/~vmm/fr/Enseignement/DESS/Test/Cours/C1.pdf" TargetMode="External"/><Relationship Id="rId2" Type="http://schemas.openxmlformats.org/officeDocument/2006/relationships/hyperlink" Target="http://www.pps.univ-paris-diderot.fr/~eleph/Enseignement/2010-11/CoursTest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log.utest.com/what-is-risk-based-testing/2011/05/" TargetMode="External"/><Relationship Id="rId4" Type="http://schemas.openxmlformats.org/officeDocument/2006/relationships/hyperlink" Target="http://membres-liglab.imag.fr/donsez/ujf/m1info/tagl/Test-Logiciel-TAGL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AGL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Les tests logiciels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1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6056" y="3140968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Mickael BETTINELLI</a:t>
            </a:r>
          </a:p>
          <a:p>
            <a:r>
              <a:rPr lang="fr-FR" dirty="0" smtClean="0"/>
              <a:t>Brandon OZIOL</a:t>
            </a:r>
          </a:p>
          <a:p>
            <a:r>
              <a:rPr lang="fr-FR" smtClean="0"/>
              <a:t>Gaétan </a:t>
            </a:r>
            <a:r>
              <a:rPr lang="fr-FR" dirty="0" smtClean="0"/>
              <a:t>PHILIPPE</a:t>
            </a:r>
          </a:p>
          <a:p>
            <a:r>
              <a:rPr lang="fr-FR" dirty="0" smtClean="0"/>
              <a:t>Simon LUAIRE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394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/>
              <a:t>Les niveaux de test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>
                <a:solidFill>
                  <a:schemeClr val="accent2"/>
                </a:solidFill>
              </a:rPr>
              <a:t>Tests de validation: </a:t>
            </a:r>
            <a:r>
              <a:rPr lang="fr-FR" sz="2000" b="0" dirty="0"/>
              <a:t>s'assurer que le système complet, matériel et logiciel, correspond bien à la définition des besoins tels qu'ils avaient été </a:t>
            </a:r>
            <a:r>
              <a:rPr lang="fr-FR" sz="2000" b="0" dirty="0" smtClean="0"/>
              <a:t>exprimés.</a:t>
            </a:r>
            <a:endParaRPr lang="fr-FR" sz="2000" b="0" dirty="0"/>
          </a:p>
          <a:p>
            <a:r>
              <a:rPr lang="fr-FR" sz="2000" dirty="0"/>
              <a:t/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>
                <a:solidFill>
                  <a:schemeClr val="accent2"/>
                </a:solidFill>
              </a:rPr>
              <a:t>Tests de non-régression: </a:t>
            </a:r>
            <a:r>
              <a:rPr lang="fr-FR" sz="2000" b="0" dirty="0"/>
              <a:t>vérifier que la correction des erreurs n'a pas affecté les parties déjà testées. [Cela consiste </a:t>
            </a:r>
            <a:r>
              <a:rPr lang="fr-FR" sz="2000" b="0" dirty="0" smtClean="0"/>
              <a:t>à systématiquement </a:t>
            </a:r>
            <a:r>
              <a:rPr lang="fr-FR" sz="2000" b="0" dirty="0"/>
              <a:t>repasser les tests déjà exécutés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22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/>
              <a:t>Les niveaux de test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8" cy="3984556"/>
          </a:xfrm>
        </p:spPr>
        <p:txBody>
          <a:bodyPr>
            <a:noAutofit/>
          </a:bodyPr>
          <a:lstStyle/>
          <a:p>
            <a:r>
              <a:rPr lang="fr-FR" sz="2000" dirty="0">
                <a:solidFill>
                  <a:schemeClr val="accent2"/>
                </a:solidFill>
              </a:rPr>
              <a:t>Test de conformité</a:t>
            </a:r>
          </a:p>
          <a:p>
            <a:pPr lvl="1"/>
            <a:r>
              <a:rPr lang="fr-FR" sz="2000" b="0" dirty="0"/>
              <a:t>But : Assurer que le système présente les fonctionnalités attendues par l'utilisateur</a:t>
            </a:r>
          </a:p>
          <a:p>
            <a:pPr lvl="1"/>
            <a:r>
              <a:rPr lang="fr-FR" sz="2000" b="0" dirty="0" smtClean="0"/>
              <a:t>Méthode </a:t>
            </a:r>
            <a:r>
              <a:rPr lang="fr-FR" sz="2000" b="0" dirty="0"/>
              <a:t>: Sélection des tests à partir de la spécification, de façon à contrôler que toutes les fonctionnalités spécifiées sont implantées selon leurs </a:t>
            </a:r>
            <a:r>
              <a:rPr lang="fr-FR" sz="2000" b="0" dirty="0" smtClean="0"/>
              <a:t>spécifications</a:t>
            </a:r>
            <a:r>
              <a:rPr lang="fr-FR" sz="2000" dirty="0"/>
              <a:t/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>
                <a:solidFill>
                  <a:schemeClr val="accent2"/>
                </a:solidFill>
              </a:rPr>
              <a:t>Test de performance</a:t>
            </a:r>
          </a:p>
          <a:p>
            <a:pPr lvl="1"/>
            <a:r>
              <a:rPr lang="fr-FR" sz="2000" b="0" dirty="0"/>
              <a:t>But : Assurer que le système garde des temps de réponse </a:t>
            </a:r>
            <a:r>
              <a:rPr lang="fr-FR" sz="2000" b="0" dirty="0" smtClean="0"/>
              <a:t>satisfaisants à </a:t>
            </a:r>
            <a:r>
              <a:rPr lang="fr-FR" sz="2000" b="0" dirty="0"/>
              <a:t>différents niveaux de charge</a:t>
            </a:r>
          </a:p>
          <a:p>
            <a:pPr lvl="1"/>
            <a:r>
              <a:rPr lang="fr-FR" sz="2000" b="0" dirty="0" smtClean="0"/>
              <a:t>Méthode </a:t>
            </a:r>
            <a:r>
              <a:rPr lang="fr-FR" sz="2000" b="0" dirty="0"/>
              <a:t>: Simulation à différents niveaux de charge d'utilisateurs pour mesurer les temps de réponse du système, l'utilisation des ressources...</a:t>
            </a:r>
          </a:p>
          <a:p>
            <a:pPr marL="0" lvl="1" indent="0">
              <a:buNone/>
            </a:pPr>
            <a:endParaRPr lang="fr-FR" sz="2000" dirty="0"/>
          </a:p>
          <a:p>
            <a:r>
              <a:rPr lang="fr-FR" sz="2000" dirty="0"/>
              <a:t/>
            </a:r>
            <a:br>
              <a:rPr lang="fr-FR" sz="2000" dirty="0"/>
            </a:br>
            <a:endParaRPr lang="fr-FR" sz="2000" dirty="0"/>
          </a:p>
          <a:p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08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/>
              <a:t>Les niveaux de test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52736"/>
            <a:ext cx="8280920" cy="3579849"/>
          </a:xfrm>
        </p:spPr>
        <p:txBody>
          <a:bodyPr>
            <a:normAutofit lnSpcReduction="10000"/>
          </a:bodyPr>
          <a:lstStyle/>
          <a:p>
            <a:r>
              <a:rPr lang="fr-FR" sz="2000" b="0" dirty="0">
                <a:solidFill>
                  <a:schemeClr val="accent2"/>
                </a:solidFill>
              </a:rPr>
              <a:t>Test de sécurité</a:t>
            </a:r>
          </a:p>
          <a:p>
            <a:pPr lvl="1"/>
            <a:r>
              <a:rPr lang="fr-FR" sz="2000" b="0" dirty="0"/>
              <a:t>But : Assurer que le système ne possède pas de </a:t>
            </a:r>
            <a:r>
              <a:rPr lang="fr-FR" sz="2000" b="0" dirty="0" smtClean="0"/>
              <a:t>vulnérabilités permettant </a:t>
            </a:r>
            <a:r>
              <a:rPr lang="fr-FR" sz="2000" b="0" dirty="0"/>
              <a:t>une attaque de </a:t>
            </a:r>
            <a:r>
              <a:rPr lang="fr-FR" sz="2000" b="0" dirty="0" smtClean="0"/>
              <a:t>L'extérieur</a:t>
            </a:r>
            <a:endParaRPr lang="fr-FR" sz="2000" b="0" dirty="0"/>
          </a:p>
          <a:p>
            <a:pPr lvl="1"/>
            <a:r>
              <a:rPr lang="fr-FR" sz="2000" b="0" dirty="0"/>
              <a:t>Méthode : Simulation d'attaques pour découvrir les faiblesses du système qui permettraient de porter atteinte à son intégrité</a:t>
            </a:r>
          </a:p>
          <a:p>
            <a:endParaRPr lang="fr-FR" sz="2000" b="0" dirty="0" smtClean="0"/>
          </a:p>
          <a:p>
            <a:r>
              <a:rPr lang="fr-FR" sz="2000" b="0" dirty="0" smtClean="0">
                <a:solidFill>
                  <a:schemeClr val="accent2"/>
                </a:solidFill>
              </a:rPr>
              <a:t>Test </a:t>
            </a:r>
            <a:r>
              <a:rPr lang="fr-FR" sz="2000" b="0" dirty="0">
                <a:solidFill>
                  <a:schemeClr val="accent2"/>
                </a:solidFill>
              </a:rPr>
              <a:t>de robustesse</a:t>
            </a:r>
          </a:p>
          <a:p>
            <a:pPr lvl="1"/>
            <a:r>
              <a:rPr lang="fr-FR" sz="2000" b="0" dirty="0"/>
              <a:t>But : Assurer que le système supporte les utilisations imprévues</a:t>
            </a:r>
          </a:p>
          <a:p>
            <a:pPr lvl="1"/>
            <a:r>
              <a:rPr lang="fr-FR" sz="2000" b="0" dirty="0" smtClean="0"/>
              <a:t>Méthode </a:t>
            </a:r>
            <a:r>
              <a:rPr lang="fr-FR" sz="2000" b="0" dirty="0"/>
              <a:t>: Sélection des tests en dehors des comportements spécifiés (entrées hors domaine, utilisation incorrecte de l'interface, environnement dégradé...)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40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Le test unitaire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052736"/>
            <a:ext cx="8343900" cy="3579849"/>
          </a:xfrm>
        </p:spPr>
        <p:txBody>
          <a:bodyPr/>
          <a:lstStyle/>
          <a:p>
            <a:endParaRPr lang="fr-FR" dirty="0" smtClean="0"/>
          </a:p>
          <a:p>
            <a:r>
              <a:rPr lang="fr-FR" sz="3200" dirty="0" smtClean="0"/>
              <a:t>PRINCIPE</a:t>
            </a:r>
            <a:endParaRPr lang="fr-FR" dirty="0" smtClean="0"/>
          </a:p>
          <a:p>
            <a:r>
              <a:rPr lang="fr-FR" sz="3200" b="0" dirty="0" smtClean="0"/>
              <a:t>Un </a:t>
            </a:r>
            <a:r>
              <a:rPr lang="fr-FR" sz="3200" b="0" dirty="0"/>
              <a:t>test unitaire permet de vérifier qu'une unité </a:t>
            </a:r>
            <a:r>
              <a:rPr lang="fr-FR" sz="3200" b="0" u="sng" dirty="0"/>
              <a:t>partie </a:t>
            </a:r>
            <a:r>
              <a:rPr lang="fr-FR" sz="3200" b="0" dirty="0"/>
              <a:t>du code ne contienne </a:t>
            </a:r>
            <a:r>
              <a:rPr lang="fr-FR" sz="3200" b="0" dirty="0" smtClean="0"/>
              <a:t>pas d'erreur</a:t>
            </a:r>
            <a:r>
              <a:rPr lang="fr-FR" sz="3200" b="0" dirty="0"/>
              <a:t>. Il faut donc bien "isoler" la partie (classe) testée.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406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 nombreux </a:t>
            </a:r>
            <a:r>
              <a:rPr lang="fr-FR" dirty="0" err="1"/>
              <a:t>framework</a:t>
            </a:r>
            <a:r>
              <a:rPr lang="fr-FR" dirty="0"/>
              <a:t> dans chaque langage </a:t>
            </a:r>
            <a:r>
              <a:rPr lang="fr-FR" dirty="0" smtClean="0"/>
              <a:t>:</a:t>
            </a:r>
          </a:p>
          <a:p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Java </a:t>
            </a:r>
            <a:r>
              <a:rPr lang="fr-FR" dirty="0"/>
              <a:t>: </a:t>
            </a:r>
            <a:r>
              <a:rPr lang="fr-FR" dirty="0" err="1" smtClean="0"/>
              <a:t>Junit</a:t>
            </a: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C</a:t>
            </a:r>
            <a:r>
              <a:rPr lang="fr-FR" dirty="0"/>
              <a:t>++ </a:t>
            </a:r>
            <a:r>
              <a:rPr lang="fr-FR" dirty="0" smtClean="0"/>
              <a:t>: Cunit, </a:t>
            </a:r>
            <a:r>
              <a:rPr lang="fr-FR" dirty="0" err="1" smtClean="0"/>
              <a:t>cppUnit</a:t>
            </a:r>
            <a:r>
              <a:rPr lang="fr-FR" dirty="0" smtClean="0"/>
              <a:t>,...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Python </a:t>
            </a:r>
            <a:r>
              <a:rPr lang="fr-FR" dirty="0"/>
              <a:t>: </a:t>
            </a:r>
            <a:r>
              <a:rPr lang="fr-FR" dirty="0" err="1"/>
              <a:t>Unittest</a:t>
            </a:r>
            <a:r>
              <a:rPr lang="fr-FR" dirty="0"/>
              <a:t>, </a:t>
            </a:r>
            <a:r>
              <a:rPr lang="fr-FR" dirty="0" smtClean="0"/>
              <a:t>...</a:t>
            </a:r>
          </a:p>
          <a:p>
            <a:pPr>
              <a:buFontTx/>
              <a:buChar char="-"/>
            </a:pPr>
            <a:endParaRPr lang="fr-FR" dirty="0"/>
          </a:p>
          <a:p>
            <a:r>
              <a:rPr lang="fr-FR" dirty="0"/>
              <a:t>- ...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296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/>
              <a:t>Le test unitaire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124744"/>
            <a:ext cx="7520940" cy="3579849"/>
          </a:xfrm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accent2"/>
                </a:solidFill>
              </a:rPr>
              <a:t>Avantages </a:t>
            </a:r>
            <a:r>
              <a:rPr lang="fr-FR" sz="2000" dirty="0">
                <a:solidFill>
                  <a:schemeClr val="accent2"/>
                </a:solidFill>
              </a:rPr>
              <a:t>: </a:t>
            </a:r>
          </a:p>
          <a:p>
            <a:r>
              <a:rPr lang="fr-FR" sz="2000" dirty="0"/>
              <a:t>- </a:t>
            </a:r>
            <a:r>
              <a:rPr lang="fr-FR" sz="2000" b="0" dirty="0"/>
              <a:t>Gain de temps sur l'ensemble du projet final</a:t>
            </a:r>
          </a:p>
          <a:p>
            <a:r>
              <a:rPr lang="fr-FR" sz="2000" b="0" dirty="0"/>
              <a:t>- La reprise du code par une autre personne est plus facile</a:t>
            </a:r>
          </a:p>
          <a:p>
            <a:r>
              <a:rPr lang="fr-FR" sz="2000" b="0" dirty="0"/>
              <a:t>- Le code final est plus efficace</a:t>
            </a:r>
          </a:p>
          <a:p>
            <a:r>
              <a:rPr lang="fr-FR" sz="2000" dirty="0"/>
              <a:t/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 smtClean="0">
                <a:solidFill>
                  <a:schemeClr val="accent2"/>
                </a:solidFill>
              </a:rPr>
              <a:t>Inconvénients </a:t>
            </a:r>
            <a:r>
              <a:rPr lang="fr-FR" sz="2000" dirty="0">
                <a:solidFill>
                  <a:schemeClr val="accent2"/>
                </a:solidFill>
              </a:rPr>
              <a:t>: </a:t>
            </a:r>
          </a:p>
          <a:p>
            <a:r>
              <a:rPr lang="fr-FR" sz="2000" dirty="0"/>
              <a:t>- </a:t>
            </a:r>
            <a:r>
              <a:rPr lang="fr-FR" sz="2000" b="0" dirty="0"/>
              <a:t>Impression de perdre du temps  car beaucoup de test </a:t>
            </a:r>
          </a:p>
          <a:p>
            <a:r>
              <a:rPr lang="fr-FR" sz="2000" b="0" dirty="0"/>
              <a:t>- Demande beaucoup de pratique pour des tests efficaces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715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/>
              <a:t>Le test unitaire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980728"/>
            <a:ext cx="7781488" cy="3984556"/>
          </a:xfrm>
        </p:spPr>
        <p:txBody>
          <a:bodyPr>
            <a:noAutofit/>
          </a:bodyPr>
          <a:lstStyle/>
          <a:p>
            <a:r>
              <a:rPr lang="fr-FR" sz="900" b="0" dirty="0" err="1"/>
              <a:t>static</a:t>
            </a:r>
            <a:r>
              <a:rPr lang="fr-FR" sz="900" b="0" dirty="0"/>
              <a:t> </a:t>
            </a:r>
            <a:r>
              <a:rPr lang="fr-FR" sz="900" b="0" dirty="0" err="1"/>
              <a:t>void</a:t>
            </a:r>
            <a:r>
              <a:rPr lang="fr-FR" sz="900" b="0" dirty="0"/>
              <a:t> Main(string[] </a:t>
            </a:r>
            <a:r>
              <a:rPr lang="fr-FR" sz="900" b="0" dirty="0" err="1"/>
              <a:t>args</a:t>
            </a:r>
            <a:r>
              <a:rPr lang="fr-FR" sz="900" b="0" dirty="0"/>
              <a:t>)</a:t>
            </a:r>
          </a:p>
          <a:p>
            <a:r>
              <a:rPr lang="fr-FR" sz="900" b="0" dirty="0"/>
              <a:t>{</a:t>
            </a:r>
          </a:p>
          <a:p>
            <a:r>
              <a:rPr lang="fr-FR" sz="900" b="0" dirty="0"/>
              <a:t>    </a:t>
            </a:r>
            <a:r>
              <a:rPr lang="fr-FR" sz="900" b="0" dirty="0" err="1"/>
              <a:t>int</a:t>
            </a:r>
            <a:r>
              <a:rPr lang="fr-FR" sz="900" b="0" dirty="0"/>
              <a:t> a = 1;</a:t>
            </a:r>
          </a:p>
          <a:p>
            <a:r>
              <a:rPr lang="fr-FR" sz="900" b="0" dirty="0"/>
              <a:t>    </a:t>
            </a:r>
            <a:r>
              <a:rPr lang="fr-FR" sz="900" b="0" dirty="0" err="1"/>
              <a:t>int</a:t>
            </a:r>
            <a:r>
              <a:rPr lang="fr-FR" sz="900" b="0" dirty="0"/>
              <a:t> b = 2;</a:t>
            </a:r>
          </a:p>
          <a:p>
            <a:r>
              <a:rPr lang="fr-FR" sz="900" b="0" dirty="0"/>
              <a:t>    </a:t>
            </a:r>
            <a:r>
              <a:rPr lang="fr-FR" sz="900" b="0" dirty="0" err="1"/>
              <a:t>int</a:t>
            </a:r>
            <a:r>
              <a:rPr lang="fr-FR" sz="900" b="0" dirty="0"/>
              <a:t> </a:t>
            </a:r>
            <a:r>
              <a:rPr lang="fr-FR" sz="900" b="0" dirty="0" err="1"/>
              <a:t>resultat</a:t>
            </a:r>
            <a:r>
              <a:rPr lang="fr-FR" sz="900" b="0" dirty="0"/>
              <a:t> = Addition(a, b);</a:t>
            </a:r>
          </a:p>
          <a:p>
            <a:r>
              <a:rPr lang="fr-FR" sz="900" b="0" dirty="0"/>
              <a:t>    if (</a:t>
            </a:r>
            <a:r>
              <a:rPr lang="fr-FR" sz="900" b="0" dirty="0" err="1"/>
              <a:t>resultat</a:t>
            </a:r>
            <a:r>
              <a:rPr lang="fr-FR" sz="900" b="0" dirty="0"/>
              <a:t> != 3)</a:t>
            </a:r>
          </a:p>
          <a:p>
            <a:r>
              <a:rPr lang="fr-FR" sz="900" b="0" dirty="0"/>
              <a:t>        </a:t>
            </a:r>
            <a:r>
              <a:rPr lang="fr-FR" sz="900" b="0" dirty="0" err="1"/>
              <a:t>Console.WriteLine</a:t>
            </a:r>
            <a:r>
              <a:rPr lang="fr-FR" sz="900" b="0" dirty="0"/>
              <a:t>("Le test a raté");</a:t>
            </a:r>
          </a:p>
          <a:p>
            <a:r>
              <a:rPr lang="fr-FR" sz="900" b="0" dirty="0"/>
              <a:t>    a = 0;</a:t>
            </a:r>
          </a:p>
          <a:p>
            <a:r>
              <a:rPr lang="fr-FR" sz="900" b="0" dirty="0"/>
              <a:t>    b = 0;</a:t>
            </a:r>
          </a:p>
          <a:p>
            <a:r>
              <a:rPr lang="fr-FR" sz="900" b="0" dirty="0"/>
              <a:t>    </a:t>
            </a:r>
            <a:r>
              <a:rPr lang="fr-FR" sz="900" b="0" dirty="0" err="1"/>
              <a:t>resultat</a:t>
            </a:r>
            <a:r>
              <a:rPr lang="fr-FR" sz="900" b="0" dirty="0"/>
              <a:t> = Addition(a, b);</a:t>
            </a:r>
          </a:p>
          <a:p>
            <a:r>
              <a:rPr lang="fr-FR" sz="900" b="0" dirty="0"/>
              <a:t>    if (</a:t>
            </a:r>
            <a:r>
              <a:rPr lang="fr-FR" sz="900" b="0" dirty="0" err="1"/>
              <a:t>resultat</a:t>
            </a:r>
            <a:r>
              <a:rPr lang="fr-FR" sz="900" b="0" dirty="0"/>
              <a:t> != 0)</a:t>
            </a:r>
          </a:p>
          <a:p>
            <a:r>
              <a:rPr lang="fr-FR" sz="900" b="0" dirty="0"/>
              <a:t>        </a:t>
            </a:r>
            <a:r>
              <a:rPr lang="fr-FR" sz="900" b="0" dirty="0" err="1"/>
              <a:t>Console.WriteLine</a:t>
            </a:r>
            <a:r>
              <a:rPr lang="fr-FR" sz="900" b="0" dirty="0"/>
              <a:t>("Le test a raté");</a:t>
            </a:r>
          </a:p>
          <a:p>
            <a:r>
              <a:rPr lang="fr-FR" sz="900" b="0" dirty="0"/>
              <a:t>    a = -5;</a:t>
            </a:r>
          </a:p>
          <a:p>
            <a:r>
              <a:rPr lang="fr-FR" sz="900" b="0" dirty="0"/>
              <a:t>    b = 5;</a:t>
            </a:r>
          </a:p>
          <a:p>
            <a:r>
              <a:rPr lang="fr-FR" sz="900" b="0" dirty="0"/>
              <a:t>    </a:t>
            </a:r>
            <a:r>
              <a:rPr lang="fr-FR" sz="900" b="0" dirty="0" err="1"/>
              <a:t>resultat</a:t>
            </a:r>
            <a:r>
              <a:rPr lang="fr-FR" sz="900" b="0" dirty="0"/>
              <a:t> = Addition(a, b);</a:t>
            </a:r>
          </a:p>
          <a:p>
            <a:r>
              <a:rPr lang="fr-FR" sz="900" b="0" dirty="0"/>
              <a:t>    if (</a:t>
            </a:r>
            <a:r>
              <a:rPr lang="fr-FR" sz="900" b="0" dirty="0" err="1"/>
              <a:t>resultat</a:t>
            </a:r>
            <a:r>
              <a:rPr lang="fr-FR" sz="900" b="0" dirty="0"/>
              <a:t> != 0)</a:t>
            </a:r>
          </a:p>
          <a:p>
            <a:r>
              <a:rPr lang="fr-FR" sz="900" b="0" dirty="0"/>
              <a:t>        </a:t>
            </a:r>
            <a:r>
              <a:rPr lang="fr-FR" sz="900" b="0" dirty="0" err="1"/>
              <a:t>Console.WriteLine</a:t>
            </a:r>
            <a:r>
              <a:rPr lang="fr-FR" sz="900" b="0" dirty="0"/>
              <a:t>("Le test a raté");</a:t>
            </a:r>
          </a:p>
          <a:p>
            <a:r>
              <a:rPr lang="fr-FR" sz="900" b="0" dirty="0"/>
              <a:t>}</a:t>
            </a:r>
          </a:p>
          <a:p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204926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TDD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100628"/>
            <a:ext cx="7588324" cy="357984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200" b="0" dirty="0" smtClean="0">
                <a:solidFill>
                  <a:schemeClr val="accent2"/>
                </a:solidFill>
              </a:rPr>
              <a:t>TDD</a:t>
            </a:r>
            <a:r>
              <a:rPr lang="fr-FR" sz="2200" b="0" dirty="0" smtClean="0"/>
              <a:t> = Test Driven Development  =&gt; Développement piloté par les tests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200" b="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200" b="0" dirty="0" smtClean="0"/>
              <a:t> Technique </a:t>
            </a:r>
            <a:r>
              <a:rPr lang="fr-FR" sz="2200" b="0" dirty="0"/>
              <a:t>de développement de logiciel qui préconise d'</a:t>
            </a:r>
            <a:r>
              <a:rPr lang="fr-FR" sz="2200" b="0" dirty="0">
                <a:solidFill>
                  <a:schemeClr val="accent2"/>
                </a:solidFill>
              </a:rPr>
              <a:t>écrire  les </a:t>
            </a:r>
            <a:r>
              <a:rPr lang="fr-FR" sz="2200" b="0" dirty="0" smtClean="0">
                <a:solidFill>
                  <a:schemeClr val="accent2"/>
                </a:solidFill>
              </a:rPr>
              <a:t>tests unitaires </a:t>
            </a:r>
            <a:r>
              <a:rPr lang="fr-FR" sz="2200" b="0" dirty="0">
                <a:solidFill>
                  <a:schemeClr val="accent2"/>
                </a:solidFill>
              </a:rPr>
              <a:t>avant d'écrire le code source </a:t>
            </a:r>
            <a:r>
              <a:rPr lang="fr-FR" sz="2200" b="0" dirty="0"/>
              <a:t>d'un logiciel.</a:t>
            </a:r>
            <a:endParaRPr lang="fr-FR" sz="2200" b="0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740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/>
              <a:t>TDD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Méthode « traditionnelle » :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sz="2000" dirty="0"/>
              <a:t>Méthode « </a:t>
            </a:r>
            <a:r>
              <a:rPr lang="fr-FR" sz="2000" dirty="0" smtClean="0"/>
              <a:t>TDD</a:t>
            </a:r>
            <a:r>
              <a:rPr lang="fr-FR" sz="2000" dirty="0"/>
              <a:t> » :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691680" y="1556792"/>
            <a:ext cx="1872208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FF"/>
                </a:solidFill>
              </a:rPr>
              <a:t>Ajouter du code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572000" y="1556792"/>
            <a:ext cx="1944216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FF"/>
                </a:solidFill>
              </a:rPr>
              <a:t>Ajouter un test qui teste le code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7" name="Flèche droite 6"/>
          <p:cNvSpPr/>
          <p:nvPr/>
        </p:nvSpPr>
        <p:spPr>
          <a:xfrm>
            <a:off x="3635896" y="1988840"/>
            <a:ext cx="806490" cy="36004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691680" y="3429000"/>
            <a:ext cx="1944216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FF"/>
                </a:solidFill>
              </a:rPr>
              <a:t>Ajouter un code de test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644008" y="3429000"/>
            <a:ext cx="1872208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FF"/>
                </a:solidFill>
              </a:rPr>
              <a:t>Ajouter du code qui respecte le test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0" name="Flèche droite 9"/>
          <p:cNvSpPr/>
          <p:nvPr/>
        </p:nvSpPr>
        <p:spPr>
          <a:xfrm>
            <a:off x="3707904" y="3861048"/>
            <a:ext cx="806490" cy="36004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603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/>
              <a:t>TDD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980728"/>
            <a:ext cx="7520940" cy="3579849"/>
          </a:xfrm>
        </p:spPr>
        <p:txBody>
          <a:bodyPr>
            <a:normAutofit/>
          </a:bodyPr>
          <a:lstStyle/>
          <a:p>
            <a:r>
              <a:rPr lang="fr-FR" dirty="0" smtClean="0"/>
              <a:t>Cycle : 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79512" y="1418444"/>
            <a:ext cx="1872208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FF"/>
                </a:solidFill>
              </a:rPr>
              <a:t>Ecrire un premier test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059832" y="1438036"/>
            <a:ext cx="1944216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FF"/>
                </a:solidFill>
              </a:rPr>
              <a:t>Vérifier qu’il échoue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6" name="Flèche droite 5"/>
          <p:cNvSpPr/>
          <p:nvPr/>
        </p:nvSpPr>
        <p:spPr>
          <a:xfrm>
            <a:off x="2123728" y="1798076"/>
            <a:ext cx="806490" cy="36004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12160" y="1449938"/>
            <a:ext cx="1872208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FF"/>
                </a:solidFill>
              </a:rPr>
              <a:t>Ecrire le code suffisant pour passer le test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012160" y="3356992"/>
            <a:ext cx="1944216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FF"/>
                </a:solidFill>
              </a:rPr>
              <a:t>Vérifier que le test passe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0" name="Flèche droite 9"/>
          <p:cNvSpPr/>
          <p:nvPr/>
        </p:nvSpPr>
        <p:spPr>
          <a:xfrm>
            <a:off x="5076056" y="1778484"/>
            <a:ext cx="806490" cy="36004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sp>
        <p:nvSpPr>
          <p:cNvPr id="11" name="Flèche vers le bas 10"/>
          <p:cNvSpPr/>
          <p:nvPr/>
        </p:nvSpPr>
        <p:spPr>
          <a:xfrm>
            <a:off x="6840252" y="2587963"/>
            <a:ext cx="324036" cy="682918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059832" y="3356992"/>
            <a:ext cx="1944216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rgbClr val="FFFFFF"/>
                </a:solidFill>
              </a:rPr>
              <a:t>Refactoriser</a:t>
            </a:r>
            <a:r>
              <a:rPr lang="fr-FR" dirty="0" smtClean="0">
                <a:solidFill>
                  <a:srgbClr val="FFFFFF"/>
                </a:solidFill>
              </a:rPr>
              <a:t> le code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3" name="Flèche gauche 12"/>
          <p:cNvSpPr/>
          <p:nvPr/>
        </p:nvSpPr>
        <p:spPr>
          <a:xfrm>
            <a:off x="5148064" y="3717032"/>
            <a:ext cx="734482" cy="36004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8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Introduction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Différents types de tests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Les principes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Les niveaux de test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Le test unitaire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Le TTD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Conclusion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Sources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07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Sources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hlinkClick r:id="rId2"/>
              </a:rPr>
              <a:t>http://www.pps.univ-paris-diderot.fr/~</a:t>
            </a:r>
            <a:r>
              <a:rPr lang="fr-FR" sz="2000" dirty="0" smtClean="0">
                <a:hlinkClick r:id="rId2"/>
              </a:rPr>
              <a:t>eleph/Enseignement/2010-11/CoursTests.pdf</a:t>
            </a:r>
            <a:endParaRPr lang="fr-FR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>
                <a:hlinkClick r:id="rId3"/>
              </a:rPr>
              <a:t>http</a:t>
            </a:r>
            <a:r>
              <a:rPr lang="fr-FR" sz="2000" dirty="0">
                <a:hlinkClick r:id="rId3"/>
              </a:rPr>
              <a:t>://www-pequan.lip6.fr/~vmm/fr/Enseignement/DESS/Test/Cours/C1.pdf</a:t>
            </a:r>
            <a:endParaRPr lang="fr-F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hlinkClick r:id="rId4"/>
              </a:rPr>
              <a:t>http://membres-liglab.imag.fr/donsez/ujf/m1info/tagl/Test-Logiciel-TAGL.pdf</a:t>
            </a:r>
            <a:endParaRPr lang="fr-F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hlinkClick r:id="rId5"/>
              </a:rPr>
              <a:t>http://blog.utest.com/what-is-risk-based-testing/2011/05/</a:t>
            </a:r>
            <a:endParaRPr lang="fr-FR" sz="2000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45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696524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/>
            </a:r>
            <a:br>
              <a:rPr lang="fr-FR" dirty="0"/>
            </a:br>
            <a:endParaRPr lang="fr-FR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 </a:t>
            </a:r>
            <a:r>
              <a:rPr lang="fr-FR" sz="2800" dirty="0" smtClean="0"/>
              <a:t>Un </a:t>
            </a:r>
            <a:r>
              <a:rPr lang="fr-FR" sz="2800" dirty="0"/>
              <a:t>logiciel </a:t>
            </a:r>
            <a:r>
              <a:rPr lang="fr-FR" sz="2800" dirty="0" smtClean="0"/>
              <a:t>: </a:t>
            </a:r>
          </a:p>
          <a:p>
            <a:pPr marL="802386" lvl="4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plusieurs </a:t>
            </a:r>
            <a:r>
              <a:rPr lang="fr-FR" sz="2800" dirty="0"/>
              <a:t>programmes et librairies </a:t>
            </a:r>
            <a:endParaRPr lang="fr-FR" sz="2800" dirty="0" smtClean="0"/>
          </a:p>
          <a:p>
            <a:pPr marL="802386" lvl="4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interface </a:t>
            </a:r>
          </a:p>
          <a:p>
            <a:pPr marL="802386" lvl="4" indent="-285750">
              <a:buFont typeface="Arial" panose="020B0604020202020204" pitchFamily="34" charset="0"/>
              <a:buChar char="•"/>
            </a:pPr>
            <a:r>
              <a:rPr lang="fr-FR" sz="2800" dirty="0"/>
              <a:t>d</a:t>
            </a:r>
            <a:r>
              <a:rPr lang="fr-FR" sz="2800" dirty="0" smtClean="0"/>
              <a:t>ocumentation </a:t>
            </a:r>
          </a:p>
          <a:p>
            <a:pPr marL="802386" lvl="4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répond  </a:t>
            </a:r>
            <a:r>
              <a:rPr lang="fr-FR" sz="2800" dirty="0"/>
              <a:t>aux besoins exprimés par le client.</a:t>
            </a:r>
          </a:p>
          <a:p>
            <a:r>
              <a:rPr lang="fr-FR" sz="2600" dirty="0"/>
              <a:t/>
            </a:r>
            <a:br>
              <a:rPr lang="fr-FR" sz="2600" dirty="0"/>
            </a:br>
            <a:endParaRPr lang="fr-FR" sz="2600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1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/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 </a:t>
            </a:r>
            <a:r>
              <a:rPr lang="fr-FR" sz="2600" dirty="0" smtClean="0"/>
              <a:t>Tester </a:t>
            </a:r>
            <a:r>
              <a:rPr lang="fr-FR" sz="2600" dirty="0"/>
              <a:t>un logiciel :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r-FR" sz="2600" dirty="0"/>
              <a:t>Analyser et exécuter le programme dans le but de trouver des erreurs ou des défauts.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r-FR" sz="2600" dirty="0"/>
              <a:t>Un test logiciel permet aussi de vérifier s'il répond aux exigences du client.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95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980728"/>
            <a:ext cx="7520940" cy="3888432"/>
          </a:xfrm>
        </p:spPr>
        <p:txBody>
          <a:bodyPr>
            <a:normAutofit lnSpcReduction="10000"/>
          </a:bodyPr>
          <a:lstStyle/>
          <a:p>
            <a:r>
              <a:rPr lang="fr-FR" sz="2000" dirty="0"/>
              <a:t>Pourquoi </a:t>
            </a:r>
            <a:r>
              <a:rPr lang="fr-FR" sz="2000" dirty="0" smtClean="0"/>
              <a:t>vérifier </a:t>
            </a:r>
            <a:r>
              <a:rPr lang="fr-FR" sz="2000" dirty="0"/>
              <a:t>et valider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800" dirty="0"/>
              <a:t>Pour éviter les </a:t>
            </a:r>
            <a:r>
              <a:rPr lang="fr-FR" sz="1800" dirty="0" smtClean="0"/>
              <a:t>bugs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r-FR" sz="1800" dirty="0"/>
              <a:t>c</a:t>
            </a:r>
            <a:r>
              <a:rPr lang="fr-FR" sz="1800" dirty="0" smtClean="0"/>
              <a:t>oût  économique, humain, environnemental pour l’utilisateur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r-FR" sz="1800" dirty="0"/>
              <a:t>c</a:t>
            </a:r>
            <a:r>
              <a:rPr lang="fr-FR" sz="1800" dirty="0" smtClean="0"/>
              <a:t>oût de la correction des bugs pour le fournisseur</a:t>
            </a:r>
            <a:endParaRPr lang="fr-FR" sz="1800" dirty="0"/>
          </a:p>
          <a:p>
            <a:pPr>
              <a:buFont typeface="Arial" panose="020B0604020202020204" pitchFamily="34" charset="0"/>
              <a:buChar char="•"/>
            </a:pPr>
            <a:endParaRPr lang="fr-FR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1800" dirty="0" smtClean="0"/>
              <a:t>Pour assurer la qualité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r-FR" sz="1800" b="0" dirty="0"/>
              <a:t>Capacité fonctionnelle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r-FR" sz="1800" b="0" dirty="0" smtClean="0"/>
              <a:t>Facilité </a:t>
            </a:r>
            <a:r>
              <a:rPr lang="fr-FR" sz="1800" b="0" dirty="0"/>
              <a:t>d'utilisation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r-FR" sz="1800" b="0" dirty="0" smtClean="0"/>
              <a:t>Fiabilité</a:t>
            </a:r>
            <a:endParaRPr lang="fr-FR" sz="1800" b="0" dirty="0"/>
          </a:p>
          <a:p>
            <a:pPr lvl="4">
              <a:buFont typeface="Arial" panose="020B0604020202020204" pitchFamily="34" charset="0"/>
              <a:buChar char="•"/>
            </a:pPr>
            <a:r>
              <a:rPr lang="fr-FR" sz="1800" b="0" dirty="0" smtClean="0"/>
              <a:t>Performance</a:t>
            </a:r>
            <a:endParaRPr lang="fr-FR" sz="1800" b="0" dirty="0"/>
          </a:p>
          <a:p>
            <a:pPr lvl="4">
              <a:buFont typeface="Arial" panose="020B0604020202020204" pitchFamily="34" charset="0"/>
              <a:buChar char="•"/>
            </a:pPr>
            <a:r>
              <a:rPr lang="fr-FR" sz="1800" b="0" dirty="0" smtClean="0"/>
              <a:t>Maintenabilité</a:t>
            </a:r>
            <a:endParaRPr lang="fr-FR" sz="1800" b="0" dirty="0"/>
          </a:p>
          <a:p>
            <a:pPr lvl="4">
              <a:buFont typeface="Arial" panose="020B0604020202020204" pitchFamily="34" charset="0"/>
              <a:buChar char="•"/>
            </a:pPr>
            <a:r>
              <a:rPr lang="fr-FR" sz="1800" b="0" dirty="0" smtClean="0"/>
              <a:t>Portabilité</a:t>
            </a:r>
          </a:p>
          <a:p>
            <a:pPr marL="685800" lvl="4" indent="0">
              <a:buNone/>
            </a:pPr>
            <a:endParaRPr lang="fr-FR" dirty="0" smtClean="0"/>
          </a:p>
          <a:p>
            <a:pPr>
              <a:buFont typeface="Arial" panose="020B0604020202020204" pitchFamily="34" charset="0"/>
              <a:buChar char="•"/>
            </a:pPr>
            <a:endParaRPr lang="fr-FR" dirty="0" smtClean="0"/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Différents types de tests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les </a:t>
            </a:r>
            <a:r>
              <a:rPr lang="fr-FR" sz="2400" dirty="0"/>
              <a:t>test fonctionnels </a:t>
            </a:r>
            <a:r>
              <a:rPr lang="fr-FR" sz="2400" b="0" dirty="0"/>
              <a:t>: </a:t>
            </a:r>
            <a:r>
              <a:rPr lang="fr-FR" sz="2400" b="0" dirty="0" smtClean="0"/>
              <a:t>vérifier </a:t>
            </a:r>
            <a:r>
              <a:rPr lang="fr-FR" sz="2400" b="0" dirty="0"/>
              <a:t>si le logiciel est conforme à sa </a:t>
            </a:r>
            <a:r>
              <a:rPr lang="fr-FR" sz="2400" b="0" dirty="0" smtClean="0"/>
              <a:t>spécification</a:t>
            </a:r>
            <a:r>
              <a:rPr lang="fr-FR" sz="2400" b="0" dirty="0"/>
              <a:t>  (qualité et performances attendues)</a:t>
            </a:r>
          </a:p>
          <a:p>
            <a:r>
              <a:rPr lang="fr-FR" sz="2400" b="0" dirty="0"/>
              <a:t/>
            </a:r>
            <a:br>
              <a:rPr lang="fr-FR" sz="2400" b="0" dirty="0"/>
            </a:br>
            <a:endParaRPr lang="fr-FR" sz="2400" b="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les </a:t>
            </a:r>
            <a:r>
              <a:rPr lang="fr-FR" sz="2400" dirty="0"/>
              <a:t>tests structurels : </a:t>
            </a:r>
            <a:r>
              <a:rPr lang="fr-FR" sz="2400" b="0" dirty="0" smtClean="0"/>
              <a:t>détecter </a:t>
            </a:r>
            <a:r>
              <a:rPr lang="fr-FR" sz="2400" b="0" dirty="0"/>
              <a:t>toutes les erreurs d'implémentations ainsi que les fonctions non prévues.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53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Principes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solidFill>
                  <a:schemeClr val="accent2"/>
                </a:solidFill>
              </a:rPr>
              <a:t>Principe n°1 : </a:t>
            </a:r>
            <a:r>
              <a:rPr lang="fr-FR" sz="2600" dirty="0"/>
              <a:t>Un programmeur ne doit pas tester ses propres programmes.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solidFill>
                  <a:schemeClr val="accent2"/>
                </a:solidFill>
              </a:rPr>
              <a:t>Principe n°2 : </a:t>
            </a:r>
            <a:r>
              <a:rPr lang="fr-FR" sz="2600" dirty="0"/>
              <a:t>Ne pas faire les tests en pensant qu'aucune erreur ne sera trouvée (Un programme de test doit retourné par défaut une erreur).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solidFill>
                  <a:schemeClr val="accent2"/>
                </a:solidFill>
              </a:rPr>
              <a:t>Principe n°3 : </a:t>
            </a:r>
            <a:r>
              <a:rPr lang="fr-FR" sz="2600" dirty="0"/>
              <a:t>Il faut chercher à connaitre les résultats attendus avant l'exécution du programme.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50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principes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solidFill>
                  <a:schemeClr val="accent2"/>
                </a:solidFill>
              </a:rPr>
              <a:t>Principe n°4 : </a:t>
            </a:r>
            <a:r>
              <a:rPr lang="fr-FR" sz="2600" dirty="0"/>
              <a:t>Il faut vérifier attentivement les </a:t>
            </a:r>
            <a:r>
              <a:rPr lang="fr-FR" sz="2600" dirty="0" smtClean="0"/>
              <a:t>résultats </a:t>
            </a:r>
            <a:r>
              <a:rPr lang="fr-FR" sz="2600" dirty="0"/>
              <a:t>de chaque test ainsi que leur pertinence.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solidFill>
                  <a:schemeClr val="accent2"/>
                </a:solidFill>
              </a:rPr>
              <a:t>Principe n°5 : </a:t>
            </a:r>
            <a:r>
              <a:rPr lang="fr-FR" sz="2600" dirty="0" smtClean="0"/>
              <a:t>Il </a:t>
            </a:r>
            <a:r>
              <a:rPr lang="fr-FR" sz="2600" dirty="0"/>
              <a:t>faut aussi bien tester avec des programmes de tests valides ou invalides.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solidFill>
                  <a:schemeClr val="accent2"/>
                </a:solidFill>
              </a:rPr>
              <a:t>Principe n°6 : </a:t>
            </a:r>
            <a:r>
              <a:rPr lang="fr-FR" sz="2600" dirty="0"/>
              <a:t>Vérifier ce que fait le programme lorsqu'il n'est pas censé le faire.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67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Les niveaux de test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000" dirty="0">
                <a:solidFill>
                  <a:schemeClr val="accent2"/>
                </a:solidFill>
              </a:rPr>
              <a:t>Tests unitaires(ou test de composant): </a:t>
            </a:r>
            <a:r>
              <a:rPr lang="fr-FR" sz="2000" b="0" dirty="0"/>
              <a:t>s'assurer que les composants logiciels pris individuellement sont conformes à leurs spécifications et prêts à être regroupés.</a:t>
            </a:r>
            <a:r>
              <a:rPr lang="fr-FR" sz="2000" dirty="0"/>
              <a:t> 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>
                <a:solidFill>
                  <a:schemeClr val="accent2"/>
                </a:solidFill>
              </a:rPr>
              <a:t>Tests </a:t>
            </a:r>
            <a:r>
              <a:rPr lang="fr-FR" sz="2000" dirty="0" smtClean="0">
                <a:solidFill>
                  <a:schemeClr val="accent2"/>
                </a:solidFill>
              </a:rPr>
              <a:t>d'intégration: </a:t>
            </a:r>
            <a:r>
              <a:rPr lang="fr-FR" sz="2000" b="0" dirty="0" smtClean="0"/>
              <a:t>s'assurer </a:t>
            </a:r>
            <a:r>
              <a:rPr lang="fr-FR" sz="2000" b="0" dirty="0"/>
              <a:t>que les interfaces des composants sont cohérentes entre elles et que le résultat de leur intégration permet de réaliser les fonctionnalités prévues</a:t>
            </a:r>
            <a:r>
              <a:rPr lang="fr-FR" sz="2000" b="0" dirty="0" smtClean="0"/>
              <a:t>.</a:t>
            </a:r>
            <a:endParaRPr lang="fr-FR" sz="2000" b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Les test logiciels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EF2-F3D6-4661-8B84-FE3FD2F58BE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04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134</TotalTime>
  <Words>593</Words>
  <Application>Microsoft Office PowerPoint</Application>
  <PresentationFormat>Affichage à l'écran (4:3)</PresentationFormat>
  <Paragraphs>173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22" baseType="lpstr">
      <vt:lpstr>Angles</vt:lpstr>
      <vt:lpstr>1_Angles</vt:lpstr>
      <vt:lpstr>Présentation AGL</vt:lpstr>
      <vt:lpstr>Sommaire</vt:lpstr>
      <vt:lpstr>Introduction</vt:lpstr>
      <vt:lpstr>Introduction</vt:lpstr>
      <vt:lpstr>introduction</vt:lpstr>
      <vt:lpstr>Différents types de tests</vt:lpstr>
      <vt:lpstr>Principes</vt:lpstr>
      <vt:lpstr>principes</vt:lpstr>
      <vt:lpstr>Les niveaux de test</vt:lpstr>
      <vt:lpstr>Les niveaux de test</vt:lpstr>
      <vt:lpstr>Les niveaux de test</vt:lpstr>
      <vt:lpstr>Les niveaux de test</vt:lpstr>
      <vt:lpstr>Le test unitaire</vt:lpstr>
      <vt:lpstr>Présentation PowerPoint</vt:lpstr>
      <vt:lpstr>Le test unitaire</vt:lpstr>
      <vt:lpstr>Le test unitaire</vt:lpstr>
      <vt:lpstr>TDD</vt:lpstr>
      <vt:lpstr>TDD</vt:lpstr>
      <vt:lpstr>TDD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AGL</dc:title>
  <dc:creator>etuinfo</dc:creator>
  <cp:lastModifiedBy>Lastminute</cp:lastModifiedBy>
  <cp:revision>51</cp:revision>
  <dcterms:created xsi:type="dcterms:W3CDTF">2013-09-23T11:13:06Z</dcterms:created>
  <dcterms:modified xsi:type="dcterms:W3CDTF">2013-09-25T20:00:30Z</dcterms:modified>
</cp:coreProperties>
</file>