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embeddedFontLst>
    <p:embeddedFont>
      <p:font typeface="Inter" panose="02000503000000020004" pitchFamily="2" charset="0"/>
      <p:regular r:id="rId11"/>
      <p:bold r:id="rId12"/>
    </p:embeddedFont>
    <p:embeddedFont>
      <p:font typeface="Montserrat" pitchFamily="2" charset="77"/>
      <p:regular r:id="rId13"/>
      <p:bold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0"/>
    <p:restoredTop sz="94610"/>
  </p:normalViewPr>
  <p:slideViewPr>
    <p:cSldViewPr snapToGrid="0" snapToObjects="1">
      <p:cViewPr varScale="1">
        <p:scale>
          <a:sx n="76" d="100"/>
          <a:sy n="76" d="100"/>
        </p:scale>
        <p:origin x="232" y="1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9252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19.png"/><Relationship Id="rId21" Type="http://schemas.openxmlformats.org/officeDocument/2006/relationships/image" Target="../media/image48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openxmlformats.org/officeDocument/2006/relationships/image" Target="../media/image51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53.png"/><Relationship Id="rId21" Type="http://schemas.openxmlformats.org/officeDocument/2006/relationships/image" Target="../media/image7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24" Type="http://schemas.openxmlformats.org/officeDocument/2006/relationships/image" Target="../media/image74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23" Type="http://schemas.openxmlformats.org/officeDocument/2006/relationships/image" Target="../media/image73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Relationship Id="rId22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580" y="1488132"/>
            <a:ext cx="2389584" cy="41077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580" y="4919216"/>
            <a:ext cx="5071765" cy="9525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7279" y="233065"/>
            <a:ext cx="1718965" cy="1927027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5882" y="4958209"/>
            <a:ext cx="3779490" cy="1563588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9694" y="534888"/>
            <a:ext cx="5047357" cy="5726311"/>
          </a:xfrm>
          <a:prstGeom prst="rect">
            <a:avLst/>
          </a:prstGeom>
        </p:spPr>
      </p:pic>
      <p:sp>
        <p:nvSpPr>
          <p:cNvPr id="8" name="SK-1-text-7"/>
          <p:cNvSpPr/>
          <p:nvPr/>
        </p:nvSpPr>
        <p:spPr>
          <a:xfrm>
            <a:off x="499765" y="1083469"/>
            <a:ext cx="82353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38B2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REVUE BIBLIOGRAPHIQUE · UE RB25</a:t>
            </a:r>
            <a:endParaRPr lang="en-US" sz="1650" dirty="0"/>
          </a:p>
        </p:txBody>
      </p:sp>
      <p:sp>
        <p:nvSpPr>
          <p:cNvPr id="9" name="SK-1-text-8"/>
          <p:cNvSpPr/>
          <p:nvPr/>
        </p:nvSpPr>
        <p:spPr>
          <a:xfrm>
            <a:off x="499765" y="1975098"/>
            <a:ext cx="6863953" cy="1316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455"/>
              </a:lnSpc>
              <a:buNone/>
            </a:pPr>
            <a:r>
              <a:rPr lang="en-US" sz="4050" b="1" dirty="0">
                <a:solidFill>
                  <a:srgbClr val="FFFFFF"/>
                </a:solidFill>
              </a:rPr>
              <a:t>Protection et circulation</a:t>
            </a:r>
            <a:endParaRPr lang="en-US" sz="4050" dirty="0"/>
          </a:p>
          <a:p>
            <a:pPr marL="0" indent="0" algn="l">
              <a:lnSpc>
                <a:spcPts val="4455"/>
              </a:lnSpc>
              <a:buNone/>
            </a:pPr>
            <a:r>
              <a:rPr lang="en-US" sz="4050" b="1" dirty="0">
                <a:solidFill>
                  <a:srgbClr val="FFFFFF"/>
                </a:solidFill>
              </a:rPr>
              <a:t>des données de santé numériques</a:t>
            </a:r>
            <a:endParaRPr lang="en-US" sz="4050" dirty="0"/>
          </a:p>
        </p:txBody>
      </p:sp>
      <p:sp>
        <p:nvSpPr>
          <p:cNvPr id="10" name="SK-1-text-9"/>
          <p:cNvSpPr/>
          <p:nvPr/>
        </p:nvSpPr>
        <p:spPr>
          <a:xfrm>
            <a:off x="499765" y="3634680"/>
            <a:ext cx="5754588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A0AE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Enjeux juridiques, techniques et perspectives pour les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A0AE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professionnels de santé à l'ère du numérique</a:t>
            </a:r>
            <a:endParaRPr lang="en-US" sz="1950" dirty="0"/>
          </a:p>
        </p:txBody>
      </p:sp>
      <p:sp>
        <p:nvSpPr>
          <p:cNvPr id="11" name="SK-1-text-10"/>
          <p:cNvSpPr/>
          <p:nvPr/>
        </p:nvSpPr>
        <p:spPr>
          <a:xfrm>
            <a:off x="499765" y="5170884"/>
            <a:ext cx="383381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Jacques DADIE</a:t>
            </a:r>
            <a:endParaRPr lang="en-US" sz="1875" dirty="0"/>
          </a:p>
        </p:txBody>
      </p:sp>
      <p:sp>
        <p:nvSpPr>
          <p:cNvPr id="12" name="SK-1-text-11"/>
          <p:cNvSpPr/>
          <p:nvPr/>
        </p:nvSpPr>
        <p:spPr>
          <a:xfrm>
            <a:off x="499765" y="5513784"/>
            <a:ext cx="745331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fr-FR" sz="18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Année</a:t>
            </a:r>
            <a:r>
              <a:rPr lang="en-US" sz="18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fr-FR" sz="18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universitaire</a:t>
            </a:r>
            <a:r>
              <a:rPr lang="en-US" sz="18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2025 — 2026</a:t>
            </a:r>
            <a:endParaRPr lang="en-US" sz="1875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3200" y="0"/>
            <a:ext cx="1828800" cy="17145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1176784"/>
            <a:ext cx="5437584" cy="1905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153" y="1659582"/>
            <a:ext cx="3511153" cy="243453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6180" y="1666429"/>
            <a:ext cx="3511153" cy="2427684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49059" y="1762423"/>
            <a:ext cx="3511153" cy="233169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153" y="4375398"/>
            <a:ext cx="10997059" cy="1481286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38524" y="4608463"/>
            <a:ext cx="9525" cy="1049238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4086" y="4581079"/>
            <a:ext cx="914400" cy="1069777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39200" y="1968103"/>
            <a:ext cx="1670298" cy="1049238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83882" y="1872109"/>
            <a:ext cx="731490" cy="1227534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36055" y="1865263"/>
            <a:ext cx="1316682" cy="1206996"/>
          </a:xfrm>
          <a:prstGeom prst="rect">
            <a:avLst/>
          </a:prstGeom>
        </p:spPr>
      </p:pic>
      <p:sp>
        <p:nvSpPr>
          <p:cNvPr id="14" name="SK-2-text-13"/>
          <p:cNvSpPr/>
          <p:nvPr/>
        </p:nvSpPr>
        <p:spPr>
          <a:xfrm>
            <a:off x="280392" y="438894"/>
            <a:ext cx="11911608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45B6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Pourquoi le sujet est central aujourd'hui</a:t>
            </a:r>
            <a:endParaRPr lang="en-US" sz="2850" dirty="0"/>
          </a:p>
        </p:txBody>
      </p:sp>
      <p:sp>
        <p:nvSpPr>
          <p:cNvPr id="15" name="SK-2-text-14"/>
          <p:cNvSpPr/>
          <p:nvPr/>
        </p:nvSpPr>
        <p:spPr>
          <a:xfrm>
            <a:off x="658267" y="3278088"/>
            <a:ext cx="3145482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Dossiers médicaux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informatiés, imagerie, biologie</a:t>
            </a:r>
            <a:endParaRPr lang="en-US" sz="1650" dirty="0"/>
          </a:p>
        </p:txBody>
      </p:sp>
      <p:sp>
        <p:nvSpPr>
          <p:cNvPr id="16" name="SK-2-text-15"/>
          <p:cNvSpPr/>
          <p:nvPr/>
        </p:nvSpPr>
        <p:spPr>
          <a:xfrm>
            <a:off x="4742557" y="3291780"/>
            <a:ext cx="2426196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Applications mobiles &amp;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objets connectés</a:t>
            </a:r>
            <a:endParaRPr lang="en-US" sz="1650" dirty="0"/>
          </a:p>
        </p:txBody>
      </p:sp>
      <p:sp>
        <p:nvSpPr>
          <p:cNvPr id="17" name="SK-2-text-16"/>
          <p:cNvSpPr/>
          <p:nvPr/>
        </p:nvSpPr>
        <p:spPr>
          <a:xfrm>
            <a:off x="8509992" y="3278088"/>
            <a:ext cx="2340769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Téléconsultation &amp;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intelligence artificielle</a:t>
            </a:r>
            <a:endParaRPr lang="en-US" sz="1650" dirty="0"/>
          </a:p>
        </p:txBody>
      </p:sp>
      <p:sp>
        <p:nvSpPr>
          <p:cNvPr id="18" name="SK-2-text-17"/>
          <p:cNvSpPr/>
          <p:nvPr/>
        </p:nvSpPr>
        <p:spPr>
          <a:xfrm>
            <a:off x="2474863" y="4731990"/>
            <a:ext cx="525399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Risques associés</a:t>
            </a:r>
            <a:endParaRPr lang="en-US" sz="2100" dirty="0"/>
          </a:p>
        </p:txBody>
      </p:sp>
      <p:sp>
        <p:nvSpPr>
          <p:cNvPr id="19" name="SK-2-text-18"/>
          <p:cNvSpPr/>
          <p:nvPr/>
        </p:nvSpPr>
        <p:spPr>
          <a:xfrm>
            <a:off x="2487067" y="5184577"/>
            <a:ext cx="970493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B0B0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Cyberattaques • Accès non autorisés • Erreurs de transmission • Réidentification</a:t>
            </a:r>
            <a:endParaRPr lang="en-US" sz="1650" dirty="0"/>
          </a:p>
        </p:txBody>
      </p:sp>
      <p:sp>
        <p:nvSpPr>
          <p:cNvPr id="20" name="SK-2-text-19"/>
          <p:cNvSpPr/>
          <p:nvPr/>
        </p:nvSpPr>
        <p:spPr>
          <a:xfrm>
            <a:off x="2263973" y="6240661"/>
            <a:ext cx="756627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45B6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Plus les données circulent, plus leur protection devient indispensable.</a:t>
            </a:r>
            <a:endParaRPr lang="en-US" sz="165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1789361"/>
            <a:ext cx="1121569" cy="2857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871" y="2180779"/>
            <a:ext cx="8936682" cy="1083469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455" y="3511153"/>
            <a:ext cx="3242965" cy="2750046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5553" y="3511153"/>
            <a:ext cx="3255169" cy="2667744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36855" y="3511153"/>
            <a:ext cx="3242965" cy="2722513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1796" y="5378648"/>
            <a:ext cx="2084784" cy="9525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23098" y="5378648"/>
            <a:ext cx="2084784" cy="9525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09992" y="5378648"/>
            <a:ext cx="2084784" cy="952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09757" y="3682603"/>
            <a:ext cx="1280071" cy="1110853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83882" y="3627834"/>
            <a:ext cx="999679" cy="1138386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11561" y="3710136"/>
            <a:ext cx="1170384" cy="1056084"/>
          </a:xfrm>
          <a:prstGeom prst="rect">
            <a:avLst/>
          </a:prstGeom>
        </p:spPr>
      </p:pic>
      <p:sp>
        <p:nvSpPr>
          <p:cNvPr id="15" name="SK-3-text-14"/>
          <p:cNvSpPr/>
          <p:nvPr/>
        </p:nvSpPr>
        <p:spPr>
          <a:xfrm>
            <a:off x="499765" y="96145"/>
            <a:ext cx="11692235" cy="1549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32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Les données de santé</a:t>
            </a:r>
            <a:endParaRPr lang="en-US" sz="3600" dirty="0"/>
          </a:p>
          <a:p>
            <a:pPr marL="0" indent="0" algn="l">
              <a:lnSpc>
                <a:spcPts val="432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ressource indispensable </a:t>
            </a:r>
            <a:r>
              <a:rPr lang="fr-FR" sz="3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mais</a:t>
            </a:r>
            <a:r>
              <a:rPr lang="en-US" sz="3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particulièrement</a:t>
            </a:r>
          </a:p>
          <a:p>
            <a:pPr marL="0" indent="0" algn="l">
              <a:lnSpc>
                <a:spcPts val="432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sensible</a:t>
            </a:r>
          </a:p>
        </p:txBody>
      </p:sp>
      <p:sp>
        <p:nvSpPr>
          <p:cNvPr id="16" name="SK-3-text-15"/>
          <p:cNvSpPr/>
          <p:nvPr/>
        </p:nvSpPr>
        <p:spPr>
          <a:xfrm>
            <a:off x="2328565" y="2386459"/>
            <a:ext cx="7388275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35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Toute information permettant de connaître ou de déduire</a:t>
            </a:r>
            <a:endParaRPr lang="en-US" sz="1950" dirty="0"/>
          </a:p>
          <a:p>
            <a:pPr marL="0" indent="0" algn="ctr">
              <a:lnSpc>
                <a:spcPts val="2535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l'état de santé physique ou mentale d'une personne.</a:t>
            </a:r>
            <a:endParaRPr lang="en-US" sz="1950" dirty="0"/>
          </a:p>
        </p:txBody>
      </p:sp>
      <p:sp>
        <p:nvSpPr>
          <p:cNvPr id="17" name="SK-3-text-16"/>
          <p:cNvSpPr/>
          <p:nvPr/>
        </p:nvSpPr>
        <p:spPr>
          <a:xfrm>
            <a:off x="1215479" y="4958209"/>
            <a:ext cx="2677269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Ressource stratégique</a:t>
            </a:r>
            <a:endParaRPr lang="en-US" sz="1650" dirty="0"/>
          </a:p>
        </p:txBody>
      </p:sp>
      <p:sp>
        <p:nvSpPr>
          <p:cNvPr id="18" name="SK-3-text-17"/>
          <p:cNvSpPr/>
          <p:nvPr/>
        </p:nvSpPr>
        <p:spPr>
          <a:xfrm>
            <a:off x="1731169" y="5589240"/>
            <a:ext cx="164589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Soins, recherche, IA,</a:t>
            </a:r>
            <a:endParaRPr lang="en-US" sz="1200" dirty="0"/>
          </a:p>
          <a:p>
            <a:pPr marL="0" indent="0" algn="ctr">
              <a:lnSpc>
                <a:spcPts val="168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politiques de santé</a:t>
            </a:r>
            <a:endParaRPr lang="en-US" sz="1200" dirty="0"/>
          </a:p>
        </p:txBody>
      </p:sp>
      <p:sp>
        <p:nvSpPr>
          <p:cNvPr id="19" name="SK-3-text-18"/>
          <p:cNvSpPr/>
          <p:nvPr/>
        </p:nvSpPr>
        <p:spPr>
          <a:xfrm>
            <a:off x="4970711" y="4958209"/>
            <a:ext cx="222617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Catégorie sensible</a:t>
            </a:r>
            <a:endParaRPr lang="en-US" sz="1650" dirty="0"/>
          </a:p>
        </p:txBody>
      </p:sp>
      <p:sp>
        <p:nvSpPr>
          <p:cNvPr id="20" name="SK-3-text-19"/>
          <p:cNvSpPr/>
          <p:nvPr/>
        </p:nvSpPr>
        <p:spPr>
          <a:xfrm>
            <a:off x="4791373" y="5589240"/>
            <a:ext cx="2572494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Diagnostic, génétique, imagerie,</a:t>
            </a:r>
            <a:endParaRPr lang="en-US" sz="1200" dirty="0"/>
          </a:p>
          <a:p>
            <a:pPr marL="0" indent="0" algn="ctr">
              <a:lnSpc>
                <a:spcPts val="168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prescriptions, objets connectés</a:t>
            </a:r>
            <a:endParaRPr lang="en-US" sz="1200" dirty="0"/>
          </a:p>
        </p:txBody>
      </p:sp>
      <p:sp>
        <p:nvSpPr>
          <p:cNvPr id="21" name="SK-3-text-20"/>
          <p:cNvSpPr/>
          <p:nvPr/>
        </p:nvSpPr>
        <p:spPr>
          <a:xfrm>
            <a:off x="8494068" y="4958209"/>
            <a:ext cx="227483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Risques d'une fuite</a:t>
            </a:r>
            <a:endParaRPr lang="en-US" sz="1650" dirty="0"/>
          </a:p>
        </p:txBody>
      </p:sp>
      <p:sp>
        <p:nvSpPr>
          <p:cNvPr id="22" name="SK-3-text-21"/>
          <p:cNvSpPr/>
          <p:nvPr/>
        </p:nvSpPr>
        <p:spPr>
          <a:xfrm>
            <a:off x="8278267" y="5589240"/>
            <a:ext cx="271879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Atteinte à la vie privée,</a:t>
            </a:r>
            <a:endParaRPr lang="en-US" sz="1200" dirty="0"/>
          </a:p>
          <a:p>
            <a:pPr marL="0" indent="0" algn="ctr">
              <a:lnSpc>
                <a:spcPts val="168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discrimination, perte de confiance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400" y="0"/>
            <a:ext cx="3657600" cy="20574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800600"/>
            <a:ext cx="3657600" cy="205740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21" y="1691134"/>
            <a:ext cx="2072661" cy="3279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2324844"/>
            <a:ext cx="2072580" cy="218762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79663" y="2413992"/>
            <a:ext cx="2072580" cy="2098477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8690" y="2317998"/>
            <a:ext cx="2072580" cy="1995636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17569" y="2317998"/>
            <a:ext cx="2072580" cy="2180779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36596" y="2304901"/>
            <a:ext cx="2072580" cy="2191048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0779" y="4727228"/>
            <a:ext cx="11070286" cy="2305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40769" y="4972050"/>
            <a:ext cx="1975098" cy="534888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13498" y="4972050"/>
            <a:ext cx="3206353" cy="534888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17482" y="4972050"/>
            <a:ext cx="1975098" cy="534888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76071" y="5932140"/>
            <a:ext cx="4254996" cy="637729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57021" y="5911453"/>
            <a:ext cx="38100" cy="658267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36855" y="5088582"/>
            <a:ext cx="304800" cy="308521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35388" y="5074890"/>
            <a:ext cx="329059" cy="322213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74863" y="5068044"/>
            <a:ext cx="341263" cy="335905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02180" y="2571750"/>
            <a:ext cx="609600" cy="685800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22282" y="2571750"/>
            <a:ext cx="646063" cy="678805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42384" y="2571750"/>
            <a:ext cx="694879" cy="685800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474690" y="2667744"/>
            <a:ext cx="719286" cy="486817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243459" y="2571750"/>
            <a:ext cx="670471" cy="685800"/>
          </a:xfrm>
          <a:prstGeom prst="rect">
            <a:avLst/>
          </a:prstGeom>
        </p:spPr>
      </p:pic>
      <p:sp>
        <p:nvSpPr>
          <p:cNvPr id="25" name="SK-4-text-24"/>
          <p:cNvSpPr/>
          <p:nvPr/>
        </p:nvSpPr>
        <p:spPr>
          <a:xfrm>
            <a:off x="536377" y="473125"/>
            <a:ext cx="10314622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cadre juridique</a:t>
            </a:r>
            <a:endParaRPr lang="en-US" sz="3675" dirty="0"/>
          </a:p>
        </p:txBody>
      </p:sp>
      <p:sp>
        <p:nvSpPr>
          <p:cNvPr id="26" name="SK-4-text-25"/>
          <p:cNvSpPr/>
          <p:nvPr/>
        </p:nvSpPr>
        <p:spPr>
          <a:xfrm>
            <a:off x="536377" y="1014859"/>
            <a:ext cx="1165562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4FD1C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Protéger sans bloquer l’innovation</a:t>
            </a:r>
            <a:endParaRPr lang="en-US" sz="3675" dirty="0"/>
          </a:p>
        </p:txBody>
      </p:sp>
      <p:sp>
        <p:nvSpPr>
          <p:cNvPr id="27" name="SK-4-text-26"/>
          <p:cNvSpPr/>
          <p:nvPr/>
        </p:nvSpPr>
        <p:spPr>
          <a:xfrm>
            <a:off x="1098649" y="3463230"/>
            <a:ext cx="98464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Licéité</a:t>
            </a:r>
            <a:endParaRPr lang="en-US" sz="1875" dirty="0"/>
          </a:p>
        </p:txBody>
      </p:sp>
      <p:sp>
        <p:nvSpPr>
          <p:cNvPr id="28" name="SK-4-text-27"/>
          <p:cNvSpPr/>
          <p:nvPr/>
        </p:nvSpPr>
        <p:spPr>
          <a:xfrm>
            <a:off x="1133773" y="3867894"/>
            <a:ext cx="9144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 légale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obligatoire</a:t>
            </a:r>
            <a:endParaRPr lang="en-US" sz="1275" dirty="0"/>
          </a:p>
        </p:txBody>
      </p:sp>
      <p:sp>
        <p:nvSpPr>
          <p:cNvPr id="29" name="SK-4-text-28"/>
          <p:cNvSpPr/>
          <p:nvPr/>
        </p:nvSpPr>
        <p:spPr>
          <a:xfrm>
            <a:off x="2915245" y="3476923"/>
            <a:ext cx="1850231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Transparence</a:t>
            </a:r>
            <a:endParaRPr lang="en-US" sz="1875" dirty="0"/>
          </a:p>
        </p:txBody>
      </p:sp>
      <p:sp>
        <p:nvSpPr>
          <p:cNvPr id="30" name="SK-4-text-29"/>
          <p:cNvSpPr/>
          <p:nvPr/>
        </p:nvSpPr>
        <p:spPr>
          <a:xfrm>
            <a:off x="3145482" y="3867894"/>
            <a:ext cx="137755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Information claire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 patient</a:t>
            </a:r>
            <a:endParaRPr lang="en-US" sz="1275" dirty="0"/>
          </a:p>
        </p:txBody>
      </p:sp>
      <p:sp>
        <p:nvSpPr>
          <p:cNvPr id="31" name="SK-4-text-30"/>
          <p:cNvSpPr/>
          <p:nvPr/>
        </p:nvSpPr>
        <p:spPr>
          <a:xfrm>
            <a:off x="5560963" y="3463230"/>
            <a:ext cx="10699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Finalité</a:t>
            </a:r>
            <a:endParaRPr lang="en-US" sz="1875" dirty="0"/>
          </a:p>
        </p:txBody>
      </p:sp>
      <p:sp>
        <p:nvSpPr>
          <p:cNvPr id="32" name="SK-4-text-31"/>
          <p:cNvSpPr/>
          <p:nvPr/>
        </p:nvSpPr>
        <p:spPr>
          <a:xfrm>
            <a:off x="5224016" y="3867894"/>
            <a:ext cx="174381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Usage limité et défini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7475041" y="3463230"/>
            <a:ext cx="174054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Minimisation</a:t>
            </a:r>
            <a:endParaRPr lang="en-US" sz="1875" dirty="0"/>
          </a:p>
        </p:txBody>
      </p:sp>
      <p:sp>
        <p:nvSpPr>
          <p:cNvPr id="34" name="SK-4-text-33"/>
          <p:cNvSpPr/>
          <p:nvPr/>
        </p:nvSpPr>
        <p:spPr>
          <a:xfrm>
            <a:off x="7534573" y="3867894"/>
            <a:ext cx="1633686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Données strictement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nécessaires</a:t>
            </a:r>
            <a:endParaRPr lang="en-US" sz="1275" dirty="0"/>
          </a:p>
        </p:txBody>
      </p:sp>
      <p:sp>
        <p:nvSpPr>
          <p:cNvPr id="35" name="SK-4-text-34"/>
          <p:cNvSpPr/>
          <p:nvPr/>
        </p:nvSpPr>
        <p:spPr>
          <a:xfrm>
            <a:off x="9998869" y="3463230"/>
            <a:ext cx="119181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Sécurité</a:t>
            </a:r>
            <a:endParaRPr lang="en-US" sz="1875" dirty="0"/>
          </a:p>
        </p:txBody>
      </p:sp>
      <p:sp>
        <p:nvSpPr>
          <p:cNvPr id="36" name="SK-4-text-35"/>
          <p:cNvSpPr/>
          <p:nvPr/>
        </p:nvSpPr>
        <p:spPr>
          <a:xfrm>
            <a:off x="9790063" y="3867894"/>
            <a:ext cx="1621482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Protection technique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et organisationnelle</a:t>
            </a:r>
            <a:endParaRPr lang="en-US" sz="1275" dirty="0"/>
          </a:p>
        </p:txBody>
      </p:sp>
      <p:sp>
        <p:nvSpPr>
          <p:cNvPr id="37" name="SK-4-text-36"/>
          <p:cNvSpPr/>
          <p:nvPr/>
        </p:nvSpPr>
        <p:spPr>
          <a:xfrm>
            <a:off x="2901553" y="5074890"/>
            <a:ext cx="85820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CNIL</a:t>
            </a:r>
            <a:endParaRPr lang="en-US" sz="1275" dirty="0"/>
          </a:p>
        </p:txBody>
      </p:sp>
      <p:sp>
        <p:nvSpPr>
          <p:cNvPr id="38" name="SK-4-text-37"/>
          <p:cNvSpPr/>
          <p:nvPr/>
        </p:nvSpPr>
        <p:spPr>
          <a:xfrm>
            <a:off x="2901553" y="5266879"/>
            <a:ext cx="304800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Contrôle &amp; sanctions</a:t>
            </a:r>
            <a:endParaRPr lang="en-US" sz="975" dirty="0"/>
          </a:p>
        </p:txBody>
      </p:sp>
      <p:sp>
        <p:nvSpPr>
          <p:cNvPr id="39" name="SK-4-text-38"/>
          <p:cNvSpPr/>
          <p:nvPr/>
        </p:nvSpPr>
        <p:spPr>
          <a:xfrm>
            <a:off x="4937671" y="5074890"/>
            <a:ext cx="61045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DPO / Responsable de traitement</a:t>
            </a:r>
            <a:endParaRPr lang="en-US" sz="1275" dirty="0"/>
          </a:p>
        </p:txBody>
      </p:sp>
      <p:sp>
        <p:nvSpPr>
          <p:cNvPr id="40" name="SK-4-text-39"/>
          <p:cNvSpPr/>
          <p:nvPr/>
        </p:nvSpPr>
        <p:spPr>
          <a:xfrm>
            <a:off x="4937671" y="5266879"/>
            <a:ext cx="275082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Conformité interne</a:t>
            </a:r>
            <a:endParaRPr lang="en-US" sz="975" dirty="0"/>
          </a:p>
        </p:txBody>
      </p:sp>
      <p:sp>
        <p:nvSpPr>
          <p:cNvPr id="41" name="SK-4-text-40"/>
          <p:cNvSpPr/>
          <p:nvPr/>
        </p:nvSpPr>
        <p:spPr>
          <a:xfrm>
            <a:off x="8327082" y="5074890"/>
            <a:ext cx="260699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Hébergeur HDS</a:t>
            </a:r>
            <a:endParaRPr lang="en-US" sz="1275" dirty="0"/>
          </a:p>
        </p:txBody>
      </p:sp>
      <p:sp>
        <p:nvSpPr>
          <p:cNvPr id="42" name="SK-4-text-41"/>
          <p:cNvSpPr/>
          <p:nvPr/>
        </p:nvSpPr>
        <p:spPr>
          <a:xfrm>
            <a:off x="8327082" y="5266879"/>
            <a:ext cx="364236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A0AE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Infrastructure certifiée</a:t>
            </a:r>
            <a:endParaRPr lang="en-US" sz="975" dirty="0"/>
          </a:p>
        </p:txBody>
      </p:sp>
      <p:sp>
        <p:nvSpPr>
          <p:cNvPr id="43" name="SK-4-text-42"/>
          <p:cNvSpPr/>
          <p:nvPr/>
        </p:nvSpPr>
        <p:spPr>
          <a:xfrm>
            <a:off x="7644259" y="6041827"/>
            <a:ext cx="3815953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protection des données construit la confiance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elle ne freine pas la médecine numérique.</a:t>
            </a:r>
            <a:endParaRPr lang="en-US" sz="1275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780" y="0"/>
            <a:ext cx="5852071" cy="3497461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07815"/>
            <a:ext cx="5937498" cy="1905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23273"/>
            <a:ext cx="12192000" cy="1905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2400300"/>
            <a:ext cx="5242471" cy="980629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2381696"/>
            <a:ext cx="73075" cy="983456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3648373"/>
            <a:ext cx="5242471" cy="1014859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471" y="3684836"/>
            <a:ext cx="73075" cy="93538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471" y="4930825"/>
            <a:ext cx="5242471" cy="1014859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471" y="4939754"/>
            <a:ext cx="73075" cy="969615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54353" y="2393305"/>
            <a:ext cx="5242471" cy="987475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54353" y="2381696"/>
            <a:ext cx="73075" cy="983456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54353" y="3662065"/>
            <a:ext cx="5242471" cy="1001167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54353" y="3670995"/>
            <a:ext cx="73075" cy="962769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54353" y="4910286"/>
            <a:ext cx="5242471" cy="1021705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54353" y="4910286"/>
            <a:ext cx="73075" cy="1008013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71357" y="5191423"/>
            <a:ext cx="426690" cy="445740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63067" y="5225653"/>
            <a:ext cx="451098" cy="397669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59153" y="3957042"/>
            <a:ext cx="438894" cy="390823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63067" y="3970734"/>
            <a:ext cx="451098" cy="363438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59153" y="2667744"/>
            <a:ext cx="438894" cy="411361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24086" y="2667744"/>
            <a:ext cx="353467" cy="411361"/>
          </a:xfrm>
          <a:prstGeom prst="rect">
            <a:avLst/>
          </a:prstGeom>
        </p:spPr>
      </p:pic>
      <p:sp>
        <p:nvSpPr>
          <p:cNvPr id="24" name="SK-5-text-23"/>
          <p:cNvSpPr/>
          <p:nvPr/>
        </p:nvSpPr>
        <p:spPr>
          <a:xfrm>
            <a:off x="646063" y="644575"/>
            <a:ext cx="418052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4DB6A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PRATIQUE MÉDICALE</a:t>
            </a:r>
            <a:endParaRPr lang="en-US" sz="1575" dirty="0"/>
          </a:p>
        </p:txBody>
      </p:sp>
      <p:sp>
        <p:nvSpPr>
          <p:cNvPr id="25" name="SK-5-text-24"/>
          <p:cNvSpPr/>
          <p:nvPr/>
        </p:nvSpPr>
        <p:spPr>
          <a:xfrm>
            <a:off x="658267" y="1014859"/>
            <a:ext cx="11533733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Protection concrète dans la pratique médicale</a:t>
            </a:r>
            <a:endParaRPr lang="en-US" sz="3450" dirty="0"/>
          </a:p>
        </p:txBody>
      </p:sp>
      <p:sp>
        <p:nvSpPr>
          <p:cNvPr id="26" name="SK-5-text-25"/>
          <p:cNvSpPr/>
          <p:nvPr/>
        </p:nvSpPr>
        <p:spPr>
          <a:xfrm>
            <a:off x="1621482" y="2599134"/>
            <a:ext cx="614934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Authentification forte</a:t>
            </a:r>
            <a:endParaRPr lang="en-US" sz="1800" dirty="0"/>
          </a:p>
        </p:txBody>
      </p:sp>
      <p:sp>
        <p:nvSpPr>
          <p:cNvPr id="27" name="SK-5-text-26"/>
          <p:cNvSpPr/>
          <p:nvPr/>
        </p:nvSpPr>
        <p:spPr>
          <a:xfrm>
            <a:off x="1633686" y="2955727"/>
            <a:ext cx="749236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EC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Accès sécurisé aux systèmes de soins</a:t>
            </a:r>
            <a:endParaRPr lang="en-US" sz="1350" dirty="0"/>
          </a:p>
        </p:txBody>
      </p:sp>
      <p:sp>
        <p:nvSpPr>
          <p:cNvPr id="28" name="SK-5-text-27"/>
          <p:cNvSpPr/>
          <p:nvPr/>
        </p:nvSpPr>
        <p:spPr>
          <a:xfrm>
            <a:off x="7217569" y="2592288"/>
            <a:ext cx="422910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Hébergement HDS</a:t>
            </a:r>
            <a:endParaRPr lang="en-US" sz="1800" dirty="0"/>
          </a:p>
        </p:txBody>
      </p:sp>
      <p:sp>
        <p:nvSpPr>
          <p:cNvPr id="29" name="SK-5-text-28"/>
          <p:cNvSpPr/>
          <p:nvPr/>
        </p:nvSpPr>
        <p:spPr>
          <a:xfrm>
            <a:off x="7217569" y="2955727"/>
            <a:ext cx="497443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EC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Données stockées chez un hébergeur certifié</a:t>
            </a:r>
            <a:endParaRPr lang="en-US" sz="1350" dirty="0"/>
          </a:p>
        </p:txBody>
      </p:sp>
      <p:sp>
        <p:nvSpPr>
          <p:cNvPr id="30" name="SK-5-text-29"/>
          <p:cNvSpPr/>
          <p:nvPr/>
        </p:nvSpPr>
        <p:spPr>
          <a:xfrm>
            <a:off x="1633686" y="3867894"/>
            <a:ext cx="505206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Messagerie MSSanté</a:t>
            </a:r>
            <a:endParaRPr lang="en-US" sz="1800" dirty="0"/>
          </a:p>
        </p:txBody>
      </p:sp>
      <p:sp>
        <p:nvSpPr>
          <p:cNvPr id="31" name="SK-5-text-30"/>
          <p:cNvSpPr/>
          <p:nvPr/>
        </p:nvSpPr>
        <p:spPr>
          <a:xfrm>
            <a:off x="1645890" y="4224486"/>
            <a:ext cx="89325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EC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Communication chiffrée entre professionnels</a:t>
            </a:r>
            <a:endParaRPr lang="en-US" sz="1350" dirty="0"/>
          </a:p>
        </p:txBody>
      </p:sp>
      <p:sp>
        <p:nvSpPr>
          <p:cNvPr id="32" name="SK-5-text-31"/>
          <p:cNvSpPr/>
          <p:nvPr/>
        </p:nvSpPr>
        <p:spPr>
          <a:xfrm>
            <a:off x="7217569" y="3867894"/>
            <a:ext cx="4974431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Formation des équipes</a:t>
            </a:r>
            <a:endParaRPr lang="en-US" sz="1800" dirty="0"/>
          </a:p>
        </p:txBody>
      </p:sp>
      <p:sp>
        <p:nvSpPr>
          <p:cNvPr id="33" name="SK-5-text-32"/>
          <p:cNvSpPr/>
          <p:nvPr/>
        </p:nvSpPr>
        <p:spPr>
          <a:xfrm>
            <a:off x="7217569" y="4224486"/>
            <a:ext cx="497443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EC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Sensibilisation continue aux risques numériques</a:t>
            </a:r>
            <a:endParaRPr lang="en-US" sz="1350" dirty="0"/>
          </a:p>
        </p:txBody>
      </p:sp>
      <p:sp>
        <p:nvSpPr>
          <p:cNvPr id="34" name="SK-5-text-33"/>
          <p:cNvSpPr/>
          <p:nvPr/>
        </p:nvSpPr>
        <p:spPr>
          <a:xfrm>
            <a:off x="1633686" y="5136505"/>
            <a:ext cx="422910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Matériel à jour</a:t>
            </a:r>
            <a:endParaRPr lang="en-US" sz="1800" dirty="0"/>
          </a:p>
        </p:txBody>
      </p:sp>
      <p:sp>
        <p:nvSpPr>
          <p:cNvPr id="35" name="SK-5-text-34"/>
          <p:cNvSpPr/>
          <p:nvPr/>
        </p:nvSpPr>
        <p:spPr>
          <a:xfrm>
            <a:off x="1645890" y="5500092"/>
            <a:ext cx="954976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EC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Logiciels et systèmes régulièrement mis à jour</a:t>
            </a:r>
            <a:endParaRPr lang="en-US" sz="1350" dirty="0"/>
          </a:p>
        </p:txBody>
      </p:sp>
      <p:sp>
        <p:nvSpPr>
          <p:cNvPr id="36" name="SK-5-text-35"/>
          <p:cNvSpPr/>
          <p:nvPr/>
        </p:nvSpPr>
        <p:spPr>
          <a:xfrm>
            <a:off x="7217569" y="5136505"/>
            <a:ext cx="4974431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Sauvegardes régulières</a:t>
            </a:r>
            <a:endParaRPr lang="en-US" sz="1800" dirty="0"/>
          </a:p>
        </p:txBody>
      </p:sp>
      <p:sp>
        <p:nvSpPr>
          <p:cNvPr id="37" name="SK-5-text-36"/>
          <p:cNvSpPr/>
          <p:nvPr/>
        </p:nvSpPr>
        <p:spPr>
          <a:xfrm>
            <a:off x="7217569" y="5500092"/>
            <a:ext cx="49744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0BEC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Continuité des soins en cas d'incident</a:t>
            </a:r>
            <a:endParaRPr lang="en-US" sz="1350" dirty="0"/>
          </a:p>
        </p:txBody>
      </p:sp>
      <p:sp>
        <p:nvSpPr>
          <p:cNvPr id="38" name="SK-5-text-37"/>
          <p:cNvSpPr/>
          <p:nvPr/>
        </p:nvSpPr>
        <p:spPr>
          <a:xfrm>
            <a:off x="4216896" y="6576715"/>
            <a:ext cx="372159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meilleure stratégie demeure la prévention.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102840"/>
            <a:ext cx="2865090" cy="17145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1663750"/>
            <a:ext cx="4559796" cy="1905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2057400"/>
            <a:ext cx="3401467" cy="3538686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2988" y="2057400"/>
            <a:ext cx="3401467" cy="3545532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539805"/>
            <a:ext cx="12192000" cy="1905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4980" y="6501259"/>
            <a:ext cx="121890" cy="95994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90298" y="2304157"/>
            <a:ext cx="1255663" cy="980629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01294" y="3038029"/>
            <a:ext cx="3316188" cy="1172617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65263" y="2304157"/>
            <a:ext cx="853380" cy="973782"/>
          </a:xfrm>
          <a:prstGeom prst="rect">
            <a:avLst/>
          </a:prstGeom>
        </p:spPr>
      </p:pic>
      <p:sp>
        <p:nvSpPr>
          <p:cNvPr id="12" name="SK-6-text-11"/>
          <p:cNvSpPr/>
          <p:nvPr/>
        </p:nvSpPr>
        <p:spPr>
          <a:xfrm>
            <a:off x="341263" y="329059"/>
            <a:ext cx="11850737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26C2B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Anonymisation et réidentification</a:t>
            </a:r>
            <a:endParaRPr lang="en-US" sz="3975" dirty="0"/>
          </a:p>
        </p:txBody>
      </p:sp>
      <p:sp>
        <p:nvSpPr>
          <p:cNvPr id="13" name="SK-6-text-12"/>
          <p:cNvSpPr/>
          <p:nvPr/>
        </p:nvSpPr>
        <p:spPr>
          <a:xfrm>
            <a:off x="341263" y="925711"/>
            <a:ext cx="11850737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équilibre fragile</a:t>
            </a:r>
            <a:endParaRPr lang="en-US" sz="3975" dirty="0"/>
          </a:p>
        </p:txBody>
      </p:sp>
      <p:sp>
        <p:nvSpPr>
          <p:cNvPr id="14" name="SK-6-text-13"/>
          <p:cNvSpPr/>
          <p:nvPr/>
        </p:nvSpPr>
        <p:spPr>
          <a:xfrm>
            <a:off x="1227981" y="3463230"/>
            <a:ext cx="214014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Anonymisation</a:t>
            </a:r>
            <a:endParaRPr lang="en-US" sz="2025" dirty="0"/>
          </a:p>
        </p:txBody>
      </p:sp>
      <p:sp>
        <p:nvSpPr>
          <p:cNvPr id="15" name="SK-6-text-14"/>
          <p:cNvSpPr/>
          <p:nvPr/>
        </p:nvSpPr>
        <p:spPr>
          <a:xfrm>
            <a:off x="854571" y="4087267"/>
            <a:ext cx="293593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Exploitation pour la recherche</a:t>
            </a:r>
            <a:endParaRPr lang="en-US" sz="1500" dirty="0"/>
          </a:p>
        </p:txBody>
      </p:sp>
      <p:sp>
        <p:nvSpPr>
          <p:cNvPr id="16" name="SK-6-text-15"/>
          <p:cNvSpPr/>
          <p:nvPr/>
        </p:nvSpPr>
        <p:spPr>
          <a:xfrm>
            <a:off x="1342132" y="4594771"/>
            <a:ext cx="19240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Santé publique &amp; IA</a:t>
            </a:r>
            <a:endParaRPr lang="en-US" sz="1500" dirty="0"/>
          </a:p>
        </p:txBody>
      </p:sp>
      <p:sp>
        <p:nvSpPr>
          <p:cNvPr id="17" name="SK-6-text-16"/>
          <p:cNvSpPr/>
          <p:nvPr/>
        </p:nvSpPr>
        <p:spPr>
          <a:xfrm>
            <a:off x="1086148" y="5115967"/>
            <a:ext cx="24482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Confidentialité préservée</a:t>
            </a:r>
            <a:endParaRPr lang="en-US" sz="1500" dirty="0"/>
          </a:p>
        </p:txBody>
      </p:sp>
      <p:sp>
        <p:nvSpPr>
          <p:cNvPr id="18" name="SK-6-text-17"/>
          <p:cNvSpPr/>
          <p:nvPr/>
        </p:nvSpPr>
        <p:spPr>
          <a:xfrm>
            <a:off x="5307211" y="2496294"/>
            <a:ext cx="155287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6C2B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TENSION</a:t>
            </a:r>
            <a:endParaRPr lang="en-US" sz="1800" dirty="0"/>
          </a:p>
        </p:txBody>
      </p:sp>
      <p:sp>
        <p:nvSpPr>
          <p:cNvPr id="19" name="SK-6-text-18"/>
          <p:cNvSpPr/>
          <p:nvPr/>
        </p:nvSpPr>
        <p:spPr>
          <a:xfrm>
            <a:off x="4645075" y="4457700"/>
            <a:ext cx="2816275" cy="836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Plus les données sont précises,</a:t>
            </a:r>
            <a:endParaRPr lang="en-US" sz="1500" dirty="0"/>
          </a:p>
          <a:p>
            <a:pPr marL="0" indent="0" algn="ctr">
              <a:lnSpc>
                <a:spcPts val="195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plus elles sont utiles —</a:t>
            </a:r>
            <a:endParaRPr lang="en-US" sz="1500" dirty="0"/>
          </a:p>
          <a:p>
            <a:pPr marL="0" indent="0" algn="ctr">
              <a:lnSpc>
                <a:spcPts val="195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et plus le risque augmente.</a:t>
            </a:r>
            <a:endParaRPr lang="en-US" sz="1500" dirty="0"/>
          </a:p>
        </p:txBody>
      </p:sp>
      <p:sp>
        <p:nvSpPr>
          <p:cNvPr id="20" name="SK-6-text-19"/>
          <p:cNvSpPr/>
          <p:nvPr/>
        </p:nvSpPr>
        <p:spPr>
          <a:xfrm>
            <a:off x="8786961" y="3463230"/>
            <a:ext cx="221337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Réidentification</a:t>
            </a:r>
            <a:endParaRPr lang="en-US" sz="2025" dirty="0"/>
          </a:p>
        </p:txBody>
      </p:sp>
      <p:sp>
        <p:nvSpPr>
          <p:cNvPr id="21" name="SK-6-text-20"/>
          <p:cNvSpPr/>
          <p:nvPr/>
        </p:nvSpPr>
        <p:spPr>
          <a:xfrm>
            <a:off x="8303865" y="4087267"/>
            <a:ext cx="319191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Croisement de bases de données</a:t>
            </a:r>
            <a:endParaRPr lang="en-US" sz="1500" dirty="0"/>
          </a:p>
        </p:txBody>
      </p:sp>
      <p:sp>
        <p:nvSpPr>
          <p:cNvPr id="22" name="SK-6-text-21"/>
          <p:cNvSpPr/>
          <p:nvPr/>
        </p:nvSpPr>
        <p:spPr>
          <a:xfrm>
            <a:off x="9169450" y="4594771"/>
            <a:ext cx="146074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Progrès de l'IA</a:t>
            </a:r>
            <a:endParaRPr lang="en-US" sz="1500" dirty="0"/>
          </a:p>
        </p:txBody>
      </p:sp>
      <p:sp>
        <p:nvSpPr>
          <p:cNvPr id="23" name="SK-6-text-22"/>
          <p:cNvSpPr/>
          <p:nvPr/>
        </p:nvSpPr>
        <p:spPr>
          <a:xfrm>
            <a:off x="8657332" y="5115967"/>
            <a:ext cx="24970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Risque résiduel persistant</a:t>
            </a:r>
            <a:endParaRPr lang="en-US" sz="1500" dirty="0"/>
          </a:p>
        </p:txBody>
      </p:sp>
      <p:sp>
        <p:nvSpPr>
          <p:cNvPr id="24" name="SK-6-text-23"/>
          <p:cNvSpPr/>
          <p:nvPr/>
        </p:nvSpPr>
        <p:spPr>
          <a:xfrm>
            <a:off x="1693366" y="6082903"/>
            <a:ext cx="878071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L'anonymisation doit être évaluée selon les méthodes utilisées et le contexte d'exploitation.</a:t>
            </a:r>
            <a:endParaRPr lang="en-US" sz="1575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0"/>
            <a:ext cx="6096000" cy="260598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2061567"/>
            <a:ext cx="5071765" cy="1905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2909888"/>
            <a:ext cx="2730996" cy="2540198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3984" y="2923580"/>
            <a:ext cx="2730996" cy="2512665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482" y="2937272"/>
            <a:ext cx="2730996" cy="2505819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82980" y="2923580"/>
            <a:ext cx="2730996" cy="2526506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945832"/>
            <a:ext cx="12192000" cy="912019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99898" y="3209479"/>
            <a:ext cx="1072753" cy="1042392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61584" y="3223171"/>
            <a:ext cx="1072753" cy="102870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18384" y="3209479"/>
            <a:ext cx="877788" cy="1042392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55663" y="3195786"/>
            <a:ext cx="1072753" cy="1069777"/>
          </a:xfrm>
          <a:prstGeom prst="rect">
            <a:avLst/>
          </a:prstGeom>
        </p:spPr>
      </p:pic>
      <p:sp>
        <p:nvSpPr>
          <p:cNvPr id="14" name="SK-7-text-13"/>
          <p:cNvSpPr/>
          <p:nvPr/>
        </p:nvSpPr>
        <p:spPr>
          <a:xfrm>
            <a:off x="426690" y="418207"/>
            <a:ext cx="3067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B4D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ENJEUX FUTURS</a:t>
            </a:r>
            <a:endParaRPr lang="en-US" sz="1500" dirty="0"/>
          </a:p>
        </p:txBody>
      </p:sp>
      <p:sp>
        <p:nvSpPr>
          <p:cNvPr id="16" name="SK-7-text-15"/>
          <p:cNvSpPr/>
          <p:nvPr/>
        </p:nvSpPr>
        <p:spPr>
          <a:xfrm>
            <a:off x="426690" y="795486"/>
            <a:ext cx="5522863" cy="11178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795"/>
              </a:lnSpc>
              <a:buNone/>
            </a:pPr>
            <a:r>
              <a:rPr lang="en-US" sz="34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Enjeux futurs pour les</a:t>
            </a:r>
            <a:endParaRPr lang="en-US" sz="3450" dirty="0"/>
          </a:p>
          <a:p>
            <a:pPr marL="0" indent="0" algn="l">
              <a:lnSpc>
                <a:spcPts val="3795"/>
              </a:lnSpc>
              <a:buNone/>
            </a:pPr>
            <a:r>
              <a:rPr lang="en-US" sz="34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professionnels de santé</a:t>
            </a:r>
            <a:endParaRPr lang="en-US" sz="3450" dirty="0"/>
          </a:p>
        </p:txBody>
      </p:sp>
      <p:sp>
        <p:nvSpPr>
          <p:cNvPr id="17" name="SK-7-text-16"/>
          <p:cNvSpPr/>
          <p:nvPr/>
        </p:nvSpPr>
        <p:spPr>
          <a:xfrm>
            <a:off x="414486" y="2290465"/>
            <a:ext cx="1177751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Nouvelles compétences · Nouveaux défis · Nouvelle médecine</a:t>
            </a:r>
            <a:endParaRPr lang="en-US" sz="1350" dirty="0"/>
          </a:p>
        </p:txBody>
      </p:sp>
      <p:sp>
        <p:nvSpPr>
          <p:cNvPr id="18" name="SK-7-text-17"/>
          <p:cNvSpPr/>
          <p:nvPr/>
        </p:nvSpPr>
        <p:spPr>
          <a:xfrm>
            <a:off x="586234" y="4512469"/>
            <a:ext cx="238720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Intelligence Artificielle</a:t>
            </a:r>
            <a:endParaRPr lang="en-US" sz="1500" dirty="0"/>
          </a:p>
        </p:txBody>
      </p:sp>
      <p:sp>
        <p:nvSpPr>
          <p:cNvPr id="19" name="SK-7-text-18"/>
          <p:cNvSpPr/>
          <p:nvPr/>
        </p:nvSpPr>
        <p:spPr>
          <a:xfrm>
            <a:off x="522684" y="4999434"/>
            <a:ext cx="252665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Aide au diagnostic &amp; médecine personnalisée</a:t>
            </a:r>
            <a:endParaRPr lang="en-US" sz="900" dirty="0"/>
          </a:p>
        </p:txBody>
      </p:sp>
      <p:sp>
        <p:nvSpPr>
          <p:cNvPr id="20" name="SK-7-text-19"/>
          <p:cNvSpPr/>
          <p:nvPr/>
        </p:nvSpPr>
        <p:spPr>
          <a:xfrm>
            <a:off x="3890367" y="4512469"/>
            <a:ext cx="1521619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Cybersécurité</a:t>
            </a:r>
            <a:endParaRPr lang="en-US" sz="1500" dirty="0"/>
          </a:p>
        </p:txBody>
      </p:sp>
      <p:sp>
        <p:nvSpPr>
          <p:cNvPr id="21" name="SK-7-text-20"/>
          <p:cNvSpPr/>
          <p:nvPr/>
        </p:nvSpPr>
        <p:spPr>
          <a:xfrm>
            <a:off x="3412182" y="4999434"/>
            <a:ext cx="2490192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Prévenir les violations &amp; incidents de données</a:t>
            </a:r>
            <a:endParaRPr lang="en-US" sz="900" dirty="0"/>
          </a:p>
        </p:txBody>
      </p:sp>
      <p:sp>
        <p:nvSpPr>
          <p:cNvPr id="22" name="SK-7-text-21"/>
          <p:cNvSpPr/>
          <p:nvPr/>
        </p:nvSpPr>
        <p:spPr>
          <a:xfrm>
            <a:off x="6462861" y="4485084"/>
            <a:ext cx="2094607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Éthique &amp; Juridique</a:t>
            </a:r>
            <a:endParaRPr lang="en-US" sz="1500" dirty="0"/>
          </a:p>
        </p:txBody>
      </p:sp>
      <p:sp>
        <p:nvSpPr>
          <p:cNvPr id="23" name="SK-7-text-22"/>
          <p:cNvSpPr/>
          <p:nvPr/>
        </p:nvSpPr>
        <p:spPr>
          <a:xfrm>
            <a:off x="6423571" y="4999434"/>
            <a:ext cx="217318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RGPD, droits patients, responsabilités</a:t>
            </a:r>
            <a:endParaRPr lang="en-US" sz="900" dirty="0"/>
          </a:p>
        </p:txBody>
      </p:sp>
      <p:sp>
        <p:nvSpPr>
          <p:cNvPr id="24" name="SK-7-text-23"/>
          <p:cNvSpPr/>
          <p:nvPr/>
        </p:nvSpPr>
        <p:spPr>
          <a:xfrm>
            <a:off x="9327952" y="4512469"/>
            <a:ext cx="214342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Pratique Numérique</a:t>
            </a:r>
            <a:endParaRPr lang="en-US" sz="1500" dirty="0"/>
          </a:p>
        </p:txBody>
      </p:sp>
      <p:sp>
        <p:nvSpPr>
          <p:cNvPr id="25" name="SK-7-text-24"/>
          <p:cNvSpPr/>
          <p:nvPr/>
        </p:nvSpPr>
        <p:spPr>
          <a:xfrm>
            <a:off x="9130159" y="4999434"/>
            <a:ext cx="252665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Télémédecine, objets connectés, IA clinique</a:t>
            </a:r>
            <a:endParaRPr lang="en-US" sz="900" dirty="0"/>
          </a:p>
        </p:txBody>
      </p:sp>
      <p:sp>
        <p:nvSpPr>
          <p:cNvPr id="26" name="SK-7-text-25"/>
          <p:cNvSpPr/>
          <p:nvPr/>
        </p:nvSpPr>
        <p:spPr>
          <a:xfrm>
            <a:off x="1235125" y="6233815"/>
            <a:ext cx="959956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B4D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 médecin de demain intègre le médical, l'éthique, le juridique et le numérique.</a:t>
            </a:r>
            <a:endParaRPr lang="en-US" sz="1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3482" y="1110853"/>
            <a:ext cx="4974282" cy="3648373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988" y="3957042"/>
            <a:ext cx="780157" cy="74741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8" y="2955727"/>
            <a:ext cx="780157" cy="74741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988" y="1940719"/>
            <a:ext cx="780157" cy="747415"/>
          </a:xfrm>
          <a:prstGeom prst="rect">
            <a:avLst/>
          </a:prstGeom>
        </p:spPr>
      </p:pic>
      <p:sp>
        <p:nvSpPr>
          <p:cNvPr id="7" name="SK-8-text-6"/>
          <p:cNvSpPr/>
          <p:nvPr/>
        </p:nvSpPr>
        <p:spPr>
          <a:xfrm>
            <a:off x="536377" y="562273"/>
            <a:ext cx="595312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26A69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CONCLUSION</a:t>
            </a:r>
            <a:endParaRPr lang="en-US" sz="3750" dirty="0"/>
          </a:p>
        </p:txBody>
      </p:sp>
      <p:sp>
        <p:nvSpPr>
          <p:cNvPr id="8" name="SK-8-text-7"/>
          <p:cNvSpPr/>
          <p:nvPr/>
        </p:nvSpPr>
        <p:spPr>
          <a:xfrm>
            <a:off x="1536055" y="1995636"/>
            <a:ext cx="3755082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3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Améliorer les soins et coordonner</a:t>
            </a:r>
            <a:endParaRPr lang="en-US" sz="1800" dirty="0"/>
          </a:p>
          <a:p>
            <a:pPr marL="0" indent="0" algn="l">
              <a:lnSpc>
                <a:spcPts val="243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les professionnels</a:t>
            </a:r>
            <a:endParaRPr lang="en-US" sz="1800" dirty="0"/>
          </a:p>
        </p:txBody>
      </p:sp>
      <p:sp>
        <p:nvSpPr>
          <p:cNvPr id="9" name="SK-8-text-8"/>
          <p:cNvSpPr/>
          <p:nvPr/>
        </p:nvSpPr>
        <p:spPr>
          <a:xfrm>
            <a:off x="1536055" y="3003798"/>
            <a:ext cx="3596580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3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Faire progresser la recherche et</a:t>
            </a:r>
            <a:endParaRPr lang="en-US" sz="1800" dirty="0"/>
          </a:p>
          <a:p>
            <a:pPr marL="0" indent="0" algn="l">
              <a:lnSpc>
                <a:spcPts val="243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l'intelligence artificielle</a:t>
            </a:r>
            <a:endParaRPr lang="en-US" sz="1800" dirty="0"/>
          </a:p>
        </p:txBody>
      </p:sp>
      <p:sp>
        <p:nvSpPr>
          <p:cNvPr id="10" name="SK-8-text-9"/>
          <p:cNvSpPr/>
          <p:nvPr/>
        </p:nvSpPr>
        <p:spPr>
          <a:xfrm>
            <a:off x="1536055" y="3977580"/>
            <a:ext cx="3755082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3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Garantir confidentialité, sécurité</a:t>
            </a:r>
            <a:endParaRPr lang="en-US" sz="1800" dirty="0"/>
          </a:p>
          <a:p>
            <a:pPr marL="0" indent="0" algn="l">
              <a:lnSpc>
                <a:spcPts val="243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et droits des patients</a:t>
            </a:r>
            <a:endParaRPr lang="en-US" sz="1800" dirty="0"/>
          </a:p>
        </p:txBody>
      </p:sp>
      <p:sp>
        <p:nvSpPr>
          <p:cNvPr id="11" name="SK-8-text-10"/>
          <p:cNvSpPr/>
          <p:nvPr/>
        </p:nvSpPr>
        <p:spPr>
          <a:xfrm>
            <a:off x="1280071" y="5314950"/>
            <a:ext cx="9570690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Protéger les données de santé, c'est protéger la confiance du patient –</a:t>
            </a:r>
            <a:endParaRPr lang="en-US" sz="2400" dirty="0"/>
          </a:p>
          <a:p>
            <a:pPr marL="0" indent="0" algn="ctr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fondement essentiel de la relation de soin.</a:t>
            </a:r>
            <a:endParaRPr lang="en-US" sz="2400" dirty="0"/>
          </a:p>
        </p:txBody>
      </p:sp>
      <p:sp>
        <p:nvSpPr>
          <p:cNvPr id="12" name="SK-8-text-11"/>
          <p:cNvSpPr/>
          <p:nvPr/>
        </p:nvSpPr>
        <p:spPr>
          <a:xfrm>
            <a:off x="2883396" y="6302425"/>
            <a:ext cx="621759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26A69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JE VOUS REMERCIE DE VOTRE ATTENTION.</a:t>
            </a:r>
            <a:endParaRPr lang="en-US" sz="1725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454</Words>
  <Application>Microsoft Macintosh PowerPoint</Application>
  <PresentationFormat>Grand écran</PresentationFormat>
  <Paragraphs>116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Inter</vt:lpstr>
      <vt:lpstr>Roboto</vt:lpstr>
      <vt:lpstr>Arial</vt:lpstr>
      <vt:lpstr>Open Sans</vt:lpstr>
      <vt:lpstr>Montserrat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Dadie Jacques</cp:lastModifiedBy>
  <cp:revision>3</cp:revision>
  <dcterms:created xsi:type="dcterms:W3CDTF">2026-07-06T19:30:21Z</dcterms:created>
  <dcterms:modified xsi:type="dcterms:W3CDTF">2026-07-06T20:00:05Z</dcterms:modified>
</cp:coreProperties>
</file>