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212"/>
  </p:notesMasterIdLst>
  <p:handoutMasterIdLst>
    <p:handoutMasterId r:id="rId213"/>
  </p:handoutMasterIdLst>
  <p:sldIdLst>
    <p:sldId id="256" r:id="rId2"/>
    <p:sldId id="257" r:id="rId3"/>
    <p:sldId id="260" r:id="rId4"/>
    <p:sldId id="347" r:id="rId5"/>
    <p:sldId id="306" r:id="rId6"/>
    <p:sldId id="279" r:id="rId7"/>
    <p:sldId id="298" r:id="rId8"/>
    <p:sldId id="300" r:id="rId9"/>
    <p:sldId id="301" r:id="rId10"/>
    <p:sldId id="299" r:id="rId11"/>
    <p:sldId id="316" r:id="rId12"/>
    <p:sldId id="348" r:id="rId13"/>
    <p:sldId id="393" r:id="rId14"/>
    <p:sldId id="414" r:id="rId15"/>
    <p:sldId id="415" r:id="rId16"/>
    <p:sldId id="392" r:id="rId17"/>
    <p:sldId id="435" r:id="rId18"/>
    <p:sldId id="436" r:id="rId19"/>
    <p:sldId id="440" r:id="rId20"/>
    <p:sldId id="441" r:id="rId21"/>
    <p:sldId id="437" r:id="rId22"/>
    <p:sldId id="438" r:id="rId23"/>
    <p:sldId id="470" r:id="rId24"/>
    <p:sldId id="469" r:id="rId25"/>
    <p:sldId id="443" r:id="rId26"/>
    <p:sldId id="442" r:id="rId27"/>
    <p:sldId id="439" r:id="rId28"/>
    <p:sldId id="468" r:id="rId29"/>
    <p:sldId id="449" r:id="rId30"/>
    <p:sldId id="349" r:id="rId31"/>
    <p:sldId id="454" r:id="rId32"/>
    <p:sldId id="444" r:id="rId33"/>
    <p:sldId id="450" r:id="rId34"/>
    <p:sldId id="471" r:id="rId35"/>
    <p:sldId id="445" r:id="rId36"/>
    <p:sldId id="453" r:id="rId37"/>
    <p:sldId id="446" r:id="rId38"/>
    <p:sldId id="416" r:id="rId39"/>
    <p:sldId id="379" r:id="rId40"/>
    <p:sldId id="380" r:id="rId41"/>
    <p:sldId id="317" r:id="rId42"/>
    <p:sldId id="395" r:id="rId43"/>
    <p:sldId id="385" r:id="rId44"/>
    <p:sldId id="384" r:id="rId45"/>
    <p:sldId id="434" r:id="rId46"/>
    <p:sldId id="386" r:id="rId47"/>
    <p:sldId id="397" r:id="rId48"/>
    <p:sldId id="472" r:id="rId49"/>
    <p:sldId id="476" r:id="rId50"/>
    <p:sldId id="430" r:id="rId51"/>
    <p:sldId id="433" r:id="rId52"/>
    <p:sldId id="475" r:id="rId53"/>
    <p:sldId id="480" r:id="rId54"/>
    <p:sldId id="481" r:id="rId55"/>
    <p:sldId id="487" r:id="rId56"/>
    <p:sldId id="388" r:id="rId57"/>
    <p:sldId id="382" r:id="rId58"/>
    <p:sldId id="396" r:id="rId59"/>
    <p:sldId id="383" r:id="rId60"/>
    <p:sldId id="486" r:id="rId61"/>
    <p:sldId id="490" r:id="rId62"/>
    <p:sldId id="428" r:id="rId63"/>
    <p:sldId id="381" r:id="rId64"/>
    <p:sldId id="398" r:id="rId65"/>
    <p:sldId id="399" r:id="rId66"/>
    <p:sldId id="400" r:id="rId67"/>
    <p:sldId id="389" r:id="rId68"/>
    <p:sldId id="405" r:id="rId69"/>
    <p:sldId id="492" r:id="rId70"/>
    <p:sldId id="390" r:id="rId71"/>
    <p:sldId id="391" r:id="rId72"/>
    <p:sldId id="401" r:id="rId73"/>
    <p:sldId id="403" r:id="rId74"/>
    <p:sldId id="402" r:id="rId75"/>
    <p:sldId id="417" r:id="rId76"/>
    <p:sldId id="304" r:id="rId77"/>
    <p:sldId id="318" r:id="rId78"/>
    <p:sldId id="319" r:id="rId79"/>
    <p:sldId id="420" r:id="rId80"/>
    <p:sldId id="320" r:id="rId81"/>
    <p:sldId id="321" r:id="rId82"/>
    <p:sldId id="322" r:id="rId83"/>
    <p:sldId id="323" r:id="rId84"/>
    <p:sldId id="354" r:id="rId85"/>
    <p:sldId id="324" r:id="rId86"/>
    <p:sldId id="325" r:id="rId87"/>
    <p:sldId id="326" r:id="rId88"/>
    <p:sldId id="327" r:id="rId89"/>
    <p:sldId id="328" r:id="rId90"/>
    <p:sldId id="329" r:id="rId91"/>
    <p:sldId id="330" r:id="rId92"/>
    <p:sldId id="331" r:id="rId93"/>
    <p:sldId id="332" r:id="rId94"/>
    <p:sldId id="333" r:id="rId95"/>
    <p:sldId id="335" r:id="rId96"/>
    <p:sldId id="336" r:id="rId97"/>
    <p:sldId id="337" r:id="rId98"/>
    <p:sldId id="338" r:id="rId99"/>
    <p:sldId id="339" r:id="rId100"/>
    <p:sldId id="341" r:id="rId101"/>
    <p:sldId id="340" r:id="rId102"/>
    <p:sldId id="358" r:id="rId103"/>
    <p:sldId id="351" r:id="rId104"/>
    <p:sldId id="482" r:id="rId105"/>
    <p:sldId id="342" r:id="rId106"/>
    <p:sldId id="343" r:id="rId107"/>
    <p:sldId id="370" r:id="rId108"/>
    <p:sldId id="344" r:id="rId109"/>
    <p:sldId id="355" r:id="rId110"/>
    <p:sldId id="345" r:id="rId111"/>
    <p:sldId id="350" r:id="rId112"/>
    <p:sldId id="357" r:id="rId113"/>
    <p:sldId id="359" r:id="rId114"/>
    <p:sldId id="361" r:id="rId115"/>
    <p:sldId id="360" r:id="rId116"/>
    <p:sldId id="368" r:id="rId117"/>
    <p:sldId id="371" r:id="rId118"/>
    <p:sldId id="372" r:id="rId119"/>
    <p:sldId id="373" r:id="rId120"/>
    <p:sldId id="374" r:id="rId121"/>
    <p:sldId id="484" r:id="rId122"/>
    <p:sldId id="367" r:id="rId123"/>
    <p:sldId id="369" r:id="rId124"/>
    <p:sldId id="483" r:id="rId125"/>
    <p:sldId id="366" r:id="rId126"/>
    <p:sldId id="362" r:id="rId127"/>
    <p:sldId id="485" r:id="rId128"/>
    <p:sldId id="378" r:id="rId129"/>
    <p:sldId id="375" r:id="rId130"/>
    <p:sldId id="376" r:id="rId131"/>
    <p:sldId id="377" r:id="rId132"/>
    <p:sldId id="353" r:id="rId133"/>
    <p:sldId id="356" r:id="rId134"/>
    <p:sldId id="365" r:id="rId135"/>
    <p:sldId id="418" r:id="rId136"/>
    <p:sldId id="411" r:id="rId137"/>
    <p:sldId id="424" r:id="rId138"/>
    <p:sldId id="412" r:id="rId139"/>
    <p:sldId id="422" r:id="rId140"/>
    <p:sldId id="423" r:id="rId141"/>
    <p:sldId id="451" r:id="rId142"/>
    <p:sldId id="421" r:id="rId143"/>
    <p:sldId id="406" r:id="rId144"/>
    <p:sldId id="408" r:id="rId145"/>
    <p:sldId id="409" r:id="rId146"/>
    <p:sldId id="410" r:id="rId147"/>
    <p:sldId id="419" r:id="rId148"/>
    <p:sldId id="305" r:id="rId149"/>
    <p:sldId id="457" r:id="rId150"/>
    <p:sldId id="258" r:id="rId151"/>
    <p:sldId id="259" r:id="rId152"/>
    <p:sldId id="261" r:id="rId153"/>
    <p:sldId id="291" r:id="rId154"/>
    <p:sldId id="281" r:id="rId155"/>
    <p:sldId id="282" r:id="rId156"/>
    <p:sldId id="283" r:id="rId157"/>
    <p:sldId id="284" r:id="rId158"/>
    <p:sldId id="288" r:id="rId159"/>
    <p:sldId id="285" r:id="rId160"/>
    <p:sldId id="286" r:id="rId161"/>
    <p:sldId id="289" r:id="rId162"/>
    <p:sldId id="287" r:id="rId163"/>
    <p:sldId id="290" r:id="rId164"/>
    <p:sldId id="263" r:id="rId165"/>
    <p:sldId id="296" r:id="rId166"/>
    <p:sldId id="275" r:id="rId167"/>
    <p:sldId id="274" r:id="rId168"/>
    <p:sldId id="276" r:id="rId169"/>
    <p:sldId id="277" r:id="rId170"/>
    <p:sldId id="264" r:id="rId171"/>
    <p:sldId id="334" r:id="rId172"/>
    <p:sldId id="308" r:id="rId173"/>
    <p:sldId id="292" r:id="rId174"/>
    <p:sldId id="459" r:id="rId175"/>
    <p:sldId id="448" r:id="rId176"/>
    <p:sldId id="272" r:id="rId177"/>
    <p:sldId id="293" r:id="rId178"/>
    <p:sldId id="270" r:id="rId179"/>
    <p:sldId id="309" r:id="rId180"/>
    <p:sldId id="310" r:id="rId181"/>
    <p:sldId id="265" r:id="rId182"/>
    <p:sldId id="271" r:id="rId183"/>
    <p:sldId id="294" r:id="rId184"/>
    <p:sldId id="295" r:id="rId185"/>
    <p:sldId id="479" r:id="rId186"/>
    <p:sldId id="462" r:id="rId187"/>
    <p:sldId id="313" r:id="rId188"/>
    <p:sldId id="314" r:id="rId189"/>
    <p:sldId id="266" r:id="rId190"/>
    <p:sldId id="267" r:id="rId191"/>
    <p:sldId id="460" r:id="rId192"/>
    <p:sldId id="307" r:id="rId193"/>
    <p:sldId id="268" r:id="rId194"/>
    <p:sldId id="269" r:id="rId195"/>
    <p:sldId id="278" r:id="rId196"/>
    <p:sldId id="312" r:id="rId197"/>
    <p:sldId id="463" r:id="rId198"/>
    <p:sldId id="464" r:id="rId199"/>
    <p:sldId id="465" r:id="rId200"/>
    <p:sldId id="466" r:id="rId201"/>
    <p:sldId id="467" r:id="rId202"/>
    <p:sldId id="473" r:id="rId203"/>
    <p:sldId id="311" r:id="rId204"/>
    <p:sldId id="461" r:id="rId205"/>
    <p:sldId id="491" r:id="rId206"/>
    <p:sldId id="425" r:id="rId207"/>
    <p:sldId id="429" r:id="rId208"/>
    <p:sldId id="426" r:id="rId209"/>
    <p:sldId id="458" r:id="rId210"/>
    <p:sldId id="427" r:id="rId211"/>
  </p:sldIdLst>
  <p:sldSz cx="9144000" cy="6858000" type="screen4x3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72" charset="0"/>
        <a:ea typeface="ＭＳ Ｐゴシック" pitchFamily="72" charset="-128"/>
        <a:cs typeface="ＭＳ Ｐゴシック" pitchFamily="72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72" charset="0"/>
        <a:ea typeface="ＭＳ Ｐゴシック" pitchFamily="72" charset="-128"/>
        <a:cs typeface="ＭＳ Ｐゴシック" pitchFamily="72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72" charset="0"/>
        <a:ea typeface="ＭＳ Ｐゴシック" pitchFamily="72" charset="-128"/>
        <a:cs typeface="ＭＳ Ｐゴシック" pitchFamily="72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72" charset="0"/>
        <a:ea typeface="ＭＳ Ｐゴシック" pitchFamily="72" charset="-128"/>
        <a:cs typeface="ＭＳ Ｐゴシック" pitchFamily="72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72" charset="0"/>
        <a:ea typeface="ＭＳ Ｐゴシック" pitchFamily="72" charset="-128"/>
        <a:cs typeface="ＭＳ Ｐゴシック" pitchFamily="72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72" charset="0"/>
        <a:ea typeface="ＭＳ Ｐゴシック" pitchFamily="72" charset="-128"/>
        <a:cs typeface="ＭＳ Ｐゴシック" pitchFamily="72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72" charset="0"/>
        <a:ea typeface="ＭＳ Ｐゴシック" pitchFamily="72" charset="-128"/>
        <a:cs typeface="ＭＳ Ｐゴシック" pitchFamily="72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72" charset="0"/>
        <a:ea typeface="ＭＳ Ｐゴシック" pitchFamily="72" charset="-128"/>
        <a:cs typeface="ＭＳ Ｐゴシック" pitchFamily="72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72" charset="0"/>
        <a:ea typeface="ＭＳ Ｐゴシック" pitchFamily="72" charset="-128"/>
        <a:cs typeface="ＭＳ Ｐゴシック" pitchFamily="72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672">
          <p15:clr>
            <a:srgbClr val="A4A3A4"/>
          </p15:clr>
        </p15:guide>
        <p15:guide id="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bw" scaleToFitPaper="1" frameSlides="1"/>
  <p:clrMru>
    <a:srgbClr val="FF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3867" autoAdjust="0"/>
    <p:restoredTop sz="88115" autoAdjust="0"/>
  </p:normalViewPr>
  <p:slideViewPr>
    <p:cSldViewPr>
      <p:cViewPr>
        <p:scale>
          <a:sx n="99" d="100"/>
          <a:sy n="99" d="100"/>
        </p:scale>
        <p:origin x="1416" y="-56"/>
      </p:cViewPr>
      <p:guideLst>
        <p:guide orient="horz" pos="672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84" d="100"/>
        <a:sy n="184" d="100"/>
      </p:scale>
      <p:origin x="0" y="25096"/>
    </p:cViewPr>
  </p:sorterViewPr>
  <p:notesViewPr>
    <p:cSldViewPr>
      <p:cViewPr varScale="1">
        <p:scale>
          <a:sx n="81" d="100"/>
          <a:sy n="81" d="100"/>
        </p:scale>
        <p:origin x="338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42" Type="http://schemas.openxmlformats.org/officeDocument/2006/relationships/slide" Target="slides/slide141.xml"/><Relationship Id="rId143" Type="http://schemas.openxmlformats.org/officeDocument/2006/relationships/slide" Target="slides/slide142.xml"/><Relationship Id="rId144" Type="http://schemas.openxmlformats.org/officeDocument/2006/relationships/slide" Target="slides/slide143.xml"/><Relationship Id="rId145" Type="http://schemas.openxmlformats.org/officeDocument/2006/relationships/slide" Target="slides/slide144.xml"/><Relationship Id="rId146" Type="http://schemas.openxmlformats.org/officeDocument/2006/relationships/slide" Target="slides/slide145.xml"/><Relationship Id="rId147" Type="http://schemas.openxmlformats.org/officeDocument/2006/relationships/slide" Target="slides/slide146.xml"/><Relationship Id="rId148" Type="http://schemas.openxmlformats.org/officeDocument/2006/relationships/slide" Target="slides/slide147.xml"/><Relationship Id="rId149" Type="http://schemas.openxmlformats.org/officeDocument/2006/relationships/slide" Target="slides/slide148.xml"/><Relationship Id="rId180" Type="http://schemas.openxmlformats.org/officeDocument/2006/relationships/slide" Target="slides/slide179.xml"/><Relationship Id="rId181" Type="http://schemas.openxmlformats.org/officeDocument/2006/relationships/slide" Target="slides/slide180.xml"/><Relationship Id="rId182" Type="http://schemas.openxmlformats.org/officeDocument/2006/relationships/slide" Target="slides/slide18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83" Type="http://schemas.openxmlformats.org/officeDocument/2006/relationships/slide" Target="slides/slide182.xml"/><Relationship Id="rId184" Type="http://schemas.openxmlformats.org/officeDocument/2006/relationships/slide" Target="slides/slide183.xml"/><Relationship Id="rId185" Type="http://schemas.openxmlformats.org/officeDocument/2006/relationships/slide" Target="slides/slide184.xml"/><Relationship Id="rId186" Type="http://schemas.openxmlformats.org/officeDocument/2006/relationships/slide" Target="slides/slide185.xml"/><Relationship Id="rId187" Type="http://schemas.openxmlformats.org/officeDocument/2006/relationships/slide" Target="slides/slide186.xml"/><Relationship Id="rId188" Type="http://schemas.openxmlformats.org/officeDocument/2006/relationships/slide" Target="slides/slide187.xml"/><Relationship Id="rId189" Type="http://schemas.openxmlformats.org/officeDocument/2006/relationships/slide" Target="slides/slide18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150" Type="http://schemas.openxmlformats.org/officeDocument/2006/relationships/slide" Target="slides/slide149.xml"/><Relationship Id="rId151" Type="http://schemas.openxmlformats.org/officeDocument/2006/relationships/slide" Target="slides/slide150.xml"/><Relationship Id="rId152" Type="http://schemas.openxmlformats.org/officeDocument/2006/relationships/slide" Target="slides/slide15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53" Type="http://schemas.openxmlformats.org/officeDocument/2006/relationships/slide" Target="slides/slide152.xml"/><Relationship Id="rId154" Type="http://schemas.openxmlformats.org/officeDocument/2006/relationships/slide" Target="slides/slide153.xml"/><Relationship Id="rId155" Type="http://schemas.openxmlformats.org/officeDocument/2006/relationships/slide" Target="slides/slide154.xml"/><Relationship Id="rId156" Type="http://schemas.openxmlformats.org/officeDocument/2006/relationships/slide" Target="slides/slide155.xml"/><Relationship Id="rId157" Type="http://schemas.openxmlformats.org/officeDocument/2006/relationships/slide" Target="slides/slide156.xml"/><Relationship Id="rId158" Type="http://schemas.openxmlformats.org/officeDocument/2006/relationships/slide" Target="slides/slide157.xml"/><Relationship Id="rId159" Type="http://schemas.openxmlformats.org/officeDocument/2006/relationships/slide" Target="slides/slide158.xml"/><Relationship Id="rId190" Type="http://schemas.openxmlformats.org/officeDocument/2006/relationships/slide" Target="slides/slide189.xml"/><Relationship Id="rId191" Type="http://schemas.openxmlformats.org/officeDocument/2006/relationships/slide" Target="slides/slide190.xml"/><Relationship Id="rId192" Type="http://schemas.openxmlformats.org/officeDocument/2006/relationships/slide" Target="slides/slide19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93" Type="http://schemas.openxmlformats.org/officeDocument/2006/relationships/slide" Target="slides/slide192.xml"/><Relationship Id="rId194" Type="http://schemas.openxmlformats.org/officeDocument/2006/relationships/slide" Target="slides/slide193.xml"/><Relationship Id="rId195" Type="http://schemas.openxmlformats.org/officeDocument/2006/relationships/slide" Target="slides/slide194.xml"/><Relationship Id="rId196" Type="http://schemas.openxmlformats.org/officeDocument/2006/relationships/slide" Target="slides/slide195.xml"/><Relationship Id="rId197" Type="http://schemas.openxmlformats.org/officeDocument/2006/relationships/slide" Target="slides/slide196.xml"/><Relationship Id="rId198" Type="http://schemas.openxmlformats.org/officeDocument/2006/relationships/slide" Target="slides/slide197.xml"/><Relationship Id="rId199" Type="http://schemas.openxmlformats.org/officeDocument/2006/relationships/slide" Target="slides/slide19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160" Type="http://schemas.openxmlformats.org/officeDocument/2006/relationships/slide" Target="slides/slide159.xml"/><Relationship Id="rId161" Type="http://schemas.openxmlformats.org/officeDocument/2006/relationships/slide" Target="slides/slide160.xml"/><Relationship Id="rId162" Type="http://schemas.openxmlformats.org/officeDocument/2006/relationships/slide" Target="slides/slide16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63" Type="http://schemas.openxmlformats.org/officeDocument/2006/relationships/slide" Target="slides/slide162.xml"/><Relationship Id="rId164" Type="http://schemas.openxmlformats.org/officeDocument/2006/relationships/slide" Target="slides/slide163.xml"/><Relationship Id="rId165" Type="http://schemas.openxmlformats.org/officeDocument/2006/relationships/slide" Target="slides/slide164.xml"/><Relationship Id="rId166" Type="http://schemas.openxmlformats.org/officeDocument/2006/relationships/slide" Target="slides/slide165.xml"/><Relationship Id="rId167" Type="http://schemas.openxmlformats.org/officeDocument/2006/relationships/slide" Target="slides/slide166.xml"/><Relationship Id="rId168" Type="http://schemas.openxmlformats.org/officeDocument/2006/relationships/slide" Target="slides/slide167.xml"/><Relationship Id="rId169" Type="http://schemas.openxmlformats.org/officeDocument/2006/relationships/slide" Target="slides/slide168.xml"/><Relationship Id="rId200" Type="http://schemas.openxmlformats.org/officeDocument/2006/relationships/slide" Target="slides/slide199.xml"/><Relationship Id="rId201" Type="http://schemas.openxmlformats.org/officeDocument/2006/relationships/slide" Target="slides/slide200.xml"/><Relationship Id="rId202" Type="http://schemas.openxmlformats.org/officeDocument/2006/relationships/slide" Target="slides/slide201.xml"/><Relationship Id="rId203" Type="http://schemas.openxmlformats.org/officeDocument/2006/relationships/slide" Target="slides/slide202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204" Type="http://schemas.openxmlformats.org/officeDocument/2006/relationships/slide" Target="slides/slide203.xml"/><Relationship Id="rId205" Type="http://schemas.openxmlformats.org/officeDocument/2006/relationships/slide" Target="slides/slide204.xml"/><Relationship Id="rId206" Type="http://schemas.openxmlformats.org/officeDocument/2006/relationships/slide" Target="slides/slide205.xml"/><Relationship Id="rId207" Type="http://schemas.openxmlformats.org/officeDocument/2006/relationships/slide" Target="slides/slide206.xml"/><Relationship Id="rId208" Type="http://schemas.openxmlformats.org/officeDocument/2006/relationships/slide" Target="slides/slide207.xml"/><Relationship Id="rId209" Type="http://schemas.openxmlformats.org/officeDocument/2006/relationships/slide" Target="slides/slide20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slide" Target="slides/slide137.xml"/><Relationship Id="rId139" Type="http://schemas.openxmlformats.org/officeDocument/2006/relationships/slide" Target="slides/slide138.xml"/><Relationship Id="rId170" Type="http://schemas.openxmlformats.org/officeDocument/2006/relationships/slide" Target="slides/slide169.xml"/><Relationship Id="rId171" Type="http://schemas.openxmlformats.org/officeDocument/2006/relationships/slide" Target="slides/slide170.xml"/><Relationship Id="rId172" Type="http://schemas.openxmlformats.org/officeDocument/2006/relationships/slide" Target="slides/slide171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173" Type="http://schemas.openxmlformats.org/officeDocument/2006/relationships/slide" Target="slides/slide172.xml"/><Relationship Id="rId174" Type="http://schemas.openxmlformats.org/officeDocument/2006/relationships/slide" Target="slides/slide173.xml"/><Relationship Id="rId175" Type="http://schemas.openxmlformats.org/officeDocument/2006/relationships/slide" Target="slides/slide174.xml"/><Relationship Id="rId176" Type="http://schemas.openxmlformats.org/officeDocument/2006/relationships/slide" Target="slides/slide175.xml"/><Relationship Id="rId177" Type="http://schemas.openxmlformats.org/officeDocument/2006/relationships/slide" Target="slides/slide176.xml"/><Relationship Id="rId178" Type="http://schemas.openxmlformats.org/officeDocument/2006/relationships/slide" Target="slides/slide177.xml"/><Relationship Id="rId179" Type="http://schemas.openxmlformats.org/officeDocument/2006/relationships/slide" Target="slides/slide178.xml"/><Relationship Id="rId210" Type="http://schemas.openxmlformats.org/officeDocument/2006/relationships/slide" Target="slides/slide209.xml"/><Relationship Id="rId211" Type="http://schemas.openxmlformats.org/officeDocument/2006/relationships/slide" Target="slides/slide210.xml"/><Relationship Id="rId212" Type="http://schemas.openxmlformats.org/officeDocument/2006/relationships/notesMaster" Target="notesMasters/notesMaster1.xml"/><Relationship Id="rId213" Type="http://schemas.openxmlformats.org/officeDocument/2006/relationships/handoutMaster" Target="handoutMasters/handoutMaster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14" Type="http://schemas.openxmlformats.org/officeDocument/2006/relationships/presProps" Target="presProps.xml"/><Relationship Id="rId215" Type="http://schemas.openxmlformats.org/officeDocument/2006/relationships/viewProps" Target="viewProps.xml"/><Relationship Id="rId216" Type="http://schemas.openxmlformats.org/officeDocument/2006/relationships/theme" Target="theme/theme1.xml"/><Relationship Id="rId2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100" Type="http://schemas.openxmlformats.org/officeDocument/2006/relationships/slide" Target="slides/slide99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40" Type="http://schemas.openxmlformats.org/officeDocument/2006/relationships/slide" Target="slides/slide139.xml"/><Relationship Id="rId141" Type="http://schemas.openxmlformats.org/officeDocument/2006/relationships/slide" Target="slides/slide1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emf"/><Relationship Id="rId2" Type="http://schemas.openxmlformats.org/officeDocument/2006/relationships/image" Target="../media/image100.emf"/><Relationship Id="rId3" Type="http://schemas.openxmlformats.org/officeDocument/2006/relationships/image" Target="../media/image10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3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4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5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6.emf"/><Relationship Id="rId2" Type="http://schemas.openxmlformats.org/officeDocument/2006/relationships/image" Target="../media/image137.emf"/><Relationship Id="rId3" Type="http://schemas.openxmlformats.org/officeDocument/2006/relationships/image" Target="../media/image138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9.emf"/><Relationship Id="rId2" Type="http://schemas.openxmlformats.org/officeDocument/2006/relationships/image" Target="../media/image140.emf"/><Relationship Id="rId3" Type="http://schemas.openxmlformats.org/officeDocument/2006/relationships/image" Target="../media/image14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2.emf"/><Relationship Id="rId2" Type="http://schemas.openxmlformats.org/officeDocument/2006/relationships/image" Target="../media/image143.emf"/><Relationship Id="rId3" Type="http://schemas.openxmlformats.org/officeDocument/2006/relationships/image" Target="../media/image144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5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6.emf"/><Relationship Id="rId2" Type="http://schemas.openxmlformats.org/officeDocument/2006/relationships/image" Target="../media/image147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8.emf"/><Relationship Id="rId2" Type="http://schemas.openxmlformats.org/officeDocument/2006/relationships/image" Target="../media/image149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0.emf"/><Relationship Id="rId2" Type="http://schemas.openxmlformats.org/officeDocument/2006/relationships/image" Target="../media/image151.emf"/><Relationship Id="rId3" Type="http://schemas.openxmlformats.org/officeDocument/2006/relationships/image" Target="../media/image15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3.emf"/><Relationship Id="rId2" Type="http://schemas.openxmlformats.org/officeDocument/2006/relationships/image" Target="../media/image154.emf"/><Relationship Id="rId3" Type="http://schemas.openxmlformats.org/officeDocument/2006/relationships/image" Target="../media/image155.e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emf"/><Relationship Id="rId4" Type="http://schemas.openxmlformats.org/officeDocument/2006/relationships/image" Target="../media/image159.emf"/><Relationship Id="rId1" Type="http://schemas.openxmlformats.org/officeDocument/2006/relationships/image" Target="../media/image156.emf"/><Relationship Id="rId2" Type="http://schemas.openxmlformats.org/officeDocument/2006/relationships/image" Target="../media/image157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0.emf"/><Relationship Id="rId2" Type="http://schemas.openxmlformats.org/officeDocument/2006/relationships/image" Target="../media/image161.emf"/><Relationship Id="rId3" Type="http://schemas.openxmlformats.org/officeDocument/2006/relationships/image" Target="../media/image162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6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7.emf"/><Relationship Id="rId2" Type="http://schemas.openxmlformats.org/officeDocument/2006/relationships/image" Target="../media/image168.emf"/><Relationship Id="rId3" Type="http://schemas.openxmlformats.org/officeDocument/2006/relationships/image" Target="../media/image169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0.emf"/><Relationship Id="rId2" Type="http://schemas.openxmlformats.org/officeDocument/2006/relationships/image" Target="../media/image171.emf"/><Relationship Id="rId3" Type="http://schemas.openxmlformats.org/officeDocument/2006/relationships/image" Target="../media/image172.e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emf"/><Relationship Id="rId4" Type="http://schemas.openxmlformats.org/officeDocument/2006/relationships/image" Target="../media/image176.emf"/><Relationship Id="rId5" Type="http://schemas.openxmlformats.org/officeDocument/2006/relationships/image" Target="../media/image177.emf"/><Relationship Id="rId6" Type="http://schemas.openxmlformats.org/officeDocument/2006/relationships/image" Target="../media/image178.emf"/><Relationship Id="rId7" Type="http://schemas.openxmlformats.org/officeDocument/2006/relationships/image" Target="../media/image179.emf"/><Relationship Id="rId8" Type="http://schemas.openxmlformats.org/officeDocument/2006/relationships/image" Target="../media/image180.emf"/><Relationship Id="rId9" Type="http://schemas.openxmlformats.org/officeDocument/2006/relationships/image" Target="../media/image181.emf"/><Relationship Id="rId1" Type="http://schemas.openxmlformats.org/officeDocument/2006/relationships/image" Target="../media/image173.emf"/><Relationship Id="rId2" Type="http://schemas.openxmlformats.org/officeDocument/2006/relationships/image" Target="../media/image174.emf"/></Relationships>
</file>

<file path=ppt/drawings/_rels/vmlDrawing2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emf"/><Relationship Id="rId4" Type="http://schemas.openxmlformats.org/officeDocument/2006/relationships/image" Target="../media/image187.emf"/><Relationship Id="rId5" Type="http://schemas.openxmlformats.org/officeDocument/2006/relationships/image" Target="../media/image188.emf"/><Relationship Id="rId1" Type="http://schemas.openxmlformats.org/officeDocument/2006/relationships/image" Target="../media/image184.emf"/><Relationship Id="rId2" Type="http://schemas.openxmlformats.org/officeDocument/2006/relationships/image" Target="../media/image185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0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9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4" Type="http://schemas.openxmlformats.org/officeDocument/2006/relationships/image" Target="../media/image107.emf"/><Relationship Id="rId1" Type="http://schemas.openxmlformats.org/officeDocument/2006/relationships/image" Target="../media/image104.emf"/><Relationship Id="rId2" Type="http://schemas.openxmlformats.org/officeDocument/2006/relationships/image" Target="../media/image105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3.emf"/><Relationship Id="rId2" Type="http://schemas.openxmlformats.org/officeDocument/2006/relationships/image" Target="../media/image112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emf"/><Relationship Id="rId2" Type="http://schemas.openxmlformats.org/officeDocument/2006/relationships/image" Target="../media/image110.emf"/><Relationship Id="rId3" Type="http://schemas.openxmlformats.org/officeDocument/2006/relationships/image" Target="../media/image11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emf"/><Relationship Id="rId2" Type="http://schemas.openxmlformats.org/officeDocument/2006/relationships/image" Target="../media/image118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0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1.emf"/><Relationship Id="rId2" Type="http://schemas.openxmlformats.org/officeDocument/2006/relationships/image" Target="../media/image13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fr-FR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9FAA43B-AE98-4B54-82C9-A5A9AEA203F4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94729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fr-FR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88E41C-CFF6-4FB5-B473-9DB151DFF832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40149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72" charset="0"/>
        <a:ea typeface="ＭＳ Ｐゴシック" pitchFamily="72" charset="-128"/>
        <a:cs typeface="ＭＳ Ｐゴシック" pitchFamily="72" charset="-128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72" charset="0"/>
        <a:ea typeface="ＭＳ Ｐゴシック" pitchFamily="72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72" charset="0"/>
        <a:ea typeface="ＭＳ Ｐゴシック" pitchFamily="72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72" charset="0"/>
        <a:ea typeface="ＭＳ Ｐゴシック" pitchFamily="72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72" charset="0"/>
        <a:ea typeface="ＭＳ Ｐゴシック" pitchFamily="7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3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4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6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7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8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9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0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3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2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3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4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5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0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4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57DB8F-39E3-4414-A1D8-C2F2ABDB506F}" type="slidenum">
              <a:rPr lang="fr-FR"/>
              <a:pPr/>
              <a:t>1</a:t>
            </a:fld>
            <a:endParaRPr lang="fr-FR" dirty="0"/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392456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88E41C-CFF6-4FB5-B473-9DB151DFF832}" type="slidenum">
              <a:rPr lang="fr-FR" smtClean="0"/>
              <a:pPr/>
              <a:t>68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74289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875F99-3DA4-4724-8A38-5574F8F7F6D8}" type="slidenum">
              <a:rPr lang="fr-FR"/>
              <a:pPr/>
              <a:t>76</a:t>
            </a:fld>
            <a:endParaRPr lang="fr-FR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889159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906D74-1A5A-45F0-8D12-2A4615232348}" type="slidenum">
              <a:rPr lang="fr-FR"/>
              <a:pPr/>
              <a:t>148</a:t>
            </a:fld>
            <a:endParaRPr lang="fr-FR"/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39476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906D74-1A5A-45F0-8D12-2A4615232348}" type="slidenum">
              <a:rPr lang="fr-FR"/>
              <a:pPr/>
              <a:t>149</a:t>
            </a:fld>
            <a:endParaRPr lang="fr-FR"/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53843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7616F6-A8F7-4D17-9B27-46AC5B8F867D}" type="slidenum">
              <a:rPr lang="fr-FR"/>
              <a:pPr/>
              <a:t>150</a:t>
            </a:fld>
            <a:endParaRPr lang="fr-FR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02463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0A954B-2FA5-4B6B-866A-F5A68C163A96}" type="slidenum">
              <a:rPr lang="fr-FR"/>
              <a:pPr/>
              <a:t>151</a:t>
            </a:fld>
            <a:endParaRPr lang="fr-FR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62776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933FFC-A219-4A77-A533-CF90AB1B8351}" type="slidenum">
              <a:rPr lang="fr-FR"/>
              <a:pPr/>
              <a:t>152</a:t>
            </a:fld>
            <a:endParaRPr lang="fr-FR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40981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82014F-8536-4BAA-A5C4-48C90369E54C}" type="slidenum">
              <a:rPr lang="fr-FR"/>
              <a:pPr/>
              <a:t>153</a:t>
            </a:fld>
            <a:endParaRPr lang="fr-FR"/>
          </a:p>
        </p:txBody>
      </p:sp>
      <p:sp>
        <p:nvSpPr>
          <p:cNvPr id="7680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31395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B2BD44-2DD4-40EF-B21F-934F00275D83}" type="slidenum">
              <a:rPr lang="fr-FR"/>
              <a:pPr/>
              <a:t>154</a:t>
            </a:fld>
            <a:endParaRPr lang="fr-FR"/>
          </a:p>
        </p:txBody>
      </p:sp>
      <p:sp>
        <p:nvSpPr>
          <p:cNvPr id="5939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23677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8BCD3D-3094-4587-887B-96D35B424A20}" type="slidenum">
              <a:rPr lang="fr-FR"/>
              <a:pPr/>
              <a:t>155</a:t>
            </a:fld>
            <a:endParaRPr lang="fr-FR"/>
          </a:p>
        </p:txBody>
      </p:sp>
      <p:sp>
        <p:nvSpPr>
          <p:cNvPr id="6041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2839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AEC05F-EB73-4220-8E74-49CCF515F0D5}" type="slidenum">
              <a:rPr lang="fr-FR"/>
              <a:pPr/>
              <a:t>2</a:t>
            </a:fld>
            <a:endParaRPr lang="fr-FR" dirty="0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72748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F3B4E6-1E12-446E-AB51-6E4C91912C44}" type="slidenum">
              <a:rPr lang="fr-FR"/>
              <a:pPr/>
              <a:t>156</a:t>
            </a:fld>
            <a:endParaRPr lang="fr-FR"/>
          </a:p>
        </p:txBody>
      </p:sp>
      <p:sp>
        <p:nvSpPr>
          <p:cNvPr id="6144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78195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C2C030-BF3F-482A-9DF5-C64C233CDCDF}" type="slidenum">
              <a:rPr lang="fr-FR"/>
              <a:pPr/>
              <a:t>157</a:t>
            </a:fld>
            <a:endParaRPr lang="fr-FR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65757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525A2D-18FF-40CE-9861-0A3162F02561}" type="slidenum">
              <a:rPr lang="fr-FR"/>
              <a:pPr/>
              <a:t>158</a:t>
            </a:fld>
            <a:endParaRPr lang="fr-FR"/>
          </a:p>
        </p:txBody>
      </p:sp>
      <p:sp>
        <p:nvSpPr>
          <p:cNvPr id="6963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28190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6EFBFE-0CD2-474D-9CFC-31B731A157B1}" type="slidenum">
              <a:rPr lang="fr-FR"/>
              <a:pPr/>
              <a:t>159</a:t>
            </a:fld>
            <a:endParaRPr lang="fr-FR"/>
          </a:p>
        </p:txBody>
      </p:sp>
      <p:sp>
        <p:nvSpPr>
          <p:cNvPr id="7065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3557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888109-2070-4F86-BD29-D53B0F3E4A6E}" type="slidenum">
              <a:rPr lang="fr-FR"/>
              <a:pPr/>
              <a:t>160</a:t>
            </a:fld>
            <a:endParaRPr lang="fr-FR"/>
          </a:p>
        </p:txBody>
      </p:sp>
      <p:sp>
        <p:nvSpPr>
          <p:cNvPr id="7168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11926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334A91-03AF-4F18-B6DB-75BE52286BB1}" type="slidenum">
              <a:rPr lang="fr-FR"/>
              <a:pPr/>
              <a:t>161</a:t>
            </a:fld>
            <a:endParaRPr lang="fr-FR"/>
          </a:p>
        </p:txBody>
      </p:sp>
      <p:sp>
        <p:nvSpPr>
          <p:cNvPr id="7270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69049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C7CC57-D63F-4187-A065-64AB02E11688}" type="slidenum">
              <a:rPr lang="fr-FR"/>
              <a:pPr/>
              <a:t>162</a:t>
            </a:fld>
            <a:endParaRPr lang="fr-FR"/>
          </a:p>
        </p:txBody>
      </p:sp>
      <p:sp>
        <p:nvSpPr>
          <p:cNvPr id="7373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27996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A7CC94-C60E-4066-8FD1-3E72F7D7FB86}" type="slidenum">
              <a:rPr lang="fr-FR"/>
              <a:pPr/>
              <a:t>163</a:t>
            </a:fld>
            <a:endParaRPr lang="fr-FR"/>
          </a:p>
        </p:txBody>
      </p:sp>
      <p:sp>
        <p:nvSpPr>
          <p:cNvPr id="7782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63740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D27F35-1BFD-4A9B-B12C-C058326C576B}" type="slidenum">
              <a:rPr lang="fr-FR"/>
              <a:pPr/>
              <a:t>164</a:t>
            </a:fld>
            <a:endParaRPr lang="fr-FR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99080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D434C9-942F-442E-96D0-433CFF29F478}" type="slidenum">
              <a:rPr lang="fr-FR"/>
              <a:pPr/>
              <a:t>165</a:t>
            </a:fld>
            <a:endParaRPr lang="fr-FR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924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86B60C-4E70-42B6-9890-5932FB491CEE}" type="slidenum">
              <a:rPr lang="fr-FR"/>
              <a:pPr/>
              <a:t>3</a:t>
            </a:fld>
            <a:endParaRPr lang="fr-FR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86897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058B2A-237E-499D-A982-AD76F6B9B979}" type="slidenum">
              <a:rPr lang="fr-FR"/>
              <a:pPr/>
              <a:t>166</a:t>
            </a:fld>
            <a:endParaRPr lang="fr-FR"/>
          </a:p>
        </p:txBody>
      </p:sp>
      <p:sp>
        <p:nvSpPr>
          <p:cNvPr id="4813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79622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6650C8-7FB1-4CAA-830A-972296C56B49}" type="slidenum">
              <a:rPr lang="fr-FR"/>
              <a:pPr/>
              <a:t>167</a:t>
            </a:fld>
            <a:endParaRPr lang="fr-FR"/>
          </a:p>
        </p:txBody>
      </p:sp>
      <p:sp>
        <p:nvSpPr>
          <p:cNvPr id="4710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83919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EE6A5C-072C-4C97-877B-74C7AD7531B7}" type="slidenum">
              <a:rPr lang="fr-FR"/>
              <a:pPr/>
              <a:t>168</a:t>
            </a:fld>
            <a:endParaRPr lang="fr-FR"/>
          </a:p>
        </p:txBody>
      </p:sp>
      <p:sp>
        <p:nvSpPr>
          <p:cNvPr id="4915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67010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FDA3C6-AB33-481E-94D2-F16C728D5582}" type="slidenum">
              <a:rPr lang="fr-FR"/>
              <a:pPr/>
              <a:t>169</a:t>
            </a:fld>
            <a:endParaRPr lang="fr-FR"/>
          </a:p>
        </p:txBody>
      </p:sp>
      <p:sp>
        <p:nvSpPr>
          <p:cNvPr id="5017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71795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505281-52C2-4337-9C68-276DA40E8BA5}" type="slidenum">
              <a:rPr lang="fr-FR"/>
              <a:pPr/>
              <a:t>170</a:t>
            </a:fld>
            <a:endParaRPr lang="fr-FR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18620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64B03A-F369-4068-ABF8-A9FA89D894E9}" type="slidenum">
              <a:rPr lang="fr-FR"/>
              <a:pPr/>
              <a:t>173</a:t>
            </a:fld>
            <a:endParaRPr lang="fr-FR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03856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D85A65-F12B-4F74-AA5D-4642463665FD}" type="slidenum">
              <a:rPr lang="fr-FR"/>
              <a:pPr/>
              <a:t>176</a:t>
            </a:fld>
            <a:endParaRPr lang="fr-FR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439326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F615E0-A924-4ECF-9463-2DEE2AE34177}" type="slidenum">
              <a:rPr lang="fr-FR"/>
              <a:pPr/>
              <a:t>177</a:t>
            </a:fld>
            <a:endParaRPr lang="fr-FR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538847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9E95F2-F366-4F9D-8909-7217AC8D1709}" type="slidenum">
              <a:rPr lang="fr-FR"/>
              <a:pPr/>
              <a:t>178</a:t>
            </a:fld>
            <a:endParaRPr lang="fr-FR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620821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8120B8-B37C-4334-AA79-DB2F414164D7}" type="slidenum">
              <a:rPr lang="fr-FR"/>
              <a:pPr/>
              <a:t>181</a:t>
            </a:fld>
            <a:endParaRPr lang="fr-FR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9471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5709A4-E55F-4C19-BE0C-8208D28AA30C}" type="slidenum">
              <a:rPr lang="fr-FR"/>
              <a:pPr/>
              <a:t>5</a:t>
            </a:fld>
            <a:endParaRPr lang="fr-FR"/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150372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405425-E9DF-45A3-84C8-EAFF131E367C}" type="slidenum">
              <a:rPr lang="fr-FR"/>
              <a:pPr/>
              <a:t>182</a:t>
            </a:fld>
            <a:endParaRPr lang="fr-FR"/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559533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7A9B55-BA04-4366-A70D-7286C7561D29}" type="slidenum">
              <a:rPr lang="fr-FR"/>
              <a:pPr/>
              <a:t>183</a:t>
            </a:fld>
            <a:endParaRPr lang="fr-FR"/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573518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B98761-2D6B-4D82-8AB6-10E17A7686E7}" type="slidenum">
              <a:rPr lang="fr-FR"/>
              <a:pPr/>
              <a:t>184</a:t>
            </a:fld>
            <a:endParaRPr lang="fr-FR"/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515993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B98761-2D6B-4D82-8AB6-10E17A7686E7}" type="slidenum">
              <a:rPr lang="fr-FR"/>
              <a:pPr/>
              <a:t>185</a:t>
            </a:fld>
            <a:endParaRPr lang="fr-FR"/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036549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923329-0B47-4FB8-92DE-6478C454151B}" type="slidenum">
              <a:rPr lang="fr-FR"/>
              <a:pPr/>
              <a:t>190</a:t>
            </a:fld>
            <a:endParaRPr lang="fr-FR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40785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ACA066-043E-41DC-BF56-BE123B9D4D7A}" type="slidenum">
              <a:rPr lang="fr-FR"/>
              <a:pPr/>
              <a:t>195</a:t>
            </a:fld>
            <a:endParaRPr lang="fr-FR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985298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88E41C-CFF6-4FB5-B473-9DB151DFF832}" type="slidenum">
              <a:rPr lang="fr-FR" smtClean="0"/>
              <a:pPr/>
              <a:t>204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760633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57DB8F-39E3-4414-A1D8-C2F2ABDB506F}" type="slidenum">
              <a:rPr lang="fr-FR"/>
              <a:pPr/>
              <a:t>205</a:t>
            </a:fld>
            <a:endParaRPr lang="fr-FR" dirty="0"/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921573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6AB911-C54A-4442-A7DE-6AD8127B050E}" type="slidenum">
              <a:rPr lang="fr-FR"/>
              <a:pPr/>
              <a:t>6</a:t>
            </a:fld>
            <a:endParaRPr lang="fr-FR"/>
          </a:p>
        </p:txBody>
      </p:sp>
      <p:sp>
        <p:nvSpPr>
          <p:cNvPr id="5734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1116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C9081A-2B16-410F-8E20-CBEC54F1EE66}" type="slidenum">
              <a:rPr lang="fr-FR"/>
              <a:pPr/>
              <a:t>7</a:t>
            </a:fld>
            <a:endParaRPr lang="fr-FR"/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59186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9D33DF-0CFF-493A-95D6-A5891F9057DF}" type="slidenum">
              <a:rPr lang="fr-FR"/>
              <a:pPr/>
              <a:t>8</a:t>
            </a:fld>
            <a:endParaRPr lang="fr-FR"/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78712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FF2C1E-84F6-475A-B85C-80471CDE4207}" type="slidenum">
              <a:rPr lang="fr-FR"/>
              <a:pPr/>
              <a:t>9</a:t>
            </a:fld>
            <a:endParaRPr lang="fr-FR"/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95428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6D8C92-83DD-43A5-9C17-3639034A4A86}" type="slidenum">
              <a:rPr lang="fr-FR"/>
              <a:pPr/>
              <a:t>10</a:t>
            </a:fld>
            <a:endParaRPr lang="fr-FR"/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8324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972300" y="457200"/>
            <a:ext cx="2171700" cy="5638800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362700" cy="56388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0" y="0"/>
            <a:ext cx="6300192" cy="764704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68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3090" name="Text Box 18"/>
          <p:cNvSpPr txBox="1">
            <a:spLocks noChangeArrowheads="1"/>
          </p:cNvSpPr>
          <p:nvPr userDrawn="1"/>
        </p:nvSpPr>
        <p:spPr bwMode="auto">
          <a:xfrm>
            <a:off x="5638800" y="0"/>
            <a:ext cx="3502025" cy="808038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fr-FR" sz="4700"/>
          </a:p>
        </p:txBody>
      </p:sp>
      <p:sp>
        <p:nvSpPr>
          <p:cNvPr id="3089" name="Text Box 17"/>
          <p:cNvSpPr txBox="1">
            <a:spLocks noChangeArrowheads="1"/>
          </p:cNvSpPr>
          <p:nvPr userDrawn="1"/>
        </p:nvSpPr>
        <p:spPr bwMode="auto">
          <a:xfrm>
            <a:off x="0" y="0"/>
            <a:ext cx="6248400" cy="80803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fr-FR" sz="4700"/>
          </a:p>
        </p:txBody>
      </p:sp>
      <p:sp>
        <p:nvSpPr>
          <p:cNvPr id="3091" name="Rectangle 19"/>
          <p:cNvSpPr>
            <a:spLocks noChangeArrowheads="1"/>
          </p:cNvSpPr>
          <p:nvPr userDrawn="1"/>
        </p:nvSpPr>
        <p:spPr bwMode="auto">
          <a:xfrm>
            <a:off x="4568825" y="6481763"/>
            <a:ext cx="4572000" cy="37623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ts val="500"/>
              </a:spcBef>
              <a:tabLst>
                <a:tab pos="4384675" algn="r"/>
              </a:tabLst>
            </a:pPr>
            <a:r>
              <a:rPr lang="fr-FR" sz="1400" i="1" dirty="0">
                <a:solidFill>
                  <a:schemeClr val="bg1"/>
                </a:solidFill>
              </a:rPr>
              <a:t>M1</a:t>
            </a:r>
            <a:r>
              <a:rPr lang="fr-FR" sz="1400" i="1" dirty="0" smtClean="0">
                <a:solidFill>
                  <a:schemeClr val="bg1"/>
                </a:solidFill>
              </a:rPr>
              <a:t> – UE Recherche Biomédicale </a:t>
            </a:r>
            <a:r>
              <a:rPr lang="fr-FR" sz="1400" i="1" dirty="0">
                <a:solidFill>
                  <a:schemeClr val="bg1"/>
                </a:solidFill>
              </a:rPr>
              <a:t>	</a:t>
            </a:r>
            <a:fld id="{CE16A76F-ED30-43A1-AEDC-41E02697D3E7}" type="slidenum">
              <a:rPr lang="en-US" sz="1200">
                <a:solidFill>
                  <a:schemeClr val="bg1"/>
                </a:solidFill>
                <a:latin typeface="Times New Roman" pitchFamily="72" charset="0"/>
                <a:ea typeface="Arial" pitchFamily="72" charset="0"/>
                <a:cs typeface="Arial" pitchFamily="72" charset="0"/>
              </a:rPr>
              <a:pPr>
                <a:spcBef>
                  <a:spcPts val="500"/>
                </a:spcBef>
                <a:tabLst>
                  <a:tab pos="4384675" algn="r"/>
                </a:tabLst>
              </a:pPr>
              <a:t>‹#›</a:t>
            </a:fld>
            <a:endParaRPr lang="fr-FR" sz="1200" dirty="0">
              <a:solidFill>
                <a:schemeClr val="bg1"/>
              </a:solidFill>
              <a:latin typeface="Times New Roman" pitchFamily="72" charset="0"/>
              <a:ea typeface="Arial" pitchFamily="72" charset="0"/>
              <a:cs typeface="Arial" pitchFamily="72" charset="0"/>
            </a:endParaRPr>
          </a:p>
        </p:txBody>
      </p:sp>
      <p:sp>
        <p:nvSpPr>
          <p:cNvPr id="2" name="Rectangle 19"/>
          <p:cNvSpPr>
            <a:spLocks noChangeArrowheads="1"/>
          </p:cNvSpPr>
          <p:nvPr userDrawn="1"/>
        </p:nvSpPr>
        <p:spPr bwMode="auto">
          <a:xfrm>
            <a:off x="0" y="6481763"/>
            <a:ext cx="4572000" cy="37623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>
              <a:spcBef>
                <a:spcPts val="500"/>
              </a:spcBef>
              <a:tabLst>
                <a:tab pos="4384675" algn="r"/>
              </a:tabLst>
            </a:pPr>
            <a:r>
              <a:rPr lang="fr-FR" sz="1400" i="1">
                <a:solidFill>
                  <a:schemeClr val="bg1"/>
                </a:solidFill>
              </a:rPr>
              <a:t>Florence Zara </a:t>
            </a:r>
            <a:endParaRPr lang="fr-FR" sz="1200">
              <a:solidFill>
                <a:schemeClr val="bg1"/>
              </a:solidFill>
              <a:latin typeface="Times New Roman" pitchFamily="72" charset="0"/>
              <a:ea typeface="Arial" pitchFamily="72" charset="0"/>
              <a:cs typeface="Arial" pitchFamily="72" charset="0"/>
            </a:endParaRPr>
          </a:p>
        </p:txBody>
      </p:sp>
      <p:sp>
        <p:nvSpPr>
          <p:cNvPr id="1043" name="Rectangle 19"/>
          <p:cNvSpPr>
            <a:spLocks noChangeArrowheads="1"/>
          </p:cNvSpPr>
          <p:nvPr userDrawn="1"/>
        </p:nvSpPr>
        <p:spPr bwMode="auto">
          <a:xfrm>
            <a:off x="0" y="762000"/>
            <a:ext cx="9144000" cy="533400"/>
          </a:xfrm>
          <a:prstGeom prst="rect">
            <a:avLst/>
          </a:prstGeom>
          <a:gradFill rotWithShape="0">
            <a:gsLst>
              <a:gs pos="0">
                <a:schemeClr val="accent2">
                  <a:gamma/>
                  <a:shade val="46275"/>
                  <a:invGamma/>
                </a:schemeClr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pitchFamily="72" charset="0"/>
          <a:ea typeface="ＭＳ Ｐゴシック" pitchFamily="72" charset="-128"/>
          <a:cs typeface="ＭＳ Ｐゴシック" pitchFamily="72" charset="-128"/>
        </a:defRPr>
      </a:lvl2pPr>
      <a:lvl3pPr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pitchFamily="72" charset="0"/>
          <a:ea typeface="ＭＳ Ｐゴシック" pitchFamily="72" charset="-128"/>
          <a:cs typeface="ＭＳ Ｐゴシック" pitchFamily="72" charset="-128"/>
        </a:defRPr>
      </a:lvl3pPr>
      <a:lvl4pPr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pitchFamily="72" charset="0"/>
          <a:ea typeface="ＭＳ Ｐゴシック" pitchFamily="72" charset="-128"/>
          <a:cs typeface="ＭＳ Ｐゴシック" pitchFamily="72" charset="-128"/>
        </a:defRPr>
      </a:lvl4pPr>
      <a:lvl5pPr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pitchFamily="72" charset="0"/>
          <a:ea typeface="ＭＳ Ｐゴシック" pitchFamily="72" charset="-128"/>
          <a:cs typeface="ＭＳ Ｐゴシック" pitchFamily="72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pitchFamily="72" charset="0"/>
          <a:ea typeface="ＭＳ Ｐゴシック" pitchFamily="72" charset="-128"/>
          <a:cs typeface="ＭＳ Ｐゴシック" pitchFamily="72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pitchFamily="72" charset="0"/>
          <a:ea typeface="ＭＳ Ｐゴシック" pitchFamily="72" charset="-128"/>
          <a:cs typeface="ＭＳ Ｐゴシック" pitchFamily="72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pitchFamily="72" charset="0"/>
          <a:ea typeface="ＭＳ Ｐゴシック" pitchFamily="72" charset="-128"/>
          <a:cs typeface="ＭＳ Ｐゴシック" pitchFamily="72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pitchFamily="72" charset="0"/>
          <a:ea typeface="ＭＳ Ｐゴシック" pitchFamily="72" charset="-128"/>
          <a:cs typeface="ＭＳ Ｐゴシック" pitchFamily="72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jpeg"/><Relationship Id="rId7" Type="http://schemas.openxmlformats.org/officeDocument/2006/relationships/image" Target="../media/image5.wmf"/><Relationship Id="rId8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4" Type="http://schemas.openxmlformats.org/officeDocument/2006/relationships/image" Target="../media/image153.emf"/><Relationship Id="rId5" Type="http://schemas.openxmlformats.org/officeDocument/2006/relationships/oleObject" Target="../embeddings/oleObject40.bin"/><Relationship Id="rId6" Type="http://schemas.openxmlformats.org/officeDocument/2006/relationships/image" Target="../media/image154.emf"/><Relationship Id="rId7" Type="http://schemas.openxmlformats.org/officeDocument/2006/relationships/oleObject" Target="../embeddings/oleObject41.bin"/><Relationship Id="rId8" Type="http://schemas.openxmlformats.org/officeDocument/2006/relationships/image" Target="../media/image155.emf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4" Type="http://schemas.openxmlformats.org/officeDocument/2006/relationships/image" Target="../media/image156.emf"/><Relationship Id="rId5" Type="http://schemas.openxmlformats.org/officeDocument/2006/relationships/oleObject" Target="../embeddings/oleObject43.bin"/><Relationship Id="rId6" Type="http://schemas.openxmlformats.org/officeDocument/2006/relationships/image" Target="../media/image157.emf"/><Relationship Id="rId7" Type="http://schemas.openxmlformats.org/officeDocument/2006/relationships/oleObject" Target="../embeddings/oleObject44.bin"/><Relationship Id="rId8" Type="http://schemas.openxmlformats.org/officeDocument/2006/relationships/image" Target="../media/image158.emf"/><Relationship Id="rId9" Type="http://schemas.openxmlformats.org/officeDocument/2006/relationships/oleObject" Target="../embeddings/oleObject45.bin"/><Relationship Id="rId10" Type="http://schemas.openxmlformats.org/officeDocument/2006/relationships/image" Target="../media/image159.emf"/><Relationship Id="rId1" Type="http://schemas.openxmlformats.org/officeDocument/2006/relationships/vmlDrawing" Target="../drawings/vmlDrawing21.vml"/><Relationship Id="rId2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4" Type="http://schemas.openxmlformats.org/officeDocument/2006/relationships/image" Target="../media/image160.emf"/><Relationship Id="rId5" Type="http://schemas.openxmlformats.org/officeDocument/2006/relationships/oleObject" Target="../embeddings/oleObject47.bin"/><Relationship Id="rId6" Type="http://schemas.openxmlformats.org/officeDocument/2006/relationships/image" Target="../media/image161.emf"/><Relationship Id="rId7" Type="http://schemas.openxmlformats.org/officeDocument/2006/relationships/oleObject" Target="../embeddings/oleObject48.bin"/><Relationship Id="rId8" Type="http://schemas.openxmlformats.org/officeDocument/2006/relationships/image" Target="../media/image162.emf"/><Relationship Id="rId1" Type="http://schemas.openxmlformats.org/officeDocument/2006/relationships/vmlDrawing" Target="../drawings/vmlDrawing22.vml"/><Relationship Id="rId2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4" Type="http://schemas.openxmlformats.org/officeDocument/2006/relationships/image" Target="../media/image16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4" Type="http://schemas.openxmlformats.org/officeDocument/2006/relationships/image" Target="../media/image166.emf"/><Relationship Id="rId1" Type="http://schemas.openxmlformats.org/officeDocument/2006/relationships/vmlDrawing" Target="../drawings/vmlDrawing23.vml"/><Relationship Id="rId2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0.bin"/><Relationship Id="rId4" Type="http://schemas.openxmlformats.org/officeDocument/2006/relationships/image" Target="../media/image167.emf"/><Relationship Id="rId5" Type="http://schemas.openxmlformats.org/officeDocument/2006/relationships/oleObject" Target="../embeddings/oleObject51.bin"/><Relationship Id="rId6" Type="http://schemas.openxmlformats.org/officeDocument/2006/relationships/image" Target="../media/image168.emf"/><Relationship Id="rId7" Type="http://schemas.openxmlformats.org/officeDocument/2006/relationships/oleObject" Target="../embeddings/oleObject52.bin"/><Relationship Id="rId8" Type="http://schemas.openxmlformats.org/officeDocument/2006/relationships/image" Target="../media/image169.emf"/><Relationship Id="rId1" Type="http://schemas.openxmlformats.org/officeDocument/2006/relationships/vmlDrawing" Target="../drawings/vmlDrawing24.vml"/><Relationship Id="rId2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3.bin"/><Relationship Id="rId4" Type="http://schemas.openxmlformats.org/officeDocument/2006/relationships/image" Target="../media/image170.emf"/><Relationship Id="rId5" Type="http://schemas.openxmlformats.org/officeDocument/2006/relationships/oleObject" Target="../embeddings/oleObject54.bin"/><Relationship Id="rId6" Type="http://schemas.openxmlformats.org/officeDocument/2006/relationships/image" Target="../media/image171.emf"/><Relationship Id="rId7" Type="http://schemas.openxmlformats.org/officeDocument/2006/relationships/oleObject" Target="../embeddings/oleObject55.bin"/><Relationship Id="rId8" Type="http://schemas.openxmlformats.org/officeDocument/2006/relationships/image" Target="../media/image172.emf"/><Relationship Id="rId1" Type="http://schemas.openxmlformats.org/officeDocument/2006/relationships/vmlDrawing" Target="../drawings/vmlDrawing25.vml"/><Relationship Id="rId2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59.bin"/><Relationship Id="rId20" Type="http://schemas.openxmlformats.org/officeDocument/2006/relationships/image" Target="../media/image181.emf"/><Relationship Id="rId10" Type="http://schemas.openxmlformats.org/officeDocument/2006/relationships/image" Target="../media/image176.emf"/><Relationship Id="rId11" Type="http://schemas.openxmlformats.org/officeDocument/2006/relationships/oleObject" Target="../embeddings/oleObject60.bin"/><Relationship Id="rId12" Type="http://schemas.openxmlformats.org/officeDocument/2006/relationships/image" Target="../media/image177.emf"/><Relationship Id="rId13" Type="http://schemas.openxmlformats.org/officeDocument/2006/relationships/oleObject" Target="../embeddings/oleObject61.bin"/><Relationship Id="rId14" Type="http://schemas.openxmlformats.org/officeDocument/2006/relationships/image" Target="../media/image178.emf"/><Relationship Id="rId15" Type="http://schemas.openxmlformats.org/officeDocument/2006/relationships/oleObject" Target="../embeddings/oleObject62.bin"/><Relationship Id="rId16" Type="http://schemas.openxmlformats.org/officeDocument/2006/relationships/image" Target="../media/image179.emf"/><Relationship Id="rId17" Type="http://schemas.openxmlformats.org/officeDocument/2006/relationships/oleObject" Target="../embeddings/oleObject63.bin"/><Relationship Id="rId18" Type="http://schemas.openxmlformats.org/officeDocument/2006/relationships/image" Target="../media/image180.emf"/><Relationship Id="rId19" Type="http://schemas.openxmlformats.org/officeDocument/2006/relationships/oleObject" Target="../embeddings/oleObject64.bin"/><Relationship Id="rId1" Type="http://schemas.openxmlformats.org/officeDocument/2006/relationships/vmlDrawing" Target="../drawings/vmlDrawing26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56.bin"/><Relationship Id="rId4" Type="http://schemas.openxmlformats.org/officeDocument/2006/relationships/image" Target="../media/image173.emf"/><Relationship Id="rId5" Type="http://schemas.openxmlformats.org/officeDocument/2006/relationships/oleObject" Target="../embeddings/oleObject57.bin"/><Relationship Id="rId6" Type="http://schemas.openxmlformats.org/officeDocument/2006/relationships/image" Target="../media/image174.emf"/><Relationship Id="rId7" Type="http://schemas.openxmlformats.org/officeDocument/2006/relationships/oleObject" Target="../embeddings/oleObject58.bin"/><Relationship Id="rId8" Type="http://schemas.openxmlformats.org/officeDocument/2006/relationships/image" Target="../media/image175.emf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2.jpeg"/><Relationship Id="rId3" Type="http://schemas.openxmlformats.org/officeDocument/2006/relationships/image" Target="../media/image183.jpe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png"/><Relationship Id="rId5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20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69.bin"/><Relationship Id="rId12" Type="http://schemas.openxmlformats.org/officeDocument/2006/relationships/image" Target="../media/image188.emf"/><Relationship Id="rId1" Type="http://schemas.openxmlformats.org/officeDocument/2006/relationships/vmlDrawing" Target="../drawings/vmlDrawing27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65.bin"/><Relationship Id="rId4" Type="http://schemas.openxmlformats.org/officeDocument/2006/relationships/image" Target="../media/image184.emf"/><Relationship Id="rId5" Type="http://schemas.openxmlformats.org/officeDocument/2006/relationships/oleObject" Target="../embeddings/oleObject66.bin"/><Relationship Id="rId6" Type="http://schemas.openxmlformats.org/officeDocument/2006/relationships/image" Target="../media/image185.emf"/><Relationship Id="rId7" Type="http://schemas.openxmlformats.org/officeDocument/2006/relationships/oleObject" Target="../embeddings/oleObject67.bin"/><Relationship Id="rId8" Type="http://schemas.openxmlformats.org/officeDocument/2006/relationships/image" Target="../media/image186.emf"/><Relationship Id="rId9" Type="http://schemas.openxmlformats.org/officeDocument/2006/relationships/oleObject" Target="../embeddings/oleObject68.bin"/><Relationship Id="rId10" Type="http://schemas.openxmlformats.org/officeDocument/2006/relationships/image" Target="../media/image187.emf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9.png"/><Relationship Id="rId3" Type="http://schemas.openxmlformats.org/officeDocument/2006/relationships/image" Target="../media/image190.png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1.jpe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gif"/><Relationship Id="rId4" Type="http://schemas.openxmlformats.org/officeDocument/2006/relationships/image" Target="../media/image194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2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5.jpeg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6.jpeg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7.jpeg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8.png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9.jpeg"/><Relationship Id="rId3" Type="http://schemas.openxmlformats.org/officeDocument/2006/relationships/image" Target="../media/image57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0.bin"/><Relationship Id="rId4" Type="http://schemas.openxmlformats.org/officeDocument/2006/relationships/image" Target="../media/image200.emf"/><Relationship Id="rId1" Type="http://schemas.openxmlformats.org/officeDocument/2006/relationships/vmlDrawing" Target="../drawings/vmlDrawing28.v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1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4" Type="http://schemas.openxmlformats.org/officeDocument/2006/relationships/image" Target="../media/image204.png"/><Relationship Id="rId5" Type="http://schemas.openxmlformats.org/officeDocument/2006/relationships/image" Target="../media/image205.png"/><Relationship Id="rId6" Type="http://schemas.openxmlformats.org/officeDocument/2006/relationships/image" Target="../media/image206.png"/><Relationship Id="rId7" Type="http://schemas.openxmlformats.org/officeDocument/2006/relationships/image" Target="../media/image207.png"/><Relationship Id="rId8" Type="http://schemas.openxmlformats.org/officeDocument/2006/relationships/image" Target="../media/image20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2.png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9.jpe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4" Type="http://schemas.openxmlformats.org/officeDocument/2006/relationships/image" Target="../media/image2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0.jpeg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3.jpeg"/><Relationship Id="rId3" Type="http://schemas.openxmlformats.org/officeDocument/2006/relationships/image" Target="../media/image214.jpe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eg"/><Relationship Id="rId4" Type="http://schemas.openxmlformats.org/officeDocument/2006/relationships/image" Target="../media/image21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5.jpeg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8.jpeg"/><Relationship Id="rId3" Type="http://schemas.openxmlformats.org/officeDocument/2006/relationships/image" Target="../media/image219.jpeg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4" Type="http://schemas.openxmlformats.org/officeDocument/2006/relationships/image" Target="../media/image2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4" Type="http://schemas.openxmlformats.org/officeDocument/2006/relationships/image" Target="../media/image2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4.jpe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eg"/><Relationship Id="rId4" Type="http://schemas.openxmlformats.org/officeDocument/2006/relationships/image" Target="../media/image226.jpeg"/><Relationship Id="rId5" Type="http://schemas.openxmlformats.org/officeDocument/2006/relationships/image" Target="../media/image22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jpeg"/><Relationship Id="rId4" Type="http://schemas.openxmlformats.org/officeDocument/2006/relationships/image" Target="../media/image22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eg"/><Relationship Id="rId4" Type="http://schemas.openxmlformats.org/officeDocument/2006/relationships/image" Target="../media/image23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eg"/><Relationship Id="rId4" Type="http://schemas.openxmlformats.org/officeDocument/2006/relationships/image" Target="../media/image23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eg"/><Relationship Id="rId4" Type="http://schemas.openxmlformats.org/officeDocument/2006/relationships/image" Target="../media/image234.jpeg"/><Relationship Id="rId5" Type="http://schemas.openxmlformats.org/officeDocument/2006/relationships/image" Target="../media/image23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jpeg"/><Relationship Id="rId4" Type="http://schemas.openxmlformats.org/officeDocument/2006/relationships/image" Target="../media/image237.jpeg"/><Relationship Id="rId5" Type="http://schemas.openxmlformats.org/officeDocument/2006/relationships/image" Target="../media/image23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eg"/><Relationship Id="rId4" Type="http://schemas.openxmlformats.org/officeDocument/2006/relationships/image" Target="../media/image240.jpeg"/><Relationship Id="rId5" Type="http://schemas.openxmlformats.org/officeDocument/2006/relationships/image" Target="../media/image2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42.jpeg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43.jpe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4" Type="http://schemas.openxmlformats.org/officeDocument/2006/relationships/image" Target="../media/image245.jpeg"/><Relationship Id="rId5" Type="http://schemas.openxmlformats.org/officeDocument/2006/relationships/image" Target="../media/image246.jpeg"/><Relationship Id="rId6" Type="http://schemas.openxmlformats.org/officeDocument/2006/relationships/image" Target="../media/image247.jpeg"/><Relationship Id="rId7" Type="http://schemas.openxmlformats.org/officeDocument/2006/relationships/image" Target="../media/image24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4" Type="http://schemas.openxmlformats.org/officeDocument/2006/relationships/image" Target="../media/image250.png"/><Relationship Id="rId5" Type="http://schemas.openxmlformats.org/officeDocument/2006/relationships/image" Target="../media/image24.png"/><Relationship Id="rId6" Type="http://schemas.openxmlformats.org/officeDocument/2006/relationships/image" Target="../media/image2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jpeg"/><Relationship Id="rId4" Type="http://schemas.openxmlformats.org/officeDocument/2006/relationships/image" Target="../media/image25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2.jpe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jpeg"/><Relationship Id="rId4" Type="http://schemas.openxmlformats.org/officeDocument/2006/relationships/image" Target="../media/image256.jpeg"/><Relationship Id="rId5" Type="http://schemas.openxmlformats.org/officeDocument/2006/relationships/image" Target="../media/image257.jpeg"/><Relationship Id="rId6" Type="http://schemas.openxmlformats.org/officeDocument/2006/relationships/image" Target="../media/image25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jpeg"/><Relationship Id="rId4" Type="http://schemas.openxmlformats.org/officeDocument/2006/relationships/image" Target="../media/image260.jpeg"/><Relationship Id="rId5" Type="http://schemas.openxmlformats.org/officeDocument/2006/relationships/image" Target="../media/image25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61.png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263.pn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png"/><Relationship Id="rId4" Type="http://schemas.openxmlformats.org/officeDocument/2006/relationships/image" Target="../media/image3.png"/><Relationship Id="rId5" Type="http://schemas.openxmlformats.org/officeDocument/2006/relationships/image" Target="../media/image26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26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67.jpe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4" Type="http://schemas.openxmlformats.org/officeDocument/2006/relationships/image" Target="../media/image26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jpg"/><Relationship Id="rId4" Type="http://schemas.openxmlformats.org/officeDocument/2006/relationships/image" Target="../media/image27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jpeg"/><Relationship Id="rId4" Type="http://schemas.openxmlformats.org/officeDocument/2006/relationships/image" Target="../media/image27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2.jpeg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6.jpeg"/><Relationship Id="rId3" Type="http://schemas.openxmlformats.org/officeDocument/2006/relationships/image" Target="../media/image275.jpeg"/></Relationships>
</file>

<file path=ppt/slides/_rels/slide188.xml.rels><?xml version="1.0" encoding="UTF-8" standalone="yes"?>
<Relationships xmlns="http://schemas.openxmlformats.org/package/2006/relationships"><Relationship Id="rId3" Type="http://schemas.microsoft.com/office/2007/relationships/media" Target="file://localhost/Users/fzara/Travail/MdC/Enseignements/M1BioMedical/Video/drag_push_liver_2.avi" TargetMode="External"/><Relationship Id="rId4" Type="http://schemas.openxmlformats.org/officeDocument/2006/relationships/video" Target="file://localhost/Users/fzara/Travail/MdC/Enseignements/M1BioMedical/Video/drag_push_liver_2.avi" TargetMode="External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276.png"/><Relationship Id="rId7" Type="http://schemas.openxmlformats.org/officeDocument/2006/relationships/image" Target="../media/image277.png"/><Relationship Id="rId8" Type="http://schemas.openxmlformats.org/officeDocument/2006/relationships/image" Target="../media/image278.png"/><Relationship Id="rId9" Type="http://schemas.openxmlformats.org/officeDocument/2006/relationships/image" Target="../media/image279.png"/><Relationship Id="rId1" Type="http://schemas.microsoft.com/office/2007/relationships/media" Target="file://localhost/Users/fzara/Travail/MdC/Enseignements/M1BioMedical/Video/pulling_liver_1.avi" TargetMode="External"/><Relationship Id="rId2" Type="http://schemas.openxmlformats.org/officeDocument/2006/relationships/video" Target="file://localhost/Users/fzara/Travail/MdC/Enseignements/M1BioMedical/Video/pulling_liver_1.avi" TargetMode="Externa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0.gif"/><Relationship Id="rId3" Type="http://schemas.openxmlformats.org/officeDocument/2006/relationships/image" Target="../media/image28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png"/><Relationship Id="rId4" Type="http://schemas.openxmlformats.org/officeDocument/2006/relationships/image" Target="../media/image28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4.jpeg"/><Relationship Id="rId3" Type="http://schemas.openxmlformats.org/officeDocument/2006/relationships/image" Target="../media/image285.jpeg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3" Type="http://schemas.microsoft.com/office/2007/relationships/media" Target="file://localhost/Users/fzara/Travail/MdC/Enseignements/M1BioMedical/Video/Dissection07.avi" TargetMode="External"/><Relationship Id="rId4" Type="http://schemas.openxmlformats.org/officeDocument/2006/relationships/video" Target="file://localhost/Users/fzara/Travail/MdC/Enseignements/M1BioMedical/Video/Dissection07.avi" TargetMode="External"/><Relationship Id="rId5" Type="http://schemas.openxmlformats.org/officeDocument/2006/relationships/slideLayout" Target="../slideLayouts/slideLayout1.xml"/><Relationship Id="rId6" Type="http://schemas.openxmlformats.org/officeDocument/2006/relationships/image" Target="../media/image286.png"/><Relationship Id="rId7" Type="http://schemas.openxmlformats.org/officeDocument/2006/relationships/image" Target="../media/image287.png"/><Relationship Id="rId8" Type="http://schemas.openxmlformats.org/officeDocument/2006/relationships/image" Target="../media/image288.png"/><Relationship Id="rId9" Type="http://schemas.openxmlformats.org/officeDocument/2006/relationships/image" Target="../media/image289.png"/><Relationship Id="rId1" Type="http://schemas.microsoft.com/office/2007/relationships/media" Target="file://localhost/Users/fzara/Travail/MdC/Enseignements/M1BioMedical/Video/cutting1.mpg" TargetMode="External"/><Relationship Id="rId2" Type="http://schemas.openxmlformats.org/officeDocument/2006/relationships/video" Target="file://localhost/Users/fzara/Travail/MdC/Enseignements/M1BioMedical/Video/cutting1.mpg" TargetMode="Externa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90.png"/><Relationship Id="rId5" Type="http://schemas.openxmlformats.org/officeDocument/2006/relationships/image" Target="../media/image291.png"/><Relationship Id="rId1" Type="http://schemas.microsoft.com/office/2007/relationships/media" Target="file://localhost/Users/fzara/Travail/MdC/Enseignements/M1BioMedical/Video/SIG_2.AVI" TargetMode="External"/><Relationship Id="rId2" Type="http://schemas.openxmlformats.org/officeDocument/2006/relationships/video" Target="file://localhost/Users/fzara/Travail/MdC/Enseignements/M1BioMedical/Video/SIG_2.AVI" TargetMode="Externa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jpeg"/><Relationship Id="rId4" Type="http://schemas.openxmlformats.org/officeDocument/2006/relationships/image" Target="../media/image293.gif"/><Relationship Id="rId5" Type="http://schemas.openxmlformats.org/officeDocument/2006/relationships/image" Target="../media/image294.gif"/><Relationship Id="rId6" Type="http://schemas.openxmlformats.org/officeDocument/2006/relationships/image" Target="../media/image295.gif"/><Relationship Id="rId7" Type="http://schemas.openxmlformats.org/officeDocument/2006/relationships/image" Target="../media/image296.jpeg"/><Relationship Id="rId8" Type="http://schemas.openxmlformats.org/officeDocument/2006/relationships/image" Target="../media/image297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gif"/><Relationship Id="rId4" Type="http://schemas.openxmlformats.org/officeDocument/2006/relationships/image" Target="../media/image299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2.jpeg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0.jpeg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0.jpeg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jpeg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2.png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3.png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png"/><Relationship Id="rId4" Type="http://schemas.openxmlformats.org/officeDocument/2006/relationships/image" Target="../media/image306.png"/><Relationship Id="rId5" Type="http://schemas.openxmlformats.org/officeDocument/2006/relationships/image" Target="../media/image307.jpg"/><Relationship Id="rId6" Type="http://schemas.openxmlformats.org/officeDocument/2006/relationships/image" Target="../media/image30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4.png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jpeg"/><Relationship Id="rId7" Type="http://schemas.openxmlformats.org/officeDocument/2006/relationships/image" Target="../media/image5.wmf"/><Relationship Id="rId8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1.bin"/><Relationship Id="rId4" Type="http://schemas.openxmlformats.org/officeDocument/2006/relationships/image" Target="../media/image309.emf"/><Relationship Id="rId1" Type="http://schemas.openxmlformats.org/officeDocument/2006/relationships/vmlDrawing" Target="../drawings/vmlDrawing29.vml"/><Relationship Id="rId2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png"/><Relationship Id="rId4" Type="http://schemas.openxmlformats.org/officeDocument/2006/relationships/image" Target="../media/image3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0.png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2.bin"/><Relationship Id="rId4" Type="http://schemas.openxmlformats.org/officeDocument/2006/relationships/image" Target="../media/image313.emf"/><Relationship Id="rId5" Type="http://schemas.openxmlformats.org/officeDocument/2006/relationships/oleObject" Target="../embeddings/oleObject73.bin"/><Relationship Id="rId6" Type="http://schemas.openxmlformats.org/officeDocument/2006/relationships/image" Target="../media/image112.emf"/><Relationship Id="rId1" Type="http://schemas.openxmlformats.org/officeDocument/2006/relationships/vmlDrawing" Target="../drawings/vmlDrawing30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4.bin"/><Relationship Id="rId4" Type="http://schemas.openxmlformats.org/officeDocument/2006/relationships/image" Target="../media/image314.emf"/><Relationship Id="rId1" Type="http://schemas.openxmlformats.org/officeDocument/2006/relationships/vmlDrawing" Target="../drawings/vmlDrawing31.v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hyperlink" Target="Vid%C3%A9os/head.mpg" TargetMode="External"/><Relationship Id="rId6" Type="http://schemas.openxmlformats.org/officeDocument/2006/relationships/image" Target="../media/image43.png"/><Relationship Id="rId7" Type="http://schemas.openxmlformats.org/officeDocument/2006/relationships/image" Target="../media/image44.jpeg"/><Relationship Id="rId8" Type="http://schemas.openxmlformats.org/officeDocument/2006/relationships/image" Target="../media/image45.jpeg"/><Relationship Id="rId9" Type="http://schemas.openxmlformats.org/officeDocument/2006/relationships/image" Target="../media/image46.jpeg"/><Relationship Id="rId10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1.jpeg"/><Relationship Id="rId5" Type="http://schemas.openxmlformats.org/officeDocument/2006/relationships/image" Target="../media/image62.jpeg"/><Relationship Id="rId6" Type="http://schemas.openxmlformats.org/officeDocument/2006/relationships/image" Target="../media/image63.jpeg"/><Relationship Id="rId7" Type="http://schemas.openxmlformats.org/officeDocument/2006/relationships/image" Target="../media/image64.jpeg"/><Relationship Id="rId8" Type="http://schemas.openxmlformats.org/officeDocument/2006/relationships/image" Target="../media/image65.jpeg"/><Relationship Id="rId9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eg"/><Relationship Id="rId3" Type="http://schemas.openxmlformats.org/officeDocument/2006/relationships/image" Target="../media/image70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eg"/><Relationship Id="rId3" Type="http://schemas.openxmlformats.org/officeDocument/2006/relationships/image" Target="../media/image75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4" Type="http://schemas.openxmlformats.org/officeDocument/2006/relationships/image" Target="../media/image78.jpeg"/><Relationship Id="rId5" Type="http://schemas.openxmlformats.org/officeDocument/2006/relationships/image" Target="../media/image79.jpeg"/><Relationship Id="rId6" Type="http://schemas.openxmlformats.org/officeDocument/2006/relationships/image" Target="../media/image80.jpeg"/><Relationship Id="rId7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media" Target="file://localhost/Users/fzara/Travail/MdC/Enseignements/MRI-IGI-3/Video/Video-Lamouret.mpg" TargetMode="External"/><Relationship Id="rId4" Type="http://schemas.openxmlformats.org/officeDocument/2006/relationships/video" Target="file://localhost/Users/fzara/Travail/MdC/Enseignements/MRI-IGI-3/Video/Video-Lamouret.mpg" TargetMode="External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7" Type="http://schemas.openxmlformats.org/officeDocument/2006/relationships/image" Target="../media/image83.png"/><Relationship Id="rId8" Type="http://schemas.openxmlformats.org/officeDocument/2006/relationships/image" Target="../media/image84.png"/><Relationship Id="rId9" Type="http://schemas.openxmlformats.org/officeDocument/2006/relationships/image" Target="../media/image85.png"/><Relationship Id="rId1" Type="http://schemas.microsoft.com/office/2007/relationships/media" Target="file://localhost/Users/fzara/Travail/MdC/Enseignements/MRI-IGI-3/Video/chess.avi" TargetMode="External"/><Relationship Id="rId2" Type="http://schemas.openxmlformats.org/officeDocument/2006/relationships/video" Target="file://localhost/Users/fzara/Travail/MdC/Enseignements/MRI-IGI-3/Video/chess.avi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Relationship Id="rId3" Type="http://schemas.openxmlformats.org/officeDocument/2006/relationships/image" Target="../media/image87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4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4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gif"/><Relationship Id="rId4" Type="http://schemas.openxmlformats.org/officeDocument/2006/relationships/image" Target="../media/image96.gif"/><Relationship Id="rId5" Type="http://schemas.openxmlformats.org/officeDocument/2006/relationships/image" Target="../media/image97.gif"/><Relationship Id="rId6" Type="http://schemas.openxmlformats.org/officeDocument/2006/relationships/image" Target="../media/image9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gi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99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100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10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oleObject" Target="../embeddings/oleObject4.bin"/><Relationship Id="rId5" Type="http://schemas.openxmlformats.org/officeDocument/2006/relationships/image" Target="../media/image102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104.emf"/><Relationship Id="rId5" Type="http://schemas.openxmlformats.org/officeDocument/2006/relationships/oleObject" Target="../embeddings/oleObject6.bin"/><Relationship Id="rId6" Type="http://schemas.openxmlformats.org/officeDocument/2006/relationships/image" Target="../media/image105.emf"/><Relationship Id="rId7" Type="http://schemas.openxmlformats.org/officeDocument/2006/relationships/oleObject" Target="../embeddings/oleObject7.bin"/><Relationship Id="rId8" Type="http://schemas.openxmlformats.org/officeDocument/2006/relationships/image" Target="../media/image106.emf"/><Relationship Id="rId9" Type="http://schemas.openxmlformats.org/officeDocument/2006/relationships/oleObject" Target="../embeddings/oleObject8.bin"/><Relationship Id="rId10" Type="http://schemas.openxmlformats.org/officeDocument/2006/relationships/image" Target="../media/image107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108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4" Type="http://schemas.openxmlformats.org/officeDocument/2006/relationships/image" Target="../media/image109.emf"/><Relationship Id="rId5" Type="http://schemas.openxmlformats.org/officeDocument/2006/relationships/oleObject" Target="../embeddings/oleObject11.bin"/><Relationship Id="rId6" Type="http://schemas.openxmlformats.org/officeDocument/2006/relationships/image" Target="../media/image110.emf"/><Relationship Id="rId7" Type="http://schemas.openxmlformats.org/officeDocument/2006/relationships/oleObject" Target="../embeddings/oleObject12.bin"/><Relationship Id="rId8" Type="http://schemas.openxmlformats.org/officeDocument/2006/relationships/image" Target="../media/image111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4" Type="http://schemas.openxmlformats.org/officeDocument/2006/relationships/image" Target="../media/image112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jpeg"/><Relationship Id="rId3" Type="http://schemas.openxmlformats.org/officeDocument/2006/relationships/image" Target="../media/image114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em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4" Type="http://schemas.openxmlformats.org/officeDocument/2006/relationships/image" Target="../media/image117.emf"/><Relationship Id="rId5" Type="http://schemas.openxmlformats.org/officeDocument/2006/relationships/oleObject" Target="../embeddings/oleObject15.bin"/><Relationship Id="rId6" Type="http://schemas.openxmlformats.org/officeDocument/2006/relationships/image" Target="../media/image118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10.jpeg"/><Relationship Id="rId7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jpeg"/><Relationship Id="rId3" Type="http://schemas.openxmlformats.org/officeDocument/2006/relationships/image" Target="../media/image120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22.jpeg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4" Type="http://schemas.openxmlformats.org/officeDocument/2006/relationships/image" Target="../media/image125.jpeg"/><Relationship Id="rId5" Type="http://schemas.openxmlformats.org/officeDocument/2006/relationships/image" Target="../media/image126.jpeg"/><Relationship Id="rId6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jpeg"/><Relationship Id="rId3" Type="http://schemas.openxmlformats.org/officeDocument/2006/relationships/image" Target="../media/image129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jpeg"/><Relationship Id="rId3" Type="http://schemas.openxmlformats.org/officeDocument/2006/relationships/image" Target="../media/image114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4" Type="http://schemas.openxmlformats.org/officeDocument/2006/relationships/image" Target="../media/image130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4" Type="http://schemas.openxmlformats.org/officeDocument/2006/relationships/image" Target="../media/image131.emf"/><Relationship Id="rId5" Type="http://schemas.openxmlformats.org/officeDocument/2006/relationships/oleObject" Target="../embeddings/oleObject18.bin"/><Relationship Id="rId6" Type="http://schemas.openxmlformats.org/officeDocument/2006/relationships/image" Target="../media/image132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4" Type="http://schemas.openxmlformats.org/officeDocument/2006/relationships/image" Target="../media/image133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4" Type="http://schemas.openxmlformats.org/officeDocument/2006/relationships/image" Target="../media/image134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4" Type="http://schemas.openxmlformats.org/officeDocument/2006/relationships/image" Target="../media/image135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4" Type="http://schemas.openxmlformats.org/officeDocument/2006/relationships/image" Target="../media/image136.emf"/><Relationship Id="rId5" Type="http://schemas.openxmlformats.org/officeDocument/2006/relationships/oleObject" Target="../embeddings/oleObject23.bin"/><Relationship Id="rId6" Type="http://schemas.openxmlformats.org/officeDocument/2006/relationships/image" Target="../media/image137.emf"/><Relationship Id="rId7" Type="http://schemas.openxmlformats.org/officeDocument/2006/relationships/oleObject" Target="../embeddings/oleObject24.bin"/><Relationship Id="rId8" Type="http://schemas.openxmlformats.org/officeDocument/2006/relationships/image" Target="../media/image138.e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4" Type="http://schemas.openxmlformats.org/officeDocument/2006/relationships/image" Target="../media/image139.emf"/><Relationship Id="rId5" Type="http://schemas.openxmlformats.org/officeDocument/2006/relationships/oleObject" Target="../embeddings/oleObject26.bin"/><Relationship Id="rId6" Type="http://schemas.openxmlformats.org/officeDocument/2006/relationships/image" Target="../media/image140.emf"/><Relationship Id="rId7" Type="http://schemas.openxmlformats.org/officeDocument/2006/relationships/oleObject" Target="../embeddings/oleObject27.bin"/><Relationship Id="rId8" Type="http://schemas.openxmlformats.org/officeDocument/2006/relationships/image" Target="../media/image141.e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4" Type="http://schemas.openxmlformats.org/officeDocument/2006/relationships/image" Target="../media/image142.emf"/><Relationship Id="rId5" Type="http://schemas.openxmlformats.org/officeDocument/2006/relationships/oleObject" Target="../embeddings/oleObject29.bin"/><Relationship Id="rId6" Type="http://schemas.openxmlformats.org/officeDocument/2006/relationships/image" Target="../media/image143.emf"/><Relationship Id="rId7" Type="http://schemas.openxmlformats.org/officeDocument/2006/relationships/oleObject" Target="../embeddings/oleObject30.bin"/><Relationship Id="rId8" Type="http://schemas.openxmlformats.org/officeDocument/2006/relationships/image" Target="../media/image144.e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4" Type="http://schemas.openxmlformats.org/officeDocument/2006/relationships/image" Target="../media/image145.emf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4" Type="http://schemas.openxmlformats.org/officeDocument/2006/relationships/image" Target="../media/image146.emf"/><Relationship Id="rId5" Type="http://schemas.openxmlformats.org/officeDocument/2006/relationships/oleObject" Target="../embeddings/oleObject33.bin"/><Relationship Id="rId6" Type="http://schemas.openxmlformats.org/officeDocument/2006/relationships/image" Target="../media/image147.emf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4" Type="http://schemas.openxmlformats.org/officeDocument/2006/relationships/image" Target="../media/image148.emf"/><Relationship Id="rId5" Type="http://schemas.openxmlformats.org/officeDocument/2006/relationships/oleObject" Target="../embeddings/oleObject35.bin"/><Relationship Id="rId6" Type="http://schemas.openxmlformats.org/officeDocument/2006/relationships/image" Target="../media/image149.emf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4" Type="http://schemas.openxmlformats.org/officeDocument/2006/relationships/image" Target="../media/image150.emf"/><Relationship Id="rId5" Type="http://schemas.openxmlformats.org/officeDocument/2006/relationships/oleObject" Target="../embeddings/oleObject37.bin"/><Relationship Id="rId6" Type="http://schemas.openxmlformats.org/officeDocument/2006/relationships/image" Target="../media/image151.emf"/><Relationship Id="rId7" Type="http://schemas.openxmlformats.org/officeDocument/2006/relationships/oleObject" Target="../embeddings/oleObject38.bin"/><Relationship Id="rId8" Type="http://schemas.openxmlformats.org/officeDocument/2006/relationships/image" Target="../media/image152.emf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15488" y="4257645"/>
            <a:ext cx="2514600" cy="914400"/>
          </a:xfrm>
        </p:spPr>
        <p:txBody>
          <a:bodyPr/>
          <a:lstStyle/>
          <a:p>
            <a:endParaRPr lang="fr-FR" sz="1600" dirty="0">
              <a:solidFill>
                <a:schemeClr val="accent2"/>
              </a:solidFill>
            </a:endParaRPr>
          </a:p>
          <a:p>
            <a:r>
              <a:rPr lang="fr-FR" b="1" dirty="0">
                <a:solidFill>
                  <a:srgbClr val="002060"/>
                </a:solidFill>
              </a:rPr>
              <a:t>Florence </a:t>
            </a:r>
            <a:r>
              <a:rPr lang="fr-FR" b="1" dirty="0" smtClean="0">
                <a:solidFill>
                  <a:srgbClr val="002060"/>
                </a:solidFill>
              </a:rPr>
              <a:t>Zara</a:t>
            </a:r>
          </a:p>
        </p:txBody>
      </p:sp>
      <p:pic>
        <p:nvPicPr>
          <p:cNvPr id="6" name="Image 5" descr="fo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524000"/>
            <a:ext cx="2946033" cy="1450766"/>
          </a:xfrm>
          <a:prstGeom prst="rect">
            <a:avLst/>
          </a:prstGeom>
        </p:spPr>
      </p:pic>
      <p:pic>
        <p:nvPicPr>
          <p:cNvPr id="7" name="Image 6" descr="interventio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2133600"/>
            <a:ext cx="2438400" cy="167913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0" y="0"/>
            <a:ext cx="9144000" cy="1295400"/>
          </a:xfrm>
          <a:prstGeom prst="rect">
            <a:avLst/>
          </a:prstGeom>
          <a:solidFill>
            <a:srgbClr val="00009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28600" y="235803"/>
            <a:ext cx="891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accent3"/>
                </a:solidFill>
              </a:rPr>
              <a:t>Informatique Graphique, Réalité Virtuelle </a:t>
            </a:r>
          </a:p>
          <a:p>
            <a:pPr algn="ctr"/>
            <a:r>
              <a:rPr lang="fr-FR" dirty="0" smtClean="0">
                <a:solidFill>
                  <a:schemeClr val="accent3"/>
                </a:solidFill>
              </a:rPr>
              <a:t>et Applications médicales</a:t>
            </a:r>
            <a:endParaRPr lang="fr-FR" dirty="0">
              <a:solidFill>
                <a:schemeClr val="accent3"/>
              </a:solidFill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3429000"/>
            <a:ext cx="1371600" cy="287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lapmento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19400" y="4038600"/>
            <a:ext cx="2514600" cy="190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 bwMode="auto">
          <a:xfrm>
            <a:off x="0" y="6477000"/>
            <a:ext cx="9144000" cy="381000"/>
          </a:xfrm>
          <a:prstGeom prst="rect">
            <a:avLst/>
          </a:prstGeom>
          <a:solidFill>
            <a:srgbClr val="00009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0" y="645789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dirty="0" smtClean="0">
                <a:solidFill>
                  <a:srgbClr val="FFFFFF"/>
                </a:solidFill>
              </a:rPr>
              <a:t>M1 – UE Recherche Biomédicale</a:t>
            </a:r>
            <a:endParaRPr lang="fr-FR" sz="1800" dirty="0">
              <a:solidFill>
                <a:srgbClr val="FFFFFF"/>
              </a:solidFill>
            </a:endParaRPr>
          </a:p>
        </p:txBody>
      </p:sp>
      <p:pic>
        <p:nvPicPr>
          <p:cNvPr id="15" name="Image 14" descr="logo_liris.wm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000" y="5715000"/>
            <a:ext cx="990600" cy="453640"/>
          </a:xfrm>
          <a:prstGeom prst="rect">
            <a:avLst/>
          </a:prstGeom>
        </p:spPr>
      </p:pic>
      <p:pic>
        <p:nvPicPr>
          <p:cNvPr id="18" name="Image 17" descr="ucbl.ps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7000" y="5638800"/>
            <a:ext cx="838200" cy="6011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Domaines d’applications - Jeux vidéos</a:t>
            </a:r>
          </a:p>
        </p:txBody>
      </p:sp>
      <p:pic>
        <p:nvPicPr>
          <p:cNvPr id="100356" name="Picture 4" descr="lapin-creti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1676400"/>
            <a:ext cx="2949575" cy="3352800"/>
          </a:xfrm>
          <a:prstGeom prst="rect">
            <a:avLst/>
          </a:prstGeom>
          <a:noFill/>
        </p:spPr>
      </p:pic>
      <p:pic>
        <p:nvPicPr>
          <p:cNvPr id="100357" name="Picture 5" descr="TombRaid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1901825"/>
            <a:ext cx="3784600" cy="2974975"/>
          </a:xfrm>
          <a:prstGeom prst="rect">
            <a:avLst/>
          </a:prstGeom>
          <a:noFill/>
        </p:spPr>
      </p:pic>
      <p:sp>
        <p:nvSpPr>
          <p:cNvPr id="100358" name="Text Box 6"/>
          <p:cNvSpPr txBox="1">
            <a:spLocks noChangeArrowheads="1"/>
          </p:cNvSpPr>
          <p:nvPr/>
        </p:nvSpPr>
        <p:spPr bwMode="auto">
          <a:xfrm>
            <a:off x="1371600" y="5257800"/>
            <a:ext cx="2438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/>
              <a:t>Les lapins crétins</a:t>
            </a:r>
          </a:p>
        </p:txBody>
      </p:sp>
      <p:sp>
        <p:nvSpPr>
          <p:cNvPr id="100359" name="Text Box 7"/>
          <p:cNvSpPr txBox="1">
            <a:spLocks noChangeArrowheads="1"/>
          </p:cNvSpPr>
          <p:nvPr/>
        </p:nvSpPr>
        <p:spPr bwMode="auto">
          <a:xfrm>
            <a:off x="5943600" y="5181600"/>
            <a:ext cx="1905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/>
              <a:t>Tomb Raider</a:t>
            </a:r>
            <a:endParaRPr lang="fr-FR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Concepts de base de la librairie </a:t>
            </a:r>
            <a:r>
              <a:rPr lang="fr-FR" dirty="0" err="1" smtClean="0"/>
              <a:t>OpenGL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1000" y="1371600"/>
            <a:ext cx="8610600" cy="990600"/>
          </a:xfrm>
        </p:spPr>
        <p:txBody>
          <a:bodyPr/>
          <a:lstStyle/>
          <a:p>
            <a:r>
              <a:rPr lang="fr-FR" dirty="0" smtClean="0">
                <a:solidFill>
                  <a:srgbClr val="FF6600"/>
                </a:solidFill>
              </a:rPr>
              <a:t>Rotation en coordonnées homogènes en 3D </a:t>
            </a:r>
            <a:r>
              <a:rPr lang="fr-FR" dirty="0" smtClean="0">
                <a:solidFill>
                  <a:srgbClr val="FF8000"/>
                </a:solidFill>
              </a:rPr>
              <a:t>de l’angle </a:t>
            </a:r>
            <a:r>
              <a:rPr lang="fr-FR" dirty="0" err="1" smtClean="0">
                <a:solidFill>
                  <a:srgbClr val="FF8000"/>
                </a:solidFill>
              </a:rPr>
              <a:t>π</a:t>
            </a:r>
            <a:r>
              <a:rPr lang="fr-FR" dirty="0" smtClean="0">
                <a:solidFill>
                  <a:srgbClr val="FF8000"/>
                </a:solidFill>
              </a:rPr>
              <a:t> /2 :</a:t>
            </a:r>
          </a:p>
          <a:p>
            <a:r>
              <a:rPr lang="fr-FR" dirty="0" smtClean="0"/>
              <a:t>  </a:t>
            </a:r>
            <a:endParaRPr lang="fr-FR" dirty="0"/>
          </a:p>
        </p:txBody>
      </p:sp>
      <p:grpSp>
        <p:nvGrpSpPr>
          <p:cNvPr id="5" name="Grouper 29"/>
          <p:cNvGrpSpPr/>
          <p:nvPr/>
        </p:nvGrpSpPr>
        <p:grpSpPr>
          <a:xfrm>
            <a:off x="228600" y="2743200"/>
            <a:ext cx="2133600" cy="2262664"/>
            <a:chOff x="457200" y="3974068"/>
            <a:chExt cx="2133600" cy="2262664"/>
          </a:xfrm>
        </p:grpSpPr>
        <p:sp>
          <p:nvSpPr>
            <p:cNvPr id="25" name="Flèche en arc 24"/>
            <p:cNvSpPr/>
            <p:nvPr/>
          </p:nvSpPr>
          <p:spPr bwMode="auto">
            <a:xfrm>
              <a:off x="990600" y="4419600"/>
              <a:ext cx="381000" cy="457200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2450450"/>
                <a:gd name="adj5" fmla="val 16525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72" charset="0"/>
                <a:ea typeface="ＭＳ Ｐゴシック" pitchFamily="72" charset="-128"/>
                <a:cs typeface="ＭＳ Ｐゴシック" pitchFamily="72" charset="-128"/>
              </a:endParaRPr>
            </a:p>
          </p:txBody>
        </p:sp>
        <p:cxnSp>
          <p:nvCxnSpPr>
            <p:cNvPr id="6" name="Connecteur droit avec flèche 5"/>
            <p:cNvCxnSpPr/>
            <p:nvPr/>
          </p:nvCxnSpPr>
          <p:spPr bwMode="auto">
            <a:xfrm rot="5400000" flipH="1" flipV="1">
              <a:off x="533400" y="4724400"/>
              <a:ext cx="1219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8" name="Connecteur droit avec flèche 7"/>
            <p:cNvCxnSpPr/>
            <p:nvPr/>
          </p:nvCxnSpPr>
          <p:spPr bwMode="auto">
            <a:xfrm>
              <a:off x="1143000" y="5334000"/>
              <a:ext cx="11430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0" name="Connecteur droit avec flèche 9"/>
            <p:cNvCxnSpPr/>
            <p:nvPr/>
          </p:nvCxnSpPr>
          <p:spPr bwMode="auto">
            <a:xfrm rot="5400000">
              <a:off x="457200" y="5334000"/>
              <a:ext cx="685800" cy="6858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1" name="ZoneTexte 10"/>
            <p:cNvSpPr txBox="1"/>
            <p:nvPr/>
          </p:nvSpPr>
          <p:spPr>
            <a:xfrm>
              <a:off x="2209800" y="5257800"/>
              <a:ext cx="381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800" dirty="0" smtClean="0"/>
                <a:t>x</a:t>
              </a:r>
              <a:endParaRPr lang="fr-FR" sz="1800" dirty="0"/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1219200" y="3974068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800" dirty="0" smtClean="0"/>
                <a:t>y</a:t>
              </a:r>
              <a:endParaRPr lang="fr-FR" sz="1800" dirty="0"/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609600" y="5867400"/>
              <a:ext cx="381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800" dirty="0" smtClean="0"/>
                <a:t>z</a:t>
              </a:r>
              <a:endParaRPr lang="fr-FR" sz="1800" dirty="0"/>
            </a:p>
          </p:txBody>
        </p:sp>
        <p:sp>
          <p:nvSpPr>
            <p:cNvPr id="20" name="Flèche en arc 19"/>
            <p:cNvSpPr/>
            <p:nvPr/>
          </p:nvSpPr>
          <p:spPr bwMode="auto">
            <a:xfrm>
              <a:off x="1676400" y="5181600"/>
              <a:ext cx="381000" cy="609600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4492397"/>
                <a:gd name="adj5" fmla="val 12500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72" charset="0"/>
                <a:ea typeface="ＭＳ Ｐゴシック" pitchFamily="72" charset="-128"/>
                <a:cs typeface="ＭＳ Ｐゴシック" pitchFamily="72" charset="-128"/>
              </a:endParaRPr>
            </a:p>
          </p:txBody>
        </p:sp>
        <p:sp>
          <p:nvSpPr>
            <p:cNvPr id="26" name="Flèche en arc 25"/>
            <p:cNvSpPr/>
            <p:nvPr/>
          </p:nvSpPr>
          <p:spPr bwMode="auto">
            <a:xfrm>
              <a:off x="685800" y="5486400"/>
              <a:ext cx="304800" cy="381000"/>
            </a:xfrm>
            <a:prstGeom prst="circular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72" charset="0"/>
                <a:ea typeface="ＭＳ Ｐゴシック" pitchFamily="72" charset="-128"/>
                <a:cs typeface="ＭＳ Ｐゴシック" pitchFamily="72" charset="-128"/>
              </a:endParaRPr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914400" y="5562600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800" dirty="0" smtClean="0"/>
                <a:t>π/2</a:t>
              </a:r>
              <a:endParaRPr lang="fr-FR" sz="1800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524000" y="5281136"/>
              <a:ext cx="71131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800" dirty="0" smtClean="0"/>
                <a:t>π/2</a:t>
              </a:r>
              <a:endParaRPr lang="fr-FR" sz="1800" dirty="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295400" y="4495800"/>
              <a:ext cx="6858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800" dirty="0" smtClean="0"/>
                <a:t>π/2</a:t>
              </a:r>
              <a:endParaRPr lang="fr-FR" sz="1800" dirty="0"/>
            </a:p>
          </p:txBody>
        </p:sp>
      </p:grpSp>
      <p:sp>
        <p:nvSpPr>
          <p:cNvPr id="31" name="ZoneTexte 30"/>
          <p:cNvSpPr txBox="1"/>
          <p:nvPr/>
        </p:nvSpPr>
        <p:spPr>
          <a:xfrm>
            <a:off x="2286000" y="1828800"/>
            <a:ext cx="533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FF6600"/>
                </a:solidFill>
              </a:rPr>
              <a:t>Rotation autour de l’axe X :</a:t>
            </a:r>
          </a:p>
          <a:p>
            <a:r>
              <a:rPr lang="fr-FR" sz="2000" dirty="0" smtClean="0"/>
              <a:t> (coordonnée en x non modifiée</a:t>
            </a:r>
          </a:p>
          <a:p>
            <a:r>
              <a:rPr lang="fr-FR" sz="2000" dirty="0" smtClean="0"/>
              <a:t>  coordonnée en y changée en z</a:t>
            </a:r>
          </a:p>
          <a:p>
            <a:r>
              <a:rPr lang="fr-FR" sz="2000" dirty="0" smtClean="0"/>
              <a:t>  coordonnée en z changée en -y)</a:t>
            </a:r>
            <a:endParaRPr lang="fr-FR" sz="2000" dirty="0"/>
          </a:p>
        </p:txBody>
      </p:sp>
      <p:sp>
        <p:nvSpPr>
          <p:cNvPr id="32" name="ZoneTexte 31"/>
          <p:cNvSpPr txBox="1"/>
          <p:nvPr/>
        </p:nvSpPr>
        <p:spPr>
          <a:xfrm>
            <a:off x="2362200" y="3429000"/>
            <a:ext cx="533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FF6600"/>
                </a:solidFill>
              </a:rPr>
              <a:t>Rotation autour de l’axe Y :</a:t>
            </a:r>
          </a:p>
          <a:p>
            <a:r>
              <a:rPr lang="fr-FR" sz="2000" dirty="0" smtClean="0"/>
              <a:t> (coordonnée en y non modifiée</a:t>
            </a:r>
          </a:p>
          <a:p>
            <a:r>
              <a:rPr lang="fr-FR" sz="2000" dirty="0" smtClean="0"/>
              <a:t>  coordonnée en z changée en x</a:t>
            </a:r>
          </a:p>
          <a:p>
            <a:r>
              <a:rPr lang="fr-FR" sz="2000" dirty="0" smtClean="0"/>
              <a:t>  coordonnée en x changée en –z)</a:t>
            </a:r>
          </a:p>
          <a:p>
            <a:endParaRPr lang="fr-FR" sz="2000" dirty="0"/>
          </a:p>
        </p:txBody>
      </p:sp>
      <p:sp>
        <p:nvSpPr>
          <p:cNvPr id="33" name="ZoneTexte 32"/>
          <p:cNvSpPr txBox="1"/>
          <p:nvPr/>
        </p:nvSpPr>
        <p:spPr>
          <a:xfrm>
            <a:off x="2362200" y="4953000"/>
            <a:ext cx="4038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FF6600"/>
                </a:solidFill>
              </a:rPr>
              <a:t>Rotation autour de l’axe Z :</a:t>
            </a:r>
          </a:p>
          <a:p>
            <a:r>
              <a:rPr lang="fr-FR" sz="2000" dirty="0" smtClean="0"/>
              <a:t> (coordonnée en z non modifiée</a:t>
            </a:r>
          </a:p>
          <a:p>
            <a:r>
              <a:rPr lang="fr-FR" sz="2000" dirty="0" smtClean="0"/>
              <a:t>  coordonnée en x changée en y</a:t>
            </a:r>
          </a:p>
          <a:p>
            <a:r>
              <a:rPr lang="fr-FR" sz="2000" dirty="0" smtClean="0"/>
              <a:t>  coordonnée en y changée en </a:t>
            </a:r>
            <a:r>
              <a:rPr lang="fr-FR" sz="2000" dirty="0" err="1" smtClean="0"/>
              <a:t>-x</a:t>
            </a:r>
            <a:r>
              <a:rPr lang="fr-FR" sz="2000" dirty="0" smtClean="0"/>
              <a:t>)</a:t>
            </a:r>
          </a:p>
          <a:p>
            <a:endParaRPr lang="fr-FR" sz="2000" dirty="0" smtClean="0"/>
          </a:p>
          <a:p>
            <a:endParaRPr lang="fr-FR" sz="2000" dirty="0"/>
          </a:p>
        </p:txBody>
      </p:sp>
      <p:graphicFrame>
        <p:nvGraphicFramePr>
          <p:cNvPr id="34" name="Objet 33"/>
          <p:cNvGraphicFramePr>
            <a:graphicFrameLocks noChangeAspect="1"/>
          </p:cNvGraphicFramePr>
          <p:nvPr/>
        </p:nvGraphicFramePr>
        <p:xfrm>
          <a:off x="6708775" y="2133600"/>
          <a:ext cx="1878013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011" name="…quation" r:id="rId3" imgW="1460500" imgH="889000" progId="Equation.3">
                  <p:embed/>
                </p:oleObj>
              </mc:Choice>
              <mc:Fallback>
                <p:oleObj name="…quation" r:id="rId3" imgW="1460500" imgH="8890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8775" y="2133600"/>
                        <a:ext cx="1878013" cy="1143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2147" name="Object 3"/>
          <p:cNvGraphicFramePr>
            <a:graphicFrameLocks noChangeAspect="1"/>
          </p:cNvGraphicFramePr>
          <p:nvPr/>
        </p:nvGraphicFramePr>
        <p:xfrm>
          <a:off x="6731000" y="3657600"/>
          <a:ext cx="1878013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012" name="…quation" r:id="rId5" imgW="1460500" imgH="889000" progId="Equation.3">
                  <p:embed/>
                </p:oleObj>
              </mc:Choice>
              <mc:Fallback>
                <p:oleObj name="…quation" r:id="rId5" imgW="1460500" imgH="8890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1000" y="3657600"/>
                        <a:ext cx="1878013" cy="1143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2148" name="Object 4"/>
          <p:cNvGraphicFramePr>
            <a:graphicFrameLocks noChangeAspect="1"/>
          </p:cNvGraphicFramePr>
          <p:nvPr/>
        </p:nvGraphicFramePr>
        <p:xfrm>
          <a:off x="6783388" y="5257800"/>
          <a:ext cx="1862137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013" name="…quation" r:id="rId7" imgW="1447800" imgH="889000" progId="Equation.3">
                  <p:embed/>
                </p:oleObj>
              </mc:Choice>
              <mc:Fallback>
                <p:oleObj name="…quation" r:id="rId7" imgW="1447800" imgH="8890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3388" y="5257800"/>
                        <a:ext cx="1862137" cy="1143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Concepts de base de la librairie </a:t>
            </a:r>
            <a:r>
              <a:rPr lang="fr-FR" dirty="0" err="1" smtClean="0"/>
              <a:t>OpenGL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3400" y="1447800"/>
            <a:ext cx="7772400" cy="762000"/>
          </a:xfrm>
        </p:spPr>
        <p:txBody>
          <a:bodyPr/>
          <a:lstStyle/>
          <a:p>
            <a:r>
              <a:rPr lang="fr-FR" dirty="0" smtClean="0"/>
              <a:t>Matrice de transformation générale en </a:t>
            </a:r>
            <a:r>
              <a:rPr lang="fr-FR" dirty="0" err="1" smtClean="0"/>
              <a:t>nD</a:t>
            </a:r>
            <a:r>
              <a:rPr lang="fr-FR" dirty="0" smtClean="0"/>
              <a:t> :</a:t>
            </a:r>
          </a:p>
          <a:p>
            <a:r>
              <a:rPr lang="fr-FR" dirty="0" smtClean="0"/>
              <a:t>	Utilisation des coordonnées homogènes</a:t>
            </a:r>
          </a:p>
          <a:p>
            <a:r>
              <a:rPr lang="fr-FR" dirty="0" smtClean="0"/>
              <a:t>	Matrice de taille (n+1) x (n+1) </a:t>
            </a:r>
            <a:endParaRPr lang="fr-FR" dirty="0"/>
          </a:p>
        </p:txBody>
      </p:sp>
      <p:grpSp>
        <p:nvGrpSpPr>
          <p:cNvPr id="22" name="Grouper 21"/>
          <p:cNvGrpSpPr/>
          <p:nvPr/>
        </p:nvGrpSpPr>
        <p:grpSpPr>
          <a:xfrm>
            <a:off x="1828800" y="2590800"/>
            <a:ext cx="5105400" cy="2286000"/>
            <a:chOff x="2438400" y="3276600"/>
            <a:chExt cx="5105400" cy="2286000"/>
          </a:xfrm>
        </p:grpSpPr>
        <p:grpSp>
          <p:nvGrpSpPr>
            <p:cNvPr id="10" name="Grouper 9"/>
            <p:cNvGrpSpPr/>
            <p:nvPr/>
          </p:nvGrpSpPr>
          <p:grpSpPr>
            <a:xfrm>
              <a:off x="2438400" y="3276600"/>
              <a:ext cx="2971800" cy="2286000"/>
              <a:chOff x="2438400" y="2590800"/>
              <a:chExt cx="2057400" cy="1752600"/>
            </a:xfrm>
          </p:grpSpPr>
          <p:sp>
            <p:nvSpPr>
              <p:cNvPr id="9" name="Parenthèse fermante 8"/>
              <p:cNvSpPr/>
              <p:nvPr/>
            </p:nvSpPr>
            <p:spPr bwMode="auto">
              <a:xfrm>
                <a:off x="4343400" y="2590800"/>
                <a:ext cx="152400" cy="1752600"/>
              </a:xfrm>
              <a:prstGeom prst="rightBracke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72" charset="0"/>
                  <a:ea typeface="ＭＳ Ｐゴシック" pitchFamily="72" charset="-128"/>
                  <a:cs typeface="ＭＳ Ｐゴシック" pitchFamily="72" charset="-128"/>
                </a:endParaRPr>
              </a:p>
            </p:txBody>
          </p:sp>
          <p:sp>
            <p:nvSpPr>
              <p:cNvPr id="8" name="Parenthèse ouvrante 7"/>
              <p:cNvSpPr/>
              <p:nvPr/>
            </p:nvSpPr>
            <p:spPr bwMode="auto">
              <a:xfrm>
                <a:off x="2438400" y="2590800"/>
                <a:ext cx="152400" cy="1676400"/>
              </a:xfrm>
              <a:prstGeom prst="leftBracke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72" charset="0"/>
                  <a:ea typeface="ＭＳ Ｐゴシック" pitchFamily="72" charset="-128"/>
                  <a:cs typeface="ＭＳ Ｐゴシック" pitchFamily="72" charset="-128"/>
                </a:endParaRPr>
              </a:p>
            </p:txBody>
          </p:sp>
          <p:sp>
            <p:nvSpPr>
              <p:cNvPr id="4" name="Rectangle 3"/>
              <p:cNvSpPr/>
              <p:nvPr/>
            </p:nvSpPr>
            <p:spPr bwMode="auto">
              <a:xfrm>
                <a:off x="2590800" y="2743200"/>
                <a:ext cx="1066800" cy="914400"/>
              </a:xfrm>
              <a:prstGeom prst="rect">
                <a:avLst/>
              </a:prstGeom>
              <a:solidFill>
                <a:srgbClr val="FF8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72" charset="0"/>
                  <a:ea typeface="ＭＳ Ｐゴシック" pitchFamily="72" charset="-128"/>
                  <a:cs typeface="ＭＳ Ｐゴシック" pitchFamily="72" charset="-128"/>
                </a:endParaRPr>
              </a:p>
            </p:txBody>
          </p:sp>
          <p:sp>
            <p:nvSpPr>
              <p:cNvPr id="5" name="Rectangle 4"/>
              <p:cNvSpPr/>
              <p:nvPr/>
            </p:nvSpPr>
            <p:spPr bwMode="auto">
              <a:xfrm>
                <a:off x="3962400" y="2743200"/>
                <a:ext cx="381000" cy="914400"/>
              </a:xfrm>
              <a:prstGeom prst="rect">
                <a:avLst/>
              </a:prstGeom>
              <a:solidFill>
                <a:srgbClr val="3366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72" charset="0"/>
                  <a:ea typeface="ＭＳ Ｐゴシック" pitchFamily="72" charset="-128"/>
                  <a:cs typeface="ＭＳ Ｐゴシック" pitchFamily="72" charset="-128"/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 bwMode="auto">
              <a:xfrm>
                <a:off x="2590800" y="3810000"/>
                <a:ext cx="1066800" cy="304800"/>
              </a:xfrm>
              <a:prstGeom prst="rect">
                <a:avLst/>
              </a:prstGeom>
              <a:solidFill>
                <a:srgbClr val="008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72" charset="0"/>
                  <a:ea typeface="ＭＳ Ｐゴシック" pitchFamily="72" charset="-128"/>
                  <a:cs typeface="ＭＳ Ｐゴシック" pitchFamily="72" charset="-128"/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 bwMode="auto">
              <a:xfrm>
                <a:off x="3962400" y="3810000"/>
                <a:ext cx="381000" cy="304800"/>
              </a:xfrm>
              <a:prstGeom prst="rect">
                <a:avLst/>
              </a:prstGeom>
              <a:solidFill>
                <a:srgbClr val="66006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72" charset="0"/>
                  <a:ea typeface="ＭＳ Ｐゴシック" pitchFamily="72" charset="-128"/>
                  <a:cs typeface="ＭＳ Ｐゴシック" pitchFamily="72" charset="-128"/>
                </a:endParaRPr>
              </a:p>
            </p:txBody>
          </p:sp>
        </p:grpSp>
        <p:sp>
          <p:nvSpPr>
            <p:cNvPr id="11" name="ZoneTexte 10"/>
            <p:cNvSpPr txBox="1"/>
            <p:nvPr/>
          </p:nvSpPr>
          <p:spPr>
            <a:xfrm>
              <a:off x="2895600" y="3886200"/>
              <a:ext cx="152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800" dirty="0" err="1" smtClean="0"/>
                <a:t>Rotation</a:t>
              </a:r>
              <a:r>
                <a:rPr lang="fr-FR" sz="1800" baseline="-25000" dirty="0" err="1" smtClean="0"/>
                <a:t>nxn</a:t>
              </a:r>
              <a:endParaRPr lang="fr-FR" sz="1800" baseline="-25000" dirty="0" smtClean="0"/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2819400" y="4888468"/>
              <a:ext cx="152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800" dirty="0" smtClean="0"/>
                <a:t>Projection</a:t>
              </a:r>
              <a:endParaRPr lang="fr-FR" sz="1800" dirty="0"/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5791200" y="4800600"/>
              <a:ext cx="990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800" dirty="0" smtClean="0">
                  <a:solidFill>
                    <a:srgbClr val="660066"/>
                  </a:solidFill>
                </a:rPr>
                <a:t>Echelle</a:t>
              </a:r>
              <a:endParaRPr lang="fr-FR" sz="1800" dirty="0">
                <a:solidFill>
                  <a:srgbClr val="660066"/>
                </a:solidFill>
              </a:endParaRP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5791200" y="3810000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800" dirty="0" err="1" smtClean="0">
                  <a:solidFill>
                    <a:srgbClr val="0000FF"/>
                  </a:solidFill>
                </a:rPr>
                <a:t>Translation</a:t>
              </a:r>
              <a:r>
                <a:rPr lang="fr-FR" sz="1800" baseline="-25000" dirty="0" err="1" smtClean="0">
                  <a:solidFill>
                    <a:srgbClr val="0000FF"/>
                  </a:solidFill>
                </a:rPr>
                <a:t>n</a:t>
              </a:r>
              <a:endParaRPr lang="fr-FR" sz="1800" dirty="0">
                <a:solidFill>
                  <a:srgbClr val="0000FF"/>
                </a:solidFill>
              </a:endParaRPr>
            </a:p>
          </p:txBody>
        </p:sp>
        <p:cxnSp>
          <p:nvCxnSpPr>
            <p:cNvPr id="20" name="Connecteur droit avec flèche 19"/>
            <p:cNvCxnSpPr/>
            <p:nvPr/>
          </p:nvCxnSpPr>
          <p:spPr bwMode="auto">
            <a:xfrm rot="10800000">
              <a:off x="5029200" y="5029200"/>
              <a:ext cx="6858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1" name="Connecteur droit avec flèche 20"/>
            <p:cNvCxnSpPr/>
            <p:nvPr/>
          </p:nvCxnSpPr>
          <p:spPr bwMode="auto">
            <a:xfrm rot="10800000">
              <a:off x="4953000" y="4038600"/>
              <a:ext cx="6858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3" name="ZoneTexte 22"/>
          <p:cNvSpPr txBox="1"/>
          <p:nvPr/>
        </p:nvSpPr>
        <p:spPr>
          <a:xfrm>
            <a:off x="381000" y="5029200"/>
            <a:ext cx="8001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FF0000"/>
                </a:solidFill>
              </a:rPr>
              <a:t>Attention :</a:t>
            </a:r>
          </a:p>
          <a:p>
            <a:r>
              <a:rPr lang="fr-FR" sz="2000" dirty="0" smtClean="0"/>
              <a:t>	 La multiplication de matrices n’est pas commutative</a:t>
            </a:r>
          </a:p>
          <a:p>
            <a:r>
              <a:rPr lang="fr-FR" sz="2000" dirty="0" smtClean="0"/>
              <a:t> 	 L’ordre des transformations est donc important</a:t>
            </a:r>
          </a:p>
          <a:p>
            <a:r>
              <a:rPr lang="fr-FR" sz="2000" dirty="0" smtClean="0"/>
              <a:t>		Rotation puis translation	≠ translation puis rotation		 </a:t>
            </a:r>
            <a:endParaRPr lang="fr-FR" sz="2000" dirty="0"/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Concepts de base de la librairie </a:t>
            </a:r>
            <a:r>
              <a:rPr lang="fr-FR" dirty="0" err="1" smtClean="0"/>
              <a:t>OpenGL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4800600" y="2114490"/>
            <a:ext cx="327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Coordonnées homogènes</a:t>
            </a:r>
            <a:endParaRPr lang="fr-FR" sz="2000" dirty="0"/>
          </a:p>
        </p:txBody>
      </p:sp>
      <p:sp>
        <p:nvSpPr>
          <p:cNvPr id="6" name="ZoneTexte 5"/>
          <p:cNvSpPr txBox="1"/>
          <p:nvPr/>
        </p:nvSpPr>
        <p:spPr>
          <a:xfrm>
            <a:off x="685800" y="2133600"/>
            <a:ext cx="327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Coordonnées cartésiennes</a:t>
            </a:r>
            <a:endParaRPr lang="fr-FR" sz="2000" dirty="0"/>
          </a:p>
        </p:txBody>
      </p:sp>
      <p:sp>
        <p:nvSpPr>
          <p:cNvPr id="7" name="ZoneTexte 6"/>
          <p:cNvSpPr txBox="1"/>
          <p:nvPr/>
        </p:nvSpPr>
        <p:spPr>
          <a:xfrm>
            <a:off x="609600" y="1676400"/>
            <a:ext cx="571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FF8000"/>
                </a:solidFill>
              </a:rPr>
              <a:t>Passage en coordonnées homogènes :</a:t>
            </a:r>
            <a:endParaRPr lang="fr-FR" sz="2000" dirty="0">
              <a:solidFill>
                <a:srgbClr val="FF8000"/>
              </a:solidFill>
            </a:endParaRPr>
          </a:p>
        </p:txBody>
      </p:sp>
      <p:graphicFrame>
        <p:nvGraphicFramePr>
          <p:cNvPr id="8" name="Objet 7"/>
          <p:cNvGraphicFramePr>
            <a:graphicFrameLocks noChangeAspect="1"/>
          </p:cNvGraphicFramePr>
          <p:nvPr/>
        </p:nvGraphicFramePr>
        <p:xfrm>
          <a:off x="1905000" y="4572000"/>
          <a:ext cx="422275" cy="1100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785" name="…quation" r:id="rId3" imgW="254000" imgH="660400" progId="Equation.3">
                  <p:embed/>
                </p:oleObj>
              </mc:Choice>
              <mc:Fallback>
                <p:oleObj name="…quation" r:id="rId3" imgW="254000" imgH="6604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4572000"/>
                        <a:ext cx="422275" cy="11001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t 8"/>
          <p:cNvGraphicFramePr>
            <a:graphicFrameLocks noChangeAspect="1"/>
          </p:cNvGraphicFramePr>
          <p:nvPr/>
        </p:nvGraphicFramePr>
        <p:xfrm>
          <a:off x="6021387" y="4495800"/>
          <a:ext cx="381000" cy="133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786" name="…quation" r:id="rId5" imgW="254000" imgH="889000" progId="Equation.3">
                  <p:embed/>
                </p:oleObj>
              </mc:Choice>
              <mc:Fallback>
                <p:oleObj name="…quation" r:id="rId5" imgW="254000" imgH="8890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21387" y="4495800"/>
                        <a:ext cx="381000" cy="1333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Connecteur en arc 11"/>
          <p:cNvCxnSpPr/>
          <p:nvPr/>
        </p:nvCxnSpPr>
        <p:spPr bwMode="auto">
          <a:xfrm>
            <a:off x="2895600" y="4953000"/>
            <a:ext cx="2743200" cy="304800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ZoneTexte 14"/>
          <p:cNvSpPr txBox="1"/>
          <p:nvPr/>
        </p:nvSpPr>
        <p:spPr>
          <a:xfrm>
            <a:off x="6477000" y="5638800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cas avec w=1</a:t>
            </a:r>
            <a:endParaRPr lang="fr-FR" sz="1400" dirty="0"/>
          </a:p>
        </p:txBody>
      </p:sp>
      <p:graphicFrame>
        <p:nvGraphicFramePr>
          <p:cNvPr id="321540" name="Object 4"/>
          <p:cNvGraphicFramePr>
            <a:graphicFrameLocks noChangeAspect="1"/>
          </p:cNvGraphicFramePr>
          <p:nvPr/>
        </p:nvGraphicFramePr>
        <p:xfrm>
          <a:off x="5667375" y="2743200"/>
          <a:ext cx="1219200" cy="133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787" name="…quation" r:id="rId7" imgW="812800" imgH="889000" progId="Equation.3">
                  <p:embed/>
                </p:oleObj>
              </mc:Choice>
              <mc:Fallback>
                <p:oleObj name="…quation" r:id="rId7" imgW="812800" imgH="8890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67375" y="2743200"/>
                        <a:ext cx="1219200" cy="1333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1541" name="Object 5"/>
          <p:cNvGraphicFramePr>
            <a:graphicFrameLocks noChangeAspect="1"/>
          </p:cNvGraphicFramePr>
          <p:nvPr/>
        </p:nvGraphicFramePr>
        <p:xfrm>
          <a:off x="1905000" y="2743200"/>
          <a:ext cx="423862" cy="1100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788" name="…quation" r:id="rId9" imgW="254000" imgH="660400" progId="Equation.3">
                  <p:embed/>
                </p:oleObj>
              </mc:Choice>
              <mc:Fallback>
                <p:oleObj name="…quation" r:id="rId9" imgW="254000" imgH="6604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2743200"/>
                        <a:ext cx="423862" cy="11001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Connecteur en arc 13"/>
          <p:cNvCxnSpPr/>
          <p:nvPr/>
        </p:nvCxnSpPr>
        <p:spPr bwMode="auto">
          <a:xfrm>
            <a:off x="2819400" y="3200400"/>
            <a:ext cx="2743200" cy="304800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ZoneTexte 15"/>
          <p:cNvSpPr txBox="1"/>
          <p:nvPr/>
        </p:nvSpPr>
        <p:spPr>
          <a:xfrm>
            <a:off x="7010400" y="33528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w est le facteur d’échelle</a:t>
            </a:r>
            <a:endParaRPr lang="fr-FR" sz="1400" dirty="0"/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Concepts de base de la librairie </a:t>
            </a:r>
            <a:r>
              <a:rPr lang="fr-FR" dirty="0" err="1" smtClean="0"/>
              <a:t>OpenGL</a:t>
            </a:r>
            <a:endParaRPr lang="fr-FR" dirty="0"/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3200400"/>
          </a:xfrm>
        </p:spPr>
        <p:txBody>
          <a:bodyPr/>
          <a:lstStyle/>
          <a:p>
            <a:endParaRPr lang="fr-FR" dirty="0" smtClean="0"/>
          </a:p>
          <a:p>
            <a:pPr marL="457200" indent="-457200">
              <a:buFont typeface="+mj-lt"/>
              <a:buAutoNum type="arabicPeriod"/>
            </a:pPr>
            <a:r>
              <a:rPr lang="fr-FR" i="1" dirty="0" err="1" smtClean="0"/>
              <a:t>Clipping</a:t>
            </a:r>
            <a:r>
              <a:rPr lang="fr-FR" i="1" dirty="0" smtClean="0"/>
              <a:t> </a:t>
            </a:r>
            <a:r>
              <a:rPr lang="fr-FR" dirty="0" smtClean="0"/>
              <a:t>des objets 3D selon la pyramide de vue</a:t>
            </a:r>
          </a:p>
          <a:p>
            <a:pPr marL="457200" indent="-457200">
              <a:buFont typeface="+mj-lt"/>
              <a:buAutoNum type="arabicPeriod"/>
            </a:pPr>
            <a:endParaRPr lang="fr-FR" dirty="0" smtClean="0"/>
          </a:p>
          <a:p>
            <a:pPr marL="457200" indent="-457200">
              <a:buFont typeface="+mj-lt"/>
              <a:buAutoNum type="arabicPeriod"/>
            </a:pPr>
            <a:r>
              <a:rPr lang="fr-FR" dirty="0" smtClean="0"/>
              <a:t>Projection des points sur le plan image</a:t>
            </a:r>
          </a:p>
          <a:p>
            <a:pPr marL="457200" indent="-457200">
              <a:buFont typeface="+mj-lt"/>
              <a:buAutoNum type="arabicPeriod"/>
            </a:pPr>
            <a:endParaRPr lang="fr-FR" dirty="0" smtClean="0"/>
          </a:p>
          <a:p>
            <a:pPr marL="457200" indent="-457200">
              <a:buFont typeface="+mj-lt"/>
              <a:buAutoNum type="arabicPeriod"/>
            </a:pPr>
            <a:r>
              <a:rPr lang="fr-FR" dirty="0" smtClean="0"/>
              <a:t>Remplissage des triangles dans l’image (</a:t>
            </a:r>
            <a:r>
              <a:rPr lang="fr-FR" i="1" dirty="0" err="1" smtClean="0"/>
              <a:t>rasterisation</a:t>
            </a:r>
            <a:r>
              <a:rPr lang="fr-FR" dirty="0" smtClean="0"/>
              <a:t>)</a:t>
            </a:r>
          </a:p>
          <a:p>
            <a:pPr marL="857250" lvl="1" indent="-457200">
              <a:buFont typeface="+mj-lt"/>
              <a:buAutoNum type="alphaLcPeriod"/>
            </a:pPr>
            <a:r>
              <a:rPr lang="fr-FR" dirty="0" smtClean="0"/>
              <a:t>Suppression des parties cachées (</a:t>
            </a:r>
            <a:r>
              <a:rPr lang="fr-FR" i="1" dirty="0" err="1" smtClean="0"/>
              <a:t>Z-Buffer</a:t>
            </a:r>
            <a:r>
              <a:rPr lang="fr-FR" dirty="0" smtClean="0"/>
              <a:t>)</a:t>
            </a:r>
          </a:p>
          <a:p>
            <a:pPr marL="857250" lvl="1" indent="-457200">
              <a:buFont typeface="+mj-lt"/>
              <a:buAutoNum type="alphaLcPeriod"/>
            </a:pPr>
            <a:r>
              <a:rPr lang="fr-FR" dirty="0" smtClean="0"/>
              <a:t>Calcul de la couleur (illumination)</a:t>
            </a:r>
          </a:p>
        </p:txBody>
      </p:sp>
      <p:sp>
        <p:nvSpPr>
          <p:cNvPr id="6" name="Rectangle 5"/>
          <p:cNvSpPr/>
          <p:nvPr/>
        </p:nvSpPr>
        <p:spPr>
          <a:xfrm>
            <a:off x="379138" y="1600200"/>
            <a:ext cx="27382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>
                <a:solidFill>
                  <a:srgbClr val="FF8000"/>
                </a:solidFill>
              </a:rPr>
              <a:t>4</a:t>
            </a:r>
            <a:r>
              <a:rPr lang="fr-FR" sz="2000" dirty="0" smtClean="0">
                <a:solidFill>
                  <a:srgbClr val="FF8000"/>
                </a:solidFill>
              </a:rPr>
              <a:t> – Pipeline graphique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Concepts de base de la librairie </a:t>
            </a:r>
            <a:r>
              <a:rPr lang="fr-FR" dirty="0" err="1" smtClean="0"/>
              <a:t>OpenGL</a:t>
            </a:r>
            <a:endParaRPr lang="fr-FR" dirty="0"/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3200400"/>
          </a:xfrm>
        </p:spPr>
        <p:txBody>
          <a:bodyPr/>
          <a:lstStyle/>
          <a:p>
            <a:endParaRPr lang="fr-FR" dirty="0" smtClean="0"/>
          </a:p>
          <a:p>
            <a:pPr marL="457200" indent="-457200">
              <a:buFont typeface="+mj-lt"/>
              <a:buAutoNum type="arabicPeriod"/>
            </a:pPr>
            <a:r>
              <a:rPr lang="fr-FR" i="1" dirty="0" err="1" smtClean="0"/>
              <a:t>Clipping</a:t>
            </a:r>
            <a:r>
              <a:rPr lang="fr-FR" i="1" dirty="0" smtClean="0"/>
              <a:t> </a:t>
            </a:r>
            <a:r>
              <a:rPr lang="fr-FR" dirty="0" smtClean="0"/>
              <a:t>des objets 3D selon la pyramide de vue</a:t>
            </a:r>
          </a:p>
          <a:p>
            <a:pPr marL="457200" indent="-457200">
              <a:buFont typeface="+mj-lt"/>
              <a:buAutoNum type="arabicPeriod"/>
            </a:pPr>
            <a:endParaRPr lang="fr-FR" dirty="0" smtClean="0"/>
          </a:p>
          <a:p>
            <a:pPr marL="457200" indent="-457200">
              <a:buFont typeface="+mj-lt"/>
              <a:buAutoNum type="arabicPeriod"/>
            </a:pPr>
            <a:r>
              <a:rPr lang="fr-FR" dirty="0" smtClean="0">
                <a:solidFill>
                  <a:srgbClr val="FF8000"/>
                </a:solidFill>
              </a:rPr>
              <a:t>Projection des points sur le plan image</a:t>
            </a:r>
          </a:p>
          <a:p>
            <a:pPr marL="457200" indent="-457200">
              <a:buFont typeface="+mj-lt"/>
              <a:buAutoNum type="arabicPeriod"/>
            </a:pPr>
            <a:endParaRPr lang="fr-FR" dirty="0" smtClean="0"/>
          </a:p>
          <a:p>
            <a:pPr marL="457200" indent="-457200">
              <a:buFont typeface="+mj-lt"/>
              <a:buAutoNum type="arabicPeriod"/>
            </a:pPr>
            <a:r>
              <a:rPr lang="fr-FR" dirty="0" smtClean="0"/>
              <a:t>Remplissage des triangles dans l’image (</a:t>
            </a:r>
            <a:r>
              <a:rPr lang="fr-FR" i="1" dirty="0" err="1" smtClean="0"/>
              <a:t>rasterisation</a:t>
            </a:r>
            <a:r>
              <a:rPr lang="fr-FR" dirty="0" smtClean="0"/>
              <a:t>)</a:t>
            </a:r>
          </a:p>
          <a:p>
            <a:pPr marL="857250" lvl="1" indent="-457200">
              <a:buFont typeface="+mj-lt"/>
              <a:buAutoNum type="alphaLcPeriod"/>
            </a:pPr>
            <a:r>
              <a:rPr lang="fr-FR" dirty="0" smtClean="0"/>
              <a:t>Suppression des parties cachées (</a:t>
            </a:r>
            <a:r>
              <a:rPr lang="fr-FR" i="1" dirty="0" err="1" smtClean="0"/>
              <a:t>Z-Buffer</a:t>
            </a:r>
            <a:r>
              <a:rPr lang="fr-FR" dirty="0" smtClean="0"/>
              <a:t>)</a:t>
            </a:r>
          </a:p>
          <a:p>
            <a:pPr marL="857250" lvl="1" indent="-457200">
              <a:buFont typeface="+mj-lt"/>
              <a:buAutoNum type="alphaLcPeriod"/>
            </a:pPr>
            <a:r>
              <a:rPr lang="fr-FR" dirty="0" smtClean="0"/>
              <a:t>Calcul de la couleur (illumination)</a:t>
            </a:r>
          </a:p>
        </p:txBody>
      </p:sp>
      <p:sp>
        <p:nvSpPr>
          <p:cNvPr id="6" name="Rectangle 5"/>
          <p:cNvSpPr/>
          <p:nvPr/>
        </p:nvSpPr>
        <p:spPr>
          <a:xfrm>
            <a:off x="379138" y="1600200"/>
            <a:ext cx="27382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>
                <a:solidFill>
                  <a:srgbClr val="FF8000"/>
                </a:solidFill>
              </a:rPr>
              <a:t>4</a:t>
            </a:r>
            <a:r>
              <a:rPr lang="fr-FR" sz="2000" dirty="0" smtClean="0">
                <a:solidFill>
                  <a:srgbClr val="FF8000"/>
                </a:solidFill>
              </a:rPr>
              <a:t> – Pipeline graphique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  <p:extLst>
      <p:ext uri="{BB962C8B-B14F-4D97-AF65-F5344CB8AC3E}">
        <p14:creationId xmlns:p14="http://schemas.microsoft.com/office/powerpoint/2010/main" val="113057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Concepts de base de la librairie </a:t>
            </a:r>
            <a:r>
              <a:rPr lang="fr-FR" dirty="0" err="1" smtClean="0"/>
              <a:t>OpenGL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379138" y="1600200"/>
            <a:ext cx="28504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i="1" dirty="0" smtClean="0">
                <a:solidFill>
                  <a:srgbClr val="FF8000"/>
                </a:solidFill>
              </a:rPr>
              <a:t>Projection des triangles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09600" y="2057400"/>
            <a:ext cx="8534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La scène 3D doit être affichée sur un écran 2D</a:t>
            </a:r>
          </a:p>
          <a:p>
            <a:endParaRPr lang="fr-FR" sz="2000" dirty="0" smtClean="0"/>
          </a:p>
          <a:p>
            <a:r>
              <a:rPr lang="fr-FR" sz="2000" dirty="0" smtClean="0">
                <a:solidFill>
                  <a:srgbClr val="008000"/>
                </a:solidFill>
              </a:rPr>
              <a:t>Transformation à effectuer pour passer d’un espace 3D à un espace 2D</a:t>
            </a:r>
            <a:endParaRPr lang="fr-FR" sz="2000" dirty="0">
              <a:solidFill>
                <a:srgbClr val="008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81000" y="5029200"/>
            <a:ext cx="4695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œil</a:t>
            </a:r>
            <a:endParaRPr lang="fr-FR" sz="1600" dirty="0"/>
          </a:p>
        </p:txBody>
      </p:sp>
      <p:sp>
        <p:nvSpPr>
          <p:cNvPr id="16" name="Rectangle 15"/>
          <p:cNvSpPr/>
          <p:nvPr/>
        </p:nvSpPr>
        <p:spPr bwMode="auto">
          <a:xfrm>
            <a:off x="1676400" y="3657600"/>
            <a:ext cx="1531470" cy="114251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perspectiveFront" fov="3000000">
              <a:rot lat="1200000" lon="2700000" rev="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17" name="Cube 16"/>
          <p:cNvSpPr/>
          <p:nvPr/>
        </p:nvSpPr>
        <p:spPr bwMode="auto">
          <a:xfrm>
            <a:off x="3429000" y="3886200"/>
            <a:ext cx="381000" cy="304800"/>
          </a:xfrm>
          <a:prstGeom prst="cube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1905000" y="5105400"/>
            <a:ext cx="1219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images 2D </a:t>
            </a:r>
          </a:p>
          <a:p>
            <a:pPr algn="ctr"/>
            <a:r>
              <a:rPr lang="fr-FR" sz="1600" dirty="0" smtClean="0"/>
              <a:t>(pixels)</a:t>
            </a:r>
            <a:endParaRPr lang="fr-FR" sz="1600" dirty="0"/>
          </a:p>
        </p:txBody>
      </p:sp>
      <p:sp>
        <p:nvSpPr>
          <p:cNvPr id="21" name="Disque magnétique 20"/>
          <p:cNvSpPr/>
          <p:nvPr/>
        </p:nvSpPr>
        <p:spPr bwMode="auto">
          <a:xfrm>
            <a:off x="2971800" y="3429000"/>
            <a:ext cx="228600" cy="381000"/>
          </a:xfrm>
          <a:prstGeom prst="flowChartMagneticDisk">
            <a:avLst/>
          </a:prstGeom>
          <a:solidFill>
            <a:srgbClr val="33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2438400" y="4343400"/>
            <a:ext cx="152400" cy="151918"/>
          </a:xfrm>
          <a:prstGeom prst="rect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perspectiveFront" fov="3000000">
              <a:rot lat="1200000" lon="2700000" rev="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cxnSp>
        <p:nvCxnSpPr>
          <p:cNvPr id="20" name="Connecteur droit 19"/>
          <p:cNvCxnSpPr/>
          <p:nvPr/>
        </p:nvCxnSpPr>
        <p:spPr bwMode="auto">
          <a:xfrm flipV="1">
            <a:off x="762000" y="4038600"/>
            <a:ext cx="2667000" cy="10287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ectangle 25"/>
          <p:cNvSpPr/>
          <p:nvPr/>
        </p:nvSpPr>
        <p:spPr bwMode="auto">
          <a:xfrm>
            <a:off x="2133600" y="4038600"/>
            <a:ext cx="152400" cy="151918"/>
          </a:xfrm>
          <a:prstGeom prst="rect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perspectiveFront" fov="3000000">
              <a:rot lat="1200000" lon="2700000" rev="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cxnSp>
        <p:nvCxnSpPr>
          <p:cNvPr id="8" name="Connecteur droit 7"/>
          <p:cNvCxnSpPr/>
          <p:nvPr/>
        </p:nvCxnSpPr>
        <p:spPr bwMode="auto">
          <a:xfrm rot="10800000" flipV="1">
            <a:off x="762000" y="3581400"/>
            <a:ext cx="2209800" cy="14859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Connecteur droit avec flèche 30"/>
          <p:cNvCxnSpPr/>
          <p:nvPr/>
        </p:nvCxnSpPr>
        <p:spPr bwMode="auto">
          <a:xfrm rot="10800000" flipV="1">
            <a:off x="2667000" y="4114800"/>
            <a:ext cx="53340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Connecteur droit avec flèche 32"/>
          <p:cNvCxnSpPr/>
          <p:nvPr/>
        </p:nvCxnSpPr>
        <p:spPr bwMode="auto">
          <a:xfrm rot="10800000" flipV="1">
            <a:off x="2514600" y="3657600"/>
            <a:ext cx="38100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5" name="ZoneTexte 34"/>
          <p:cNvSpPr txBox="1"/>
          <p:nvPr/>
        </p:nvSpPr>
        <p:spPr>
          <a:xfrm>
            <a:off x="4419600" y="3429000"/>
            <a:ext cx="4724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Les objets sont projetés sur l’écran dans la direction de l’œil / de la caméra</a:t>
            </a:r>
          </a:p>
          <a:p>
            <a:endParaRPr lang="fr-FR" sz="2000" dirty="0" smtClean="0"/>
          </a:p>
          <a:p>
            <a:r>
              <a:rPr lang="fr-FR" sz="2000" dirty="0" smtClean="0"/>
              <a:t>Transformation des coordonnées 3D des modèles vers les coordonnées 2D des pixels</a:t>
            </a:r>
            <a:endParaRPr lang="fr-FR" sz="2000" dirty="0"/>
          </a:p>
        </p:txBody>
      </p:sp>
      <p:sp>
        <p:nvSpPr>
          <p:cNvPr id="36" name="ZoneTexte 35"/>
          <p:cNvSpPr txBox="1"/>
          <p:nvPr/>
        </p:nvSpPr>
        <p:spPr>
          <a:xfrm>
            <a:off x="3200400" y="4343400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scène 3D</a:t>
            </a:r>
            <a:endParaRPr lang="fr-FR" sz="1600" dirty="0"/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Concepts de base de la librairie </a:t>
            </a:r>
            <a:r>
              <a:rPr lang="fr-FR" dirty="0" err="1" smtClean="0"/>
              <a:t>OpenGL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3400" y="1524000"/>
            <a:ext cx="7772400" cy="4114800"/>
          </a:xfrm>
        </p:spPr>
        <p:txBody>
          <a:bodyPr/>
          <a:lstStyle/>
          <a:p>
            <a:r>
              <a:rPr lang="fr-FR" dirty="0" smtClean="0">
                <a:solidFill>
                  <a:srgbClr val="FF6600"/>
                </a:solidFill>
              </a:rPr>
              <a:t>Projection de la scène 3D :</a:t>
            </a:r>
          </a:p>
          <a:p>
            <a:endParaRPr lang="fr-FR" sz="1000" dirty="0" smtClean="0"/>
          </a:p>
          <a:p>
            <a:r>
              <a:rPr lang="fr-FR" dirty="0" smtClean="0"/>
              <a:t>La scène est représentée par rapport à un observateur virtuel</a:t>
            </a:r>
          </a:p>
          <a:p>
            <a:pPr lvl="1">
              <a:buFont typeface="Arial"/>
              <a:buChar char="•"/>
            </a:pPr>
            <a:r>
              <a:rPr lang="fr-FR" dirty="0" smtClean="0"/>
              <a:t>Point de vue : position de l’observateur</a:t>
            </a:r>
          </a:p>
          <a:p>
            <a:pPr lvl="1">
              <a:buFont typeface="Arial"/>
              <a:buChar char="•"/>
            </a:pPr>
            <a:r>
              <a:rPr lang="fr-FR" dirty="0" smtClean="0"/>
              <a:t>Direction de visée : direction vers laquelle est tournée l’observateur</a:t>
            </a:r>
          </a:p>
          <a:p>
            <a:pPr lvl="1">
              <a:buFont typeface="Arial"/>
              <a:buChar char="•"/>
            </a:pPr>
            <a:r>
              <a:rPr lang="fr-FR" dirty="0" smtClean="0"/>
              <a:t>Direction en haut : verticale pour l’observateur</a:t>
            </a:r>
          </a:p>
          <a:p>
            <a:endParaRPr lang="fr-FR" dirty="0" smtClean="0"/>
          </a:p>
          <a:p>
            <a:r>
              <a:rPr lang="fr-FR" dirty="0" smtClean="0"/>
              <a:t>La projection de la scène 3D sur l’image se fait en deux étapes :</a:t>
            </a:r>
          </a:p>
          <a:p>
            <a:pPr marL="857250" lvl="1" indent="-457200">
              <a:buFont typeface="+mj-lt"/>
              <a:buAutoNum type="arabicPeriod"/>
            </a:pPr>
            <a:r>
              <a:rPr lang="fr-FR" dirty="0" smtClean="0"/>
              <a:t>On doit ramener tous les points de la scène dans le repère de l’œil (translation et changement d’échelle)</a:t>
            </a:r>
          </a:p>
          <a:p>
            <a:pPr marL="857250" lvl="1" indent="-457200">
              <a:buFont typeface="+mj-lt"/>
              <a:buAutoNum type="arabicPeriod"/>
            </a:pPr>
            <a:r>
              <a:rPr lang="fr-FR" dirty="0" smtClean="0"/>
              <a:t>Puis, projection du repère de l’œil vers le repère de l’image</a:t>
            </a:r>
          </a:p>
          <a:p>
            <a:pPr lvl="1">
              <a:buNone/>
            </a:pPr>
            <a:endParaRPr lang="fr-FR" dirty="0" smtClean="0"/>
          </a:p>
          <a:p>
            <a:pPr lvl="1">
              <a:buFont typeface="Arial"/>
              <a:buChar char="•"/>
            </a:pPr>
            <a:endParaRPr lang="fr-FR" dirty="0" smtClean="0"/>
          </a:p>
        </p:txBody>
      </p:sp>
      <p:sp>
        <p:nvSpPr>
          <p:cNvPr id="5" name="ZoneTexte 4"/>
          <p:cNvSpPr txBox="1"/>
          <p:nvPr/>
        </p:nvSpPr>
        <p:spPr>
          <a:xfrm>
            <a:off x="990600" y="5562600"/>
            <a:ext cx="10514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scène 3D</a:t>
            </a:r>
            <a:endParaRPr lang="fr-FR" sz="1600" dirty="0"/>
          </a:p>
        </p:txBody>
      </p:sp>
      <p:sp>
        <p:nvSpPr>
          <p:cNvPr id="6" name="ZoneTexte 5"/>
          <p:cNvSpPr txBox="1"/>
          <p:nvPr/>
        </p:nvSpPr>
        <p:spPr>
          <a:xfrm>
            <a:off x="3581400" y="5417403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repère de l’œil ou de la caméra</a:t>
            </a:r>
            <a:endParaRPr lang="fr-FR" sz="1600" dirty="0"/>
          </a:p>
        </p:txBody>
      </p:sp>
      <p:sp>
        <p:nvSpPr>
          <p:cNvPr id="7" name="ZoneTexte 6"/>
          <p:cNvSpPr txBox="1"/>
          <p:nvPr/>
        </p:nvSpPr>
        <p:spPr>
          <a:xfrm>
            <a:off x="6400800" y="5562600"/>
            <a:ext cx="17700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repère de l’image</a:t>
            </a:r>
            <a:endParaRPr lang="fr-FR" sz="1600" dirty="0"/>
          </a:p>
        </p:txBody>
      </p:sp>
      <p:cxnSp>
        <p:nvCxnSpPr>
          <p:cNvPr id="8" name="Connecteur droit avec flèche 7"/>
          <p:cNvCxnSpPr/>
          <p:nvPr/>
        </p:nvCxnSpPr>
        <p:spPr bwMode="auto">
          <a:xfrm>
            <a:off x="2209800" y="5715000"/>
            <a:ext cx="10668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Connecteur droit avec flèche 8"/>
          <p:cNvCxnSpPr/>
          <p:nvPr/>
        </p:nvCxnSpPr>
        <p:spPr bwMode="auto">
          <a:xfrm>
            <a:off x="5257800" y="5715000"/>
            <a:ext cx="8382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Concepts de base de la librairie </a:t>
            </a:r>
            <a:r>
              <a:rPr lang="fr-FR" dirty="0" err="1" smtClean="0"/>
              <a:t>OpenGL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524000"/>
            <a:ext cx="7772400" cy="990600"/>
          </a:xfrm>
        </p:spPr>
        <p:txBody>
          <a:bodyPr/>
          <a:lstStyle/>
          <a:p>
            <a:r>
              <a:rPr lang="fr-FR" dirty="0" smtClean="0"/>
              <a:t>Différents types de projection possibles :</a:t>
            </a:r>
          </a:p>
          <a:p>
            <a:endParaRPr lang="fr-FR" dirty="0"/>
          </a:p>
        </p:txBody>
      </p:sp>
      <p:sp>
        <p:nvSpPr>
          <p:cNvPr id="5" name="Rectangle 4"/>
          <p:cNvSpPr/>
          <p:nvPr/>
        </p:nvSpPr>
        <p:spPr bwMode="auto">
          <a:xfrm>
            <a:off x="1219200" y="3810000"/>
            <a:ext cx="1981200" cy="9144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6" name="Cube 5"/>
          <p:cNvSpPr/>
          <p:nvPr/>
        </p:nvSpPr>
        <p:spPr bwMode="auto">
          <a:xfrm>
            <a:off x="2438400" y="2895600"/>
            <a:ext cx="685800" cy="762000"/>
          </a:xfrm>
          <a:prstGeom prst="cub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cxnSp>
        <p:nvCxnSpPr>
          <p:cNvPr id="7" name="Connecteur droit 6"/>
          <p:cNvCxnSpPr/>
          <p:nvPr/>
        </p:nvCxnSpPr>
        <p:spPr bwMode="auto">
          <a:xfrm rot="5400000">
            <a:off x="1638300" y="3162300"/>
            <a:ext cx="914400" cy="685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Connecteur droit 7"/>
          <p:cNvCxnSpPr/>
          <p:nvPr/>
        </p:nvCxnSpPr>
        <p:spPr bwMode="auto">
          <a:xfrm rot="5400000">
            <a:off x="2171700" y="3162300"/>
            <a:ext cx="914400" cy="685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Connecteur droit 8"/>
          <p:cNvCxnSpPr/>
          <p:nvPr/>
        </p:nvCxnSpPr>
        <p:spPr bwMode="auto">
          <a:xfrm rot="5400000">
            <a:off x="1638300" y="3771900"/>
            <a:ext cx="914400" cy="685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Connecteur droit 9"/>
          <p:cNvCxnSpPr/>
          <p:nvPr/>
        </p:nvCxnSpPr>
        <p:spPr bwMode="auto">
          <a:xfrm rot="5400000">
            <a:off x="2171700" y="3771900"/>
            <a:ext cx="914400" cy="685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0"/>
          <p:cNvSpPr/>
          <p:nvPr/>
        </p:nvSpPr>
        <p:spPr bwMode="auto">
          <a:xfrm>
            <a:off x="1752600" y="3962400"/>
            <a:ext cx="533400" cy="609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4953000" y="3810000"/>
            <a:ext cx="1981200" cy="9144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13" name="Cube 12"/>
          <p:cNvSpPr/>
          <p:nvPr/>
        </p:nvSpPr>
        <p:spPr bwMode="auto">
          <a:xfrm>
            <a:off x="6172200" y="2895600"/>
            <a:ext cx="685800" cy="762000"/>
          </a:xfrm>
          <a:prstGeom prst="cub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cxnSp>
        <p:nvCxnSpPr>
          <p:cNvPr id="14" name="Connecteur droit 13"/>
          <p:cNvCxnSpPr/>
          <p:nvPr/>
        </p:nvCxnSpPr>
        <p:spPr bwMode="auto">
          <a:xfrm rot="5400000">
            <a:off x="4495800" y="3581400"/>
            <a:ext cx="2209800" cy="1143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Connecteur droit 14"/>
          <p:cNvCxnSpPr/>
          <p:nvPr/>
        </p:nvCxnSpPr>
        <p:spPr bwMode="auto">
          <a:xfrm rot="5400000">
            <a:off x="4762500" y="3314700"/>
            <a:ext cx="2209800" cy="1676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Connecteur droit 15"/>
          <p:cNvCxnSpPr/>
          <p:nvPr/>
        </p:nvCxnSpPr>
        <p:spPr bwMode="auto">
          <a:xfrm rot="5400000">
            <a:off x="4800600" y="3886200"/>
            <a:ext cx="1600200" cy="1143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Connecteur droit 16"/>
          <p:cNvCxnSpPr/>
          <p:nvPr/>
        </p:nvCxnSpPr>
        <p:spPr bwMode="auto">
          <a:xfrm rot="10800000" flipV="1">
            <a:off x="5029200" y="3657600"/>
            <a:ext cx="1676400" cy="1600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Connecteur droit 38"/>
          <p:cNvCxnSpPr/>
          <p:nvPr/>
        </p:nvCxnSpPr>
        <p:spPr bwMode="auto">
          <a:xfrm>
            <a:off x="5638800" y="4038600"/>
            <a:ext cx="3048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Connecteur droit 40"/>
          <p:cNvCxnSpPr/>
          <p:nvPr/>
        </p:nvCxnSpPr>
        <p:spPr bwMode="auto">
          <a:xfrm>
            <a:off x="5638800" y="4343400"/>
            <a:ext cx="3048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Connecteur droit 42"/>
          <p:cNvCxnSpPr/>
          <p:nvPr/>
        </p:nvCxnSpPr>
        <p:spPr bwMode="auto">
          <a:xfrm rot="5400000">
            <a:off x="5486400" y="4191000"/>
            <a:ext cx="3048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Connecteur droit 44"/>
          <p:cNvCxnSpPr/>
          <p:nvPr/>
        </p:nvCxnSpPr>
        <p:spPr bwMode="auto">
          <a:xfrm rot="5400000">
            <a:off x="5791200" y="4191000"/>
            <a:ext cx="3048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6" name="Rectangle 45"/>
          <p:cNvSpPr/>
          <p:nvPr/>
        </p:nvSpPr>
        <p:spPr>
          <a:xfrm>
            <a:off x="914400" y="5498068"/>
            <a:ext cx="21478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fr-FR" sz="1800" dirty="0" smtClean="0"/>
              <a:t>Projection parallèle</a:t>
            </a:r>
          </a:p>
        </p:txBody>
      </p:sp>
      <p:sp>
        <p:nvSpPr>
          <p:cNvPr id="47" name="Rectangle 46"/>
          <p:cNvSpPr/>
          <p:nvPr/>
        </p:nvSpPr>
        <p:spPr>
          <a:xfrm>
            <a:off x="4648200" y="5486400"/>
            <a:ext cx="2455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fr-FR" sz="1800" dirty="0" smtClean="0"/>
              <a:t>Projection perspective</a:t>
            </a:r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Concepts de base de la librairie </a:t>
            </a:r>
            <a:r>
              <a:rPr lang="fr-FR" dirty="0" err="1" smtClean="0"/>
              <a:t>OpenGL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5800" y="1524000"/>
            <a:ext cx="7772400" cy="1066800"/>
          </a:xfrm>
        </p:spPr>
        <p:txBody>
          <a:bodyPr/>
          <a:lstStyle/>
          <a:p>
            <a:r>
              <a:rPr lang="fr-FR" dirty="0" smtClean="0">
                <a:solidFill>
                  <a:srgbClr val="FF6600"/>
                </a:solidFill>
              </a:rPr>
              <a:t>Projection parallèle</a:t>
            </a:r>
          </a:p>
          <a:p>
            <a:r>
              <a:rPr lang="fr-FR" dirty="0" smtClean="0"/>
              <a:t>	Projection parallèle sur le plan z=0</a:t>
            </a:r>
          </a:p>
          <a:p>
            <a:r>
              <a:rPr lang="fr-FR" dirty="0" smtClean="0"/>
              <a:t> 	Direction de projection est (0, 0, 1)</a:t>
            </a:r>
          </a:p>
          <a:p>
            <a:r>
              <a:rPr lang="fr-FR" dirty="0" smtClean="0"/>
              <a:t>		x’ = x, y’ = y, z’=0 et w’=w</a:t>
            </a:r>
          </a:p>
          <a:p>
            <a:r>
              <a:rPr lang="fr-FR" dirty="0" smtClean="0"/>
              <a:t>		</a:t>
            </a:r>
          </a:p>
        </p:txBody>
      </p:sp>
      <p:sp>
        <p:nvSpPr>
          <p:cNvPr id="8" name="Flèche vers la droite 7"/>
          <p:cNvSpPr/>
          <p:nvPr/>
        </p:nvSpPr>
        <p:spPr bwMode="auto">
          <a:xfrm>
            <a:off x="5105400" y="3657600"/>
            <a:ext cx="304800" cy="228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9" name="Flèche vers la droite 8"/>
          <p:cNvSpPr/>
          <p:nvPr/>
        </p:nvSpPr>
        <p:spPr bwMode="auto">
          <a:xfrm>
            <a:off x="1295400" y="2743200"/>
            <a:ext cx="304800" cy="228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graphicFrame>
        <p:nvGraphicFramePr>
          <p:cNvPr id="10" name="Objet 9"/>
          <p:cNvGraphicFramePr>
            <a:graphicFrameLocks noChangeAspect="1"/>
          </p:cNvGraphicFramePr>
          <p:nvPr/>
        </p:nvGraphicFramePr>
        <p:xfrm>
          <a:off x="7162800" y="3088341"/>
          <a:ext cx="1219200" cy="1255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091" name="…quation" r:id="rId3" imgW="863600" imgH="889000" progId="Equation.3">
                  <p:embed/>
                </p:oleObj>
              </mc:Choice>
              <mc:Fallback>
                <p:oleObj name="…quation" r:id="rId3" imgW="863600" imgH="8890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3088341"/>
                        <a:ext cx="1219200" cy="125505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t 10"/>
          <p:cNvGraphicFramePr>
            <a:graphicFrameLocks noChangeAspect="1"/>
          </p:cNvGraphicFramePr>
          <p:nvPr/>
        </p:nvGraphicFramePr>
        <p:xfrm>
          <a:off x="2376488" y="3200400"/>
          <a:ext cx="974725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092" name="…quation" r:id="rId5" imgW="711200" imgH="889000" progId="Equation.3">
                  <p:embed/>
                </p:oleObj>
              </mc:Choice>
              <mc:Fallback>
                <p:oleObj name="…quation" r:id="rId5" imgW="711200" imgH="8890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76488" y="3200400"/>
                        <a:ext cx="974725" cy="1219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lèche vers la droite 11"/>
          <p:cNvSpPr/>
          <p:nvPr/>
        </p:nvSpPr>
        <p:spPr bwMode="auto">
          <a:xfrm>
            <a:off x="3505200" y="3657600"/>
            <a:ext cx="304800" cy="228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graphicFrame>
        <p:nvGraphicFramePr>
          <p:cNvPr id="54276" name="Object 4"/>
          <p:cNvGraphicFramePr>
            <a:graphicFrameLocks noChangeAspect="1"/>
          </p:cNvGraphicFramePr>
          <p:nvPr/>
        </p:nvGraphicFramePr>
        <p:xfrm>
          <a:off x="3883025" y="3117850"/>
          <a:ext cx="1076325" cy="130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093" name="…quation" r:id="rId7" imgW="736600" imgH="889000" progId="Equation.3">
                  <p:embed/>
                </p:oleObj>
              </mc:Choice>
              <mc:Fallback>
                <p:oleObj name="…quation" r:id="rId7" imgW="736600" imgH="8890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3025" y="3117850"/>
                        <a:ext cx="1076325" cy="130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ZoneTexte 13"/>
          <p:cNvSpPr txBox="1"/>
          <p:nvPr/>
        </p:nvSpPr>
        <p:spPr>
          <a:xfrm>
            <a:off x="5562600" y="3392269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dirty="0" smtClean="0">
                <a:solidFill>
                  <a:srgbClr val="FF8000"/>
                </a:solidFill>
              </a:rPr>
              <a:t>matrice de projection :</a:t>
            </a:r>
            <a:endParaRPr lang="fr-FR" sz="1800" dirty="0">
              <a:solidFill>
                <a:srgbClr val="FF8000"/>
              </a:solidFill>
            </a:endParaRPr>
          </a:p>
        </p:txBody>
      </p:sp>
      <p:cxnSp>
        <p:nvCxnSpPr>
          <p:cNvPr id="16" name="Connecteur droit 15"/>
          <p:cNvCxnSpPr/>
          <p:nvPr/>
        </p:nvCxnSpPr>
        <p:spPr bwMode="auto">
          <a:xfrm rot="5400000">
            <a:off x="2972594" y="5358824"/>
            <a:ext cx="1524000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Connecteur droit 17"/>
          <p:cNvCxnSpPr/>
          <p:nvPr/>
        </p:nvCxnSpPr>
        <p:spPr bwMode="auto">
          <a:xfrm>
            <a:off x="3733800" y="4977824"/>
            <a:ext cx="22860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Connecteur droit 18"/>
          <p:cNvCxnSpPr/>
          <p:nvPr/>
        </p:nvCxnSpPr>
        <p:spPr bwMode="auto">
          <a:xfrm>
            <a:off x="3733800" y="5739824"/>
            <a:ext cx="22860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ZoneTexte 19"/>
          <p:cNvSpPr txBox="1"/>
          <p:nvPr/>
        </p:nvSpPr>
        <p:spPr>
          <a:xfrm>
            <a:off x="2590800" y="5739824"/>
            <a:ext cx="1371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plan de projection</a:t>
            </a:r>
            <a:endParaRPr lang="fr-FR" sz="1600" dirty="0"/>
          </a:p>
        </p:txBody>
      </p:sp>
      <p:cxnSp>
        <p:nvCxnSpPr>
          <p:cNvPr id="22" name="Connecteur droit avec flèche 21"/>
          <p:cNvCxnSpPr/>
          <p:nvPr/>
        </p:nvCxnSpPr>
        <p:spPr bwMode="auto">
          <a:xfrm rot="10800000">
            <a:off x="4038600" y="5358824"/>
            <a:ext cx="16764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Connecteur droit 23"/>
          <p:cNvCxnSpPr/>
          <p:nvPr/>
        </p:nvCxnSpPr>
        <p:spPr bwMode="auto">
          <a:xfrm>
            <a:off x="4495800" y="4977824"/>
            <a:ext cx="16764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Connecteur droit 24"/>
          <p:cNvCxnSpPr/>
          <p:nvPr/>
        </p:nvCxnSpPr>
        <p:spPr bwMode="auto">
          <a:xfrm>
            <a:off x="4495800" y="5739824"/>
            <a:ext cx="16764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Concepts de base de la librairie </a:t>
            </a:r>
            <a:r>
              <a:rPr lang="fr-FR" dirty="0" err="1" smtClean="0"/>
              <a:t>OpenGL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5800" y="1447800"/>
            <a:ext cx="7772400" cy="1066800"/>
          </a:xfrm>
        </p:spPr>
        <p:txBody>
          <a:bodyPr/>
          <a:lstStyle/>
          <a:p>
            <a:r>
              <a:rPr lang="fr-FR" dirty="0" smtClean="0">
                <a:solidFill>
                  <a:srgbClr val="FF6600"/>
                </a:solidFill>
              </a:rPr>
              <a:t>Problème de la projection parallèle</a:t>
            </a:r>
          </a:p>
          <a:p>
            <a:endParaRPr lang="fr-FR" dirty="0" smtClean="0">
              <a:solidFill>
                <a:srgbClr val="FF6600"/>
              </a:solidFill>
            </a:endParaRPr>
          </a:p>
          <a:p>
            <a:r>
              <a:rPr lang="fr-FR" dirty="0" smtClean="0"/>
              <a:t>	Pas de rétrécissement des objets dans le lointain</a:t>
            </a:r>
          </a:p>
          <a:p>
            <a:r>
              <a:rPr lang="fr-FR" dirty="0" smtClean="0"/>
              <a:t>		pas possible de rendre ce type d’images</a:t>
            </a:r>
          </a:p>
          <a:p>
            <a:r>
              <a:rPr lang="fr-FR" dirty="0" smtClean="0"/>
              <a:t>		</a:t>
            </a:r>
            <a:r>
              <a:rPr lang="fr-FR" b="1" dirty="0" smtClean="0"/>
              <a:t>manque de réalisme </a:t>
            </a:r>
            <a:endParaRPr lang="fr-FR" b="1" dirty="0"/>
          </a:p>
        </p:txBody>
      </p:sp>
      <p:pic>
        <p:nvPicPr>
          <p:cNvPr id="5" name="Image 4" descr="rail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4038600"/>
            <a:ext cx="1905000" cy="1435100"/>
          </a:xfrm>
          <a:prstGeom prst="rect">
            <a:avLst/>
          </a:prstGeom>
        </p:spPr>
      </p:pic>
      <p:pic>
        <p:nvPicPr>
          <p:cNvPr id="6" name="Image 5" descr="rail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6100" y="3822700"/>
            <a:ext cx="1155700" cy="1739900"/>
          </a:xfrm>
          <a:prstGeom prst="rect">
            <a:avLst/>
          </a:prstGeom>
        </p:spPr>
      </p:pic>
      <p:pic>
        <p:nvPicPr>
          <p:cNvPr id="7" name="Image 6" descr="rout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038600"/>
            <a:ext cx="1714500" cy="1282700"/>
          </a:xfrm>
          <a:prstGeom prst="rect">
            <a:avLst/>
          </a:prstGeom>
        </p:spPr>
      </p:pic>
      <p:sp>
        <p:nvSpPr>
          <p:cNvPr id="8" name="Flèche vers la droite 7"/>
          <p:cNvSpPr/>
          <p:nvPr/>
        </p:nvSpPr>
        <p:spPr bwMode="auto">
          <a:xfrm>
            <a:off x="1295400" y="2667000"/>
            <a:ext cx="304800" cy="228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9" name="Flèche vers la droite 8"/>
          <p:cNvSpPr/>
          <p:nvPr/>
        </p:nvSpPr>
        <p:spPr bwMode="auto">
          <a:xfrm>
            <a:off x="1295400" y="3048000"/>
            <a:ext cx="304800" cy="228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Création d’images virtuelles en Informatique Graphique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228600" y="1524000"/>
            <a:ext cx="89154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Etapes de bases pour créer des images virtuelles animées :</a:t>
            </a:r>
          </a:p>
          <a:p>
            <a:endParaRPr lang="fr-FR" sz="2000" dirty="0" smtClean="0"/>
          </a:p>
          <a:p>
            <a:r>
              <a:rPr lang="fr-FR" sz="2000" dirty="0" smtClean="0"/>
              <a:t>1- </a:t>
            </a:r>
            <a:r>
              <a:rPr lang="fr-FR" sz="2000" dirty="0" smtClean="0">
                <a:solidFill>
                  <a:srgbClr val="FF0000"/>
                </a:solidFill>
              </a:rPr>
              <a:t>Cas d’une application médicale : </a:t>
            </a:r>
          </a:p>
          <a:p>
            <a:r>
              <a:rPr lang="fr-FR" sz="2000" dirty="0" smtClean="0"/>
              <a:t>       Récupération de données de patient de type IRM, scanners, etc.</a:t>
            </a:r>
          </a:p>
          <a:p>
            <a:r>
              <a:rPr lang="fr-FR" sz="2000" dirty="0" smtClean="0"/>
              <a:t>       Segmentation de ces données par un médecin expert</a:t>
            </a:r>
          </a:p>
          <a:p>
            <a:endParaRPr lang="fr-FR" sz="2000" dirty="0" smtClean="0">
              <a:solidFill>
                <a:srgbClr val="FF8000"/>
              </a:solidFill>
            </a:endParaRPr>
          </a:p>
          <a:p>
            <a:r>
              <a:rPr lang="fr-FR" sz="2000" dirty="0" smtClean="0"/>
              <a:t>2- </a:t>
            </a:r>
            <a:r>
              <a:rPr lang="fr-FR" sz="2000" dirty="0" smtClean="0">
                <a:solidFill>
                  <a:srgbClr val="FF8000"/>
                </a:solidFill>
              </a:rPr>
              <a:t>Modélisation</a:t>
            </a:r>
          </a:p>
          <a:p>
            <a:pPr lvl="1"/>
            <a:r>
              <a:rPr lang="fr-FR" sz="2000" dirty="0" smtClean="0"/>
              <a:t> Traitement des données pour obtenir une structure 3D</a:t>
            </a:r>
            <a:endParaRPr lang="fr-FR" sz="2000" i="1" dirty="0" smtClean="0"/>
          </a:p>
          <a:p>
            <a:pPr lvl="1">
              <a:buFont typeface="Arial"/>
              <a:buChar char="•"/>
            </a:pPr>
            <a:endParaRPr lang="fr-FR" sz="2000" i="1" dirty="0" smtClean="0"/>
          </a:p>
          <a:p>
            <a:r>
              <a:rPr lang="fr-FR" sz="2000" dirty="0" smtClean="0"/>
              <a:t>3- </a:t>
            </a:r>
            <a:r>
              <a:rPr lang="fr-FR" sz="2000" dirty="0" smtClean="0">
                <a:solidFill>
                  <a:srgbClr val="FF8000"/>
                </a:solidFill>
              </a:rPr>
              <a:t>Simulation / animation </a:t>
            </a:r>
            <a:r>
              <a:rPr lang="fr-FR" sz="2000" dirty="0" smtClean="0"/>
              <a:t>des objets 3D</a:t>
            </a:r>
          </a:p>
          <a:p>
            <a:r>
              <a:rPr lang="fr-FR" sz="2000" dirty="0" smtClean="0"/>
              <a:t> </a:t>
            </a:r>
          </a:p>
          <a:p>
            <a:r>
              <a:rPr lang="fr-FR" sz="2000" dirty="0" smtClean="0"/>
              <a:t>4- </a:t>
            </a:r>
            <a:r>
              <a:rPr lang="fr-FR" sz="2000" dirty="0" smtClean="0">
                <a:solidFill>
                  <a:srgbClr val="FF8000"/>
                </a:solidFill>
              </a:rPr>
              <a:t>Visualisation / rendu / affichage </a:t>
            </a:r>
            <a:r>
              <a:rPr lang="fr-FR" sz="2000" dirty="0" smtClean="0"/>
              <a:t>des objets simulés</a:t>
            </a:r>
          </a:p>
          <a:p>
            <a:pPr>
              <a:buFont typeface="Arial"/>
              <a:buChar char="•"/>
            </a:pPr>
            <a:endParaRPr lang="fr-FR" sz="2000" dirty="0" smtClean="0"/>
          </a:p>
          <a:p>
            <a:r>
              <a:rPr lang="fr-FR" sz="2000" dirty="0" smtClean="0"/>
              <a:t>5- Couplage avec des </a:t>
            </a:r>
            <a:r>
              <a:rPr lang="fr-FR" sz="2000" dirty="0" smtClean="0">
                <a:solidFill>
                  <a:srgbClr val="FF8000"/>
                </a:solidFill>
              </a:rPr>
              <a:t>interfaces </a:t>
            </a:r>
            <a:r>
              <a:rPr lang="fr-FR" sz="2000" dirty="0" err="1" smtClean="0">
                <a:solidFill>
                  <a:srgbClr val="FF8000"/>
                </a:solidFill>
              </a:rPr>
              <a:t>haptiques</a:t>
            </a:r>
            <a:r>
              <a:rPr lang="fr-FR" sz="2000" dirty="0" smtClean="0">
                <a:solidFill>
                  <a:srgbClr val="FF8000"/>
                </a:solidFill>
              </a:rPr>
              <a:t> </a:t>
            </a:r>
            <a:r>
              <a:rPr lang="fr-FR" sz="2000" dirty="0" smtClean="0"/>
              <a:t>(Réalité Virtuelle)</a:t>
            </a:r>
            <a:endParaRPr lang="fr-FR" sz="2000" dirty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Concepts de base de la librairie </a:t>
            </a:r>
            <a:r>
              <a:rPr lang="fr-FR" dirty="0" err="1" smtClean="0"/>
              <a:t>OpenGL</a:t>
            </a:r>
            <a:endParaRPr lang="fr-FR" dirty="0"/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337120" y="1591816"/>
            <a:ext cx="8915400" cy="3637384"/>
          </a:xfrm>
        </p:spPr>
        <p:txBody>
          <a:bodyPr/>
          <a:lstStyle/>
          <a:p>
            <a:r>
              <a:rPr lang="fr-FR" dirty="0" smtClean="0">
                <a:solidFill>
                  <a:srgbClr val="FF6600"/>
                </a:solidFill>
              </a:rPr>
              <a:t>Projection perspective</a:t>
            </a:r>
          </a:p>
          <a:p>
            <a:endParaRPr lang="fr-FR" dirty="0" smtClean="0">
              <a:solidFill>
                <a:srgbClr val="FF6600"/>
              </a:solidFill>
            </a:endParaRPr>
          </a:p>
          <a:p>
            <a:r>
              <a:rPr lang="fr-FR" dirty="0" smtClean="0"/>
              <a:t>	Intérêt : les objets lointains sont plus petits</a:t>
            </a:r>
          </a:p>
          <a:p>
            <a:endParaRPr lang="fr-FR" dirty="0" smtClean="0"/>
          </a:p>
          <a:p>
            <a:r>
              <a:rPr lang="fr-FR" dirty="0" smtClean="0"/>
              <a:t>	Deux droites parallèles se rejoignent en un point appelé </a:t>
            </a:r>
            <a:r>
              <a:rPr lang="fr-FR" i="1" dirty="0" smtClean="0"/>
              <a:t>point de fuite</a:t>
            </a:r>
          </a:p>
          <a:p>
            <a:endParaRPr lang="fr-FR" i="1" dirty="0" smtClean="0"/>
          </a:p>
          <a:p>
            <a:r>
              <a:rPr lang="fr-FR" dirty="0" smtClean="0"/>
              <a:t>	Plusieurs types de projection : un, deux ou trois points de fuite</a:t>
            </a:r>
          </a:p>
          <a:p>
            <a:endParaRPr lang="fr-FR" dirty="0" smtClean="0"/>
          </a:p>
          <a:p>
            <a:r>
              <a:rPr lang="fr-FR" dirty="0" smtClean="0"/>
              <a:t>	</a:t>
            </a:r>
            <a:endParaRPr lang="fr-FR" dirty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Concepts de base de la librairie </a:t>
            </a:r>
            <a:r>
              <a:rPr lang="fr-FR" dirty="0" err="1" smtClean="0"/>
              <a:t>OpenGL</a:t>
            </a:r>
            <a:endParaRPr lang="fr-FR" dirty="0"/>
          </a:p>
        </p:txBody>
      </p:sp>
      <p:cxnSp>
        <p:nvCxnSpPr>
          <p:cNvPr id="5" name="Connecteur droit 4"/>
          <p:cNvCxnSpPr/>
          <p:nvPr/>
        </p:nvCxnSpPr>
        <p:spPr bwMode="auto">
          <a:xfrm>
            <a:off x="3048000" y="3809206"/>
            <a:ext cx="5486400" cy="79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Connecteur droit 5"/>
          <p:cNvCxnSpPr/>
          <p:nvPr/>
        </p:nvCxnSpPr>
        <p:spPr bwMode="auto">
          <a:xfrm flipV="1">
            <a:off x="3048000" y="3047206"/>
            <a:ext cx="2438400" cy="762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Connecteur droit 6"/>
          <p:cNvCxnSpPr/>
          <p:nvPr/>
        </p:nvCxnSpPr>
        <p:spPr bwMode="auto">
          <a:xfrm rot="5400000">
            <a:off x="3314700" y="3694906"/>
            <a:ext cx="2362200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Connecteur droit 7"/>
          <p:cNvCxnSpPr/>
          <p:nvPr/>
        </p:nvCxnSpPr>
        <p:spPr bwMode="auto">
          <a:xfrm>
            <a:off x="3048000" y="3809206"/>
            <a:ext cx="2438400" cy="68659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Connecteur droit avec flèche 8"/>
          <p:cNvCxnSpPr/>
          <p:nvPr/>
        </p:nvCxnSpPr>
        <p:spPr bwMode="auto">
          <a:xfrm>
            <a:off x="3048000" y="3123406"/>
            <a:ext cx="14478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0" name="ZoneTexte 9"/>
          <p:cNvSpPr txBox="1"/>
          <p:nvPr/>
        </p:nvSpPr>
        <p:spPr>
          <a:xfrm>
            <a:off x="3048000" y="2590006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Distance </a:t>
            </a:r>
          </a:p>
          <a:p>
            <a:pPr algn="ctr"/>
            <a:r>
              <a:rPr lang="fr-FR" sz="1400" dirty="0" smtClean="0"/>
              <a:t>focale (d)</a:t>
            </a:r>
            <a:endParaRPr lang="fr-FR" sz="1400" dirty="0"/>
          </a:p>
        </p:txBody>
      </p:sp>
      <p:sp>
        <p:nvSpPr>
          <p:cNvPr id="11" name="ZoneTexte 10"/>
          <p:cNvSpPr txBox="1"/>
          <p:nvPr/>
        </p:nvSpPr>
        <p:spPr>
          <a:xfrm>
            <a:off x="3962400" y="495300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Plan de projection</a:t>
            </a:r>
            <a:endParaRPr lang="fr-FR" sz="1400" dirty="0"/>
          </a:p>
        </p:txBody>
      </p:sp>
      <p:sp>
        <p:nvSpPr>
          <p:cNvPr id="12" name="ZoneTexte 11"/>
          <p:cNvSpPr txBox="1"/>
          <p:nvPr/>
        </p:nvSpPr>
        <p:spPr>
          <a:xfrm>
            <a:off x="1159024" y="3553852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Centre </a:t>
            </a:r>
            <a:r>
              <a:rPr lang="fr-FR" sz="1400" smtClean="0"/>
              <a:t>de projection (</a:t>
            </a:r>
            <a:r>
              <a:rPr lang="fr-FR" sz="1400" dirty="0" smtClean="0"/>
              <a:t>CDP)</a:t>
            </a:r>
            <a:endParaRPr lang="fr-FR" sz="1400" dirty="0"/>
          </a:p>
        </p:txBody>
      </p:sp>
      <p:cxnSp>
        <p:nvCxnSpPr>
          <p:cNvPr id="15" name="Connecteur droit 14"/>
          <p:cNvCxnSpPr/>
          <p:nvPr/>
        </p:nvCxnSpPr>
        <p:spPr bwMode="auto">
          <a:xfrm>
            <a:off x="5486400" y="3048000"/>
            <a:ext cx="2057400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Connecteur droit 15"/>
          <p:cNvCxnSpPr/>
          <p:nvPr/>
        </p:nvCxnSpPr>
        <p:spPr bwMode="auto">
          <a:xfrm>
            <a:off x="5486400" y="4495800"/>
            <a:ext cx="2057400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Connecteur droit 17"/>
          <p:cNvCxnSpPr/>
          <p:nvPr/>
        </p:nvCxnSpPr>
        <p:spPr bwMode="auto">
          <a:xfrm flipV="1">
            <a:off x="3048000" y="3048000"/>
            <a:ext cx="4495800" cy="762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Connecteur droit 20"/>
          <p:cNvCxnSpPr/>
          <p:nvPr/>
        </p:nvCxnSpPr>
        <p:spPr bwMode="auto">
          <a:xfrm>
            <a:off x="3048000" y="3810000"/>
            <a:ext cx="4495800" cy="685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Rectangle 24"/>
          <p:cNvSpPr/>
          <p:nvPr/>
        </p:nvSpPr>
        <p:spPr>
          <a:xfrm>
            <a:off x="762000" y="1524000"/>
            <a:ext cx="58733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 smtClean="0">
                <a:solidFill>
                  <a:srgbClr val="FF6600"/>
                </a:solidFill>
              </a:rPr>
              <a:t>Projection perspective – Notion de distance focale</a:t>
            </a: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Concepts de base de la librairie </a:t>
            </a:r>
            <a:r>
              <a:rPr lang="fr-FR" dirty="0" err="1" smtClean="0"/>
              <a:t>OpenGL</a:t>
            </a:r>
            <a:endParaRPr lang="fr-FR" dirty="0"/>
          </a:p>
        </p:txBody>
      </p:sp>
      <p:cxnSp>
        <p:nvCxnSpPr>
          <p:cNvPr id="5" name="Connecteur droit 4"/>
          <p:cNvCxnSpPr/>
          <p:nvPr/>
        </p:nvCxnSpPr>
        <p:spPr bwMode="auto">
          <a:xfrm>
            <a:off x="3657600" y="4647406"/>
            <a:ext cx="5486400" cy="79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Connecteur droit 5"/>
          <p:cNvCxnSpPr/>
          <p:nvPr/>
        </p:nvCxnSpPr>
        <p:spPr bwMode="auto">
          <a:xfrm flipV="1">
            <a:off x="3657600" y="3885406"/>
            <a:ext cx="2438400" cy="762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Connecteur droit 6"/>
          <p:cNvCxnSpPr/>
          <p:nvPr/>
        </p:nvCxnSpPr>
        <p:spPr bwMode="auto">
          <a:xfrm rot="5400000">
            <a:off x="3924300" y="4533106"/>
            <a:ext cx="2362200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Connecteur droit 7"/>
          <p:cNvCxnSpPr/>
          <p:nvPr/>
        </p:nvCxnSpPr>
        <p:spPr bwMode="auto">
          <a:xfrm>
            <a:off x="3657600" y="4647406"/>
            <a:ext cx="2438400" cy="68659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Connecteur droit avec flèche 8"/>
          <p:cNvCxnSpPr/>
          <p:nvPr/>
        </p:nvCxnSpPr>
        <p:spPr bwMode="auto">
          <a:xfrm>
            <a:off x="3657600" y="3961606"/>
            <a:ext cx="14478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0" name="ZoneTexte 9"/>
          <p:cNvSpPr txBox="1"/>
          <p:nvPr/>
        </p:nvSpPr>
        <p:spPr>
          <a:xfrm>
            <a:off x="3657600" y="3428206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Distance </a:t>
            </a:r>
          </a:p>
          <a:p>
            <a:pPr algn="ctr"/>
            <a:r>
              <a:rPr lang="fr-FR" sz="1400" dirty="0" smtClean="0"/>
              <a:t>focale (d)</a:t>
            </a:r>
            <a:endParaRPr lang="fr-FR" sz="1400" dirty="0"/>
          </a:p>
        </p:txBody>
      </p:sp>
      <p:sp>
        <p:nvSpPr>
          <p:cNvPr id="11" name="ZoneTexte 10"/>
          <p:cNvSpPr txBox="1"/>
          <p:nvPr/>
        </p:nvSpPr>
        <p:spPr>
          <a:xfrm>
            <a:off x="4572000" y="579120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Plan de projection</a:t>
            </a:r>
            <a:endParaRPr lang="fr-FR" sz="1400" dirty="0"/>
          </a:p>
        </p:txBody>
      </p:sp>
      <p:sp>
        <p:nvSpPr>
          <p:cNvPr id="12" name="ZoneTexte 11"/>
          <p:cNvSpPr txBox="1"/>
          <p:nvPr/>
        </p:nvSpPr>
        <p:spPr>
          <a:xfrm>
            <a:off x="2743200" y="4418806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Plan de vue</a:t>
            </a:r>
            <a:endParaRPr lang="fr-FR" sz="1400" dirty="0"/>
          </a:p>
        </p:txBody>
      </p:sp>
      <p:sp>
        <p:nvSpPr>
          <p:cNvPr id="25" name="Rectangle 24"/>
          <p:cNvSpPr/>
          <p:nvPr/>
        </p:nvSpPr>
        <p:spPr>
          <a:xfrm>
            <a:off x="762000" y="1447800"/>
            <a:ext cx="619765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solidFill>
                  <a:srgbClr val="FF6600"/>
                </a:solidFill>
              </a:rPr>
              <a:t>Projection perspective - Notion d’ouverture de vue</a:t>
            </a:r>
          </a:p>
          <a:p>
            <a:endParaRPr lang="fr-FR" sz="2000" dirty="0" smtClean="0">
              <a:solidFill>
                <a:srgbClr val="FF6600"/>
              </a:solidFill>
            </a:endParaRPr>
          </a:p>
          <a:p>
            <a:r>
              <a:rPr lang="fr-FR" sz="2000" dirty="0" smtClean="0">
                <a:solidFill>
                  <a:srgbClr val="FF6600"/>
                </a:solidFill>
              </a:rPr>
              <a:t>	</a:t>
            </a:r>
            <a:r>
              <a:rPr lang="fr-FR" sz="2000" dirty="0" smtClean="0"/>
              <a:t>Angle qui exprime la largeur du champ visuel</a:t>
            </a:r>
          </a:p>
          <a:p>
            <a:r>
              <a:rPr lang="fr-FR" sz="2000" dirty="0" smtClean="0"/>
              <a:t>	</a:t>
            </a:r>
          </a:p>
          <a:p>
            <a:r>
              <a:rPr lang="fr-FR" sz="2000" dirty="0" smtClean="0"/>
              <a:t>	Relation avec la distance focale : </a:t>
            </a:r>
          </a:p>
          <a:p>
            <a:endParaRPr lang="fr-FR" sz="2000" dirty="0" smtClean="0">
              <a:solidFill>
                <a:srgbClr val="FF6600"/>
              </a:solidFill>
            </a:endParaRPr>
          </a:p>
        </p:txBody>
      </p:sp>
      <p:sp>
        <p:nvSpPr>
          <p:cNvPr id="17" name="Arc 16"/>
          <p:cNvSpPr/>
          <p:nvPr/>
        </p:nvSpPr>
        <p:spPr bwMode="auto">
          <a:xfrm>
            <a:off x="4876800" y="4191000"/>
            <a:ext cx="685800" cy="914400"/>
          </a:xfrm>
          <a:prstGeom prst="arc">
            <a:avLst>
              <a:gd name="adj1" fmla="val 16200000"/>
              <a:gd name="adj2" fmla="val 21288285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5638800" y="4038600"/>
            <a:ext cx="53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 smtClean="0"/>
              <a:t>α</a:t>
            </a:r>
            <a:endParaRPr lang="fr-FR" sz="2000" dirty="0"/>
          </a:p>
        </p:txBody>
      </p:sp>
      <p:sp>
        <p:nvSpPr>
          <p:cNvPr id="20" name="ZoneTexte 19"/>
          <p:cNvSpPr txBox="1"/>
          <p:nvPr/>
        </p:nvSpPr>
        <p:spPr>
          <a:xfrm>
            <a:off x="4800600" y="38862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smtClean="0"/>
              <a:t>1</a:t>
            </a:r>
            <a:endParaRPr lang="fr-FR" sz="1800" dirty="0"/>
          </a:p>
        </p:txBody>
      </p:sp>
      <p:sp>
        <p:nvSpPr>
          <p:cNvPr id="22" name="ZoneTexte 21"/>
          <p:cNvSpPr txBox="1"/>
          <p:nvPr/>
        </p:nvSpPr>
        <p:spPr>
          <a:xfrm>
            <a:off x="4724400" y="50292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smtClean="0"/>
              <a:t>-1</a:t>
            </a:r>
          </a:p>
          <a:p>
            <a:endParaRPr lang="fr-FR" sz="1800" dirty="0"/>
          </a:p>
        </p:txBody>
      </p:sp>
      <p:graphicFrame>
        <p:nvGraphicFramePr>
          <p:cNvPr id="23" name="Objet 22"/>
          <p:cNvGraphicFramePr>
            <a:graphicFrameLocks noChangeAspect="1"/>
          </p:cNvGraphicFramePr>
          <p:nvPr/>
        </p:nvGraphicFramePr>
        <p:xfrm>
          <a:off x="5562600" y="2590800"/>
          <a:ext cx="987972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791" name="…quation" r:id="rId3" imgW="596900" imgH="368300" progId="Equation.3">
                  <p:embed/>
                </p:oleObj>
              </mc:Choice>
              <mc:Fallback>
                <p:oleObj name="…quation" r:id="rId3" imgW="596900" imgH="3683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2590800"/>
                        <a:ext cx="987972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Connecteur droit 23"/>
          <p:cNvCxnSpPr>
            <a:stCxn id="18" idx="0"/>
          </p:cNvCxnSpPr>
          <p:nvPr/>
        </p:nvCxnSpPr>
        <p:spPr bwMode="auto">
          <a:xfrm rot="16200000" flipH="1">
            <a:off x="4914900" y="5231368"/>
            <a:ext cx="991394" cy="79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Concepts de base de la librairie </a:t>
            </a:r>
            <a:r>
              <a:rPr lang="fr-FR" dirty="0" err="1" smtClean="0"/>
              <a:t>OpenGL</a:t>
            </a:r>
            <a:endParaRPr lang="fr-FR" dirty="0"/>
          </a:p>
        </p:txBody>
      </p:sp>
      <p:cxnSp>
        <p:nvCxnSpPr>
          <p:cNvPr id="8" name="Connecteur droit 7"/>
          <p:cNvCxnSpPr/>
          <p:nvPr/>
        </p:nvCxnSpPr>
        <p:spPr bwMode="auto">
          <a:xfrm flipV="1">
            <a:off x="1600200" y="4659868"/>
            <a:ext cx="4572000" cy="1066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Connecteur droit avec flèche 9"/>
          <p:cNvCxnSpPr/>
          <p:nvPr/>
        </p:nvCxnSpPr>
        <p:spPr bwMode="auto">
          <a:xfrm rot="5400000" flipH="1" flipV="1">
            <a:off x="2058194" y="5421868"/>
            <a:ext cx="1370806" cy="79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Connecteur droit avec flèche 11"/>
          <p:cNvCxnSpPr/>
          <p:nvPr/>
        </p:nvCxnSpPr>
        <p:spPr bwMode="auto">
          <a:xfrm>
            <a:off x="1600200" y="5726668"/>
            <a:ext cx="59436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ZoneTexte 12"/>
          <p:cNvSpPr txBox="1"/>
          <p:nvPr/>
        </p:nvSpPr>
        <p:spPr>
          <a:xfrm>
            <a:off x="2133600" y="5802868"/>
            <a:ext cx="30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d</a:t>
            </a:r>
            <a:endParaRPr lang="fr-FR" sz="1600" dirty="0"/>
          </a:p>
        </p:txBody>
      </p:sp>
      <p:sp>
        <p:nvSpPr>
          <p:cNvPr id="14" name="ZoneTexte 13"/>
          <p:cNvSpPr txBox="1"/>
          <p:nvPr/>
        </p:nvSpPr>
        <p:spPr>
          <a:xfrm>
            <a:off x="1752600" y="5114091"/>
            <a:ext cx="9727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(x</a:t>
            </a:r>
            <a:r>
              <a:rPr lang="fr-FR" sz="1400" baseline="-25000" dirty="0" smtClean="0"/>
              <a:t>p</a:t>
            </a:r>
            <a:r>
              <a:rPr lang="fr-FR" sz="1400" dirty="0" smtClean="0"/>
              <a:t>, </a:t>
            </a:r>
            <a:r>
              <a:rPr lang="fr-FR" sz="1400" dirty="0" err="1" smtClean="0"/>
              <a:t>y</a:t>
            </a:r>
            <a:r>
              <a:rPr lang="fr-FR" sz="1400" baseline="-25000" dirty="0" err="1" smtClean="0"/>
              <a:t>p</a:t>
            </a:r>
            <a:r>
              <a:rPr lang="fr-FR" sz="1400" dirty="0" smtClean="0"/>
              <a:t>, </a:t>
            </a:r>
            <a:r>
              <a:rPr lang="fr-FR" sz="1400" dirty="0" err="1" smtClean="0"/>
              <a:t>z</a:t>
            </a:r>
            <a:r>
              <a:rPr lang="fr-FR" sz="1400" baseline="-25000" dirty="0" err="1" smtClean="0"/>
              <a:t>p</a:t>
            </a:r>
            <a:r>
              <a:rPr lang="fr-FR" sz="1400" dirty="0" smtClean="0"/>
              <a:t>)</a:t>
            </a:r>
            <a:endParaRPr lang="fr-FR" sz="1400" dirty="0"/>
          </a:p>
        </p:txBody>
      </p:sp>
      <p:sp>
        <p:nvSpPr>
          <p:cNvPr id="16" name="ZoneTexte 15"/>
          <p:cNvSpPr txBox="1"/>
          <p:nvPr/>
        </p:nvSpPr>
        <p:spPr>
          <a:xfrm>
            <a:off x="5105400" y="4431268"/>
            <a:ext cx="7278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(</a:t>
            </a:r>
            <a:r>
              <a:rPr lang="fr-FR" sz="1600" dirty="0" err="1" smtClean="0"/>
              <a:t>x,y,z</a:t>
            </a:r>
            <a:r>
              <a:rPr lang="fr-FR" sz="1600" dirty="0" smtClean="0"/>
              <a:t>)</a:t>
            </a:r>
            <a:endParaRPr lang="fr-FR" dirty="0"/>
          </a:p>
        </p:txBody>
      </p:sp>
      <p:sp>
        <p:nvSpPr>
          <p:cNvPr id="18" name="Ellipse 17"/>
          <p:cNvSpPr/>
          <p:nvPr/>
        </p:nvSpPr>
        <p:spPr bwMode="auto">
          <a:xfrm>
            <a:off x="5334000" y="4736068"/>
            <a:ext cx="152400" cy="1524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62000" y="1524000"/>
            <a:ext cx="33355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 smtClean="0">
                <a:solidFill>
                  <a:srgbClr val="FF6600"/>
                </a:solidFill>
              </a:rPr>
              <a:t>Equations de perspectives :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2895600" y="4583668"/>
            <a:ext cx="33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smtClean="0"/>
              <a:t>X</a:t>
            </a:r>
            <a:endParaRPr lang="fr-FR" sz="1800" dirty="0"/>
          </a:p>
        </p:txBody>
      </p:sp>
      <p:sp>
        <p:nvSpPr>
          <p:cNvPr id="22" name="ZoneTexte 21"/>
          <p:cNvSpPr txBox="1"/>
          <p:nvPr/>
        </p:nvSpPr>
        <p:spPr>
          <a:xfrm>
            <a:off x="7467600" y="5802868"/>
            <a:ext cx="325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smtClean="0"/>
              <a:t>Z</a:t>
            </a:r>
            <a:endParaRPr lang="fr-FR" sz="1800" dirty="0"/>
          </a:p>
        </p:txBody>
      </p:sp>
      <p:graphicFrame>
        <p:nvGraphicFramePr>
          <p:cNvPr id="28" name="Objet 27"/>
          <p:cNvGraphicFramePr>
            <a:graphicFrameLocks noChangeAspect="1"/>
          </p:cNvGraphicFramePr>
          <p:nvPr/>
        </p:nvGraphicFramePr>
        <p:xfrm>
          <a:off x="2784475" y="1981200"/>
          <a:ext cx="2549525" cy="658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379" name="…quation" r:id="rId3" imgW="1473200" imgH="381000" progId="Equation.3">
                  <p:embed/>
                </p:oleObj>
              </mc:Choice>
              <mc:Fallback>
                <p:oleObj name="…quation" r:id="rId3" imgW="1473200" imgH="3810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4475" y="1981200"/>
                        <a:ext cx="2549525" cy="658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0" name="Connecteur droit 29"/>
          <p:cNvCxnSpPr/>
          <p:nvPr/>
        </p:nvCxnSpPr>
        <p:spPr bwMode="auto">
          <a:xfrm rot="5400000">
            <a:off x="2628900" y="5612368"/>
            <a:ext cx="2286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Connecteur droit 31"/>
          <p:cNvCxnSpPr/>
          <p:nvPr/>
        </p:nvCxnSpPr>
        <p:spPr bwMode="auto">
          <a:xfrm rot="10800000">
            <a:off x="1676400" y="5726668"/>
            <a:ext cx="9906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Connecteur droit 34"/>
          <p:cNvCxnSpPr/>
          <p:nvPr/>
        </p:nvCxnSpPr>
        <p:spPr bwMode="auto">
          <a:xfrm rot="10800000">
            <a:off x="1676400" y="5801279"/>
            <a:ext cx="37338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322563" name="Object 3"/>
          <p:cNvGraphicFramePr>
            <a:graphicFrameLocks noChangeAspect="1"/>
          </p:cNvGraphicFramePr>
          <p:nvPr/>
        </p:nvGraphicFramePr>
        <p:xfrm>
          <a:off x="2819400" y="2819400"/>
          <a:ext cx="2549525" cy="658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380" name="…quation" r:id="rId5" imgW="1473200" imgH="381000" progId="Equation.3">
                  <p:embed/>
                </p:oleObj>
              </mc:Choice>
              <mc:Fallback>
                <p:oleObj name="…quation" r:id="rId5" imgW="1473200" imgH="3810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2819400"/>
                        <a:ext cx="2549525" cy="658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ZoneTexte 36"/>
          <p:cNvSpPr txBox="1"/>
          <p:nvPr/>
        </p:nvSpPr>
        <p:spPr>
          <a:xfrm>
            <a:off x="5562600" y="28956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smtClean="0"/>
              <a:t>(même raisonnement)</a:t>
            </a:r>
            <a:endParaRPr lang="fr-FR" sz="1800" dirty="0"/>
          </a:p>
        </p:txBody>
      </p:sp>
      <p:graphicFrame>
        <p:nvGraphicFramePr>
          <p:cNvPr id="39" name="Objet 38"/>
          <p:cNvGraphicFramePr>
            <a:graphicFrameLocks noChangeAspect="1"/>
          </p:cNvGraphicFramePr>
          <p:nvPr/>
        </p:nvGraphicFramePr>
        <p:xfrm>
          <a:off x="2819400" y="3733800"/>
          <a:ext cx="7366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381" name="…quation" r:id="rId7" imgW="368300" imgH="152400" progId="Equation.3">
                  <p:embed/>
                </p:oleObj>
              </mc:Choice>
              <mc:Fallback>
                <p:oleObj name="…quation" r:id="rId7" imgW="368300" imgH="1524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3733800"/>
                        <a:ext cx="736600" cy="304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Accolade ouvrante 39"/>
          <p:cNvSpPr/>
          <p:nvPr/>
        </p:nvSpPr>
        <p:spPr bwMode="auto">
          <a:xfrm>
            <a:off x="2514600" y="2057400"/>
            <a:ext cx="228600" cy="2133600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57200" y="5725180"/>
            <a:ext cx="1447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 smtClean="0"/>
              <a:t>Centre de projection</a:t>
            </a:r>
            <a:endParaRPr lang="fr-FR" sz="1400" dirty="0"/>
          </a:p>
        </p:txBody>
      </p:sp>
      <p:sp>
        <p:nvSpPr>
          <p:cNvPr id="42" name="ZoneTexte 41"/>
          <p:cNvSpPr txBox="1"/>
          <p:nvPr/>
        </p:nvSpPr>
        <p:spPr>
          <a:xfrm>
            <a:off x="2667000" y="586740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Plan de projection</a:t>
            </a:r>
            <a:endParaRPr lang="fr-FR" sz="1400" dirty="0"/>
          </a:p>
        </p:txBody>
      </p:sp>
      <p:sp>
        <p:nvSpPr>
          <p:cNvPr id="38" name="Ellipse 37"/>
          <p:cNvSpPr/>
          <p:nvPr/>
        </p:nvSpPr>
        <p:spPr bwMode="auto">
          <a:xfrm>
            <a:off x="2667000" y="5334000"/>
            <a:ext cx="152400" cy="1524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45" name="ZoneTexte 44"/>
          <p:cNvSpPr txBox="1"/>
          <p:nvPr/>
        </p:nvSpPr>
        <p:spPr>
          <a:xfrm>
            <a:off x="655983" y="5105400"/>
            <a:ext cx="11927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Point projeté</a:t>
            </a:r>
            <a:endParaRPr lang="fr-FR" sz="1400" dirty="0"/>
          </a:p>
        </p:txBody>
      </p:sp>
      <p:sp>
        <p:nvSpPr>
          <p:cNvPr id="46" name="ZoneTexte 45"/>
          <p:cNvSpPr txBox="1"/>
          <p:nvPr/>
        </p:nvSpPr>
        <p:spPr>
          <a:xfrm>
            <a:off x="2667000" y="5715000"/>
            <a:ext cx="6096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O</a:t>
            </a:r>
            <a:endParaRPr lang="fr-FR" sz="1400" dirty="0"/>
          </a:p>
        </p:txBody>
      </p:sp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" name="Connecteur droit 49"/>
          <p:cNvCxnSpPr/>
          <p:nvPr/>
        </p:nvCxnSpPr>
        <p:spPr bwMode="auto">
          <a:xfrm rot="5400000">
            <a:off x="2514600" y="5410200"/>
            <a:ext cx="1219200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Concepts de base de la librairie </a:t>
            </a:r>
            <a:r>
              <a:rPr lang="fr-FR" dirty="0" err="1" smtClean="0"/>
              <a:t>OpenGL</a:t>
            </a:r>
            <a:endParaRPr lang="fr-FR" dirty="0"/>
          </a:p>
        </p:txBody>
      </p:sp>
      <p:sp>
        <p:nvSpPr>
          <p:cNvPr id="20" name="Rectangle 19"/>
          <p:cNvSpPr/>
          <p:nvPr/>
        </p:nvSpPr>
        <p:spPr>
          <a:xfrm>
            <a:off x="457200" y="1371600"/>
            <a:ext cx="664010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 smtClean="0">
                <a:solidFill>
                  <a:srgbClr val="FF6600"/>
                </a:solidFill>
              </a:rPr>
              <a:t>Equations de perspectives simplifiées </a:t>
            </a:r>
          </a:p>
          <a:p>
            <a:r>
              <a:rPr lang="fr-FR" sz="2000" dirty="0" smtClean="0">
                <a:solidFill>
                  <a:srgbClr val="FF6600"/>
                </a:solidFill>
              </a:rPr>
              <a:t>	en plaçant l’origine / l’</a:t>
            </a:r>
            <a:r>
              <a:rPr lang="fr-FR" sz="2000" dirty="0" err="1" smtClean="0">
                <a:solidFill>
                  <a:srgbClr val="FF6600"/>
                </a:solidFill>
              </a:rPr>
              <a:t>oeil</a:t>
            </a:r>
            <a:r>
              <a:rPr lang="fr-FR" sz="2000" dirty="0" smtClean="0">
                <a:solidFill>
                  <a:srgbClr val="FF6600"/>
                </a:solidFill>
              </a:rPr>
              <a:t> au point de projection :</a:t>
            </a:r>
          </a:p>
        </p:txBody>
      </p:sp>
      <p:graphicFrame>
        <p:nvGraphicFramePr>
          <p:cNvPr id="28" name="Objet 27"/>
          <p:cNvGraphicFramePr>
            <a:graphicFrameLocks noChangeAspect="1"/>
          </p:cNvGraphicFramePr>
          <p:nvPr/>
        </p:nvGraphicFramePr>
        <p:xfrm>
          <a:off x="3081338" y="2160587"/>
          <a:ext cx="1955800" cy="658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427" name="…quation" r:id="rId3" imgW="1130300" imgH="381000" progId="Equation.3">
                  <p:embed/>
                </p:oleObj>
              </mc:Choice>
              <mc:Fallback>
                <p:oleObj name="…quation" r:id="rId3" imgW="1130300" imgH="3810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81338" y="2160587"/>
                        <a:ext cx="1955800" cy="658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2563" name="Object 3"/>
          <p:cNvGraphicFramePr>
            <a:graphicFrameLocks noChangeAspect="1"/>
          </p:cNvGraphicFramePr>
          <p:nvPr/>
        </p:nvGraphicFramePr>
        <p:xfrm>
          <a:off x="3116263" y="2998787"/>
          <a:ext cx="1955800" cy="658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428" name="…quation" r:id="rId5" imgW="1130300" imgH="381000" progId="Equation.3">
                  <p:embed/>
                </p:oleObj>
              </mc:Choice>
              <mc:Fallback>
                <p:oleObj name="…quation" r:id="rId5" imgW="1130300" imgH="3810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6263" y="2998787"/>
                        <a:ext cx="1955800" cy="658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t 38"/>
          <p:cNvGraphicFramePr>
            <a:graphicFrameLocks noChangeAspect="1"/>
          </p:cNvGraphicFramePr>
          <p:nvPr/>
        </p:nvGraphicFramePr>
        <p:xfrm>
          <a:off x="3124200" y="3886200"/>
          <a:ext cx="7620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429" name="…quation" r:id="rId7" imgW="381000" imgH="165100" progId="Equation.3">
                  <p:embed/>
                </p:oleObj>
              </mc:Choice>
              <mc:Fallback>
                <p:oleObj name="…quation" r:id="rId7" imgW="381000" imgH="1651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3886200"/>
                        <a:ext cx="762000" cy="330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Accolade ouvrante 39"/>
          <p:cNvSpPr/>
          <p:nvPr/>
        </p:nvSpPr>
        <p:spPr bwMode="auto">
          <a:xfrm>
            <a:off x="2819400" y="2209800"/>
            <a:ext cx="228600" cy="2133600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cxnSp>
        <p:nvCxnSpPr>
          <p:cNvPr id="27" name="Connecteur droit 26"/>
          <p:cNvCxnSpPr>
            <a:stCxn id="42" idx="0"/>
          </p:cNvCxnSpPr>
          <p:nvPr/>
        </p:nvCxnSpPr>
        <p:spPr bwMode="auto">
          <a:xfrm rot="16200000" flipH="1">
            <a:off x="4914900" y="5231368"/>
            <a:ext cx="991394" cy="79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Connecteur droit 28"/>
          <p:cNvCxnSpPr/>
          <p:nvPr/>
        </p:nvCxnSpPr>
        <p:spPr bwMode="auto">
          <a:xfrm flipV="1">
            <a:off x="1600200" y="4659868"/>
            <a:ext cx="4572000" cy="1066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Connecteur droit avec flèche 32"/>
          <p:cNvCxnSpPr/>
          <p:nvPr/>
        </p:nvCxnSpPr>
        <p:spPr bwMode="auto">
          <a:xfrm>
            <a:off x="1600200" y="5726668"/>
            <a:ext cx="59436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4" name="ZoneTexte 33"/>
          <p:cNvSpPr txBox="1"/>
          <p:nvPr/>
        </p:nvSpPr>
        <p:spPr>
          <a:xfrm>
            <a:off x="2133600" y="5867400"/>
            <a:ext cx="30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d</a:t>
            </a:r>
            <a:endParaRPr lang="fr-FR" sz="1600" dirty="0"/>
          </a:p>
        </p:txBody>
      </p:sp>
      <p:sp>
        <p:nvSpPr>
          <p:cNvPr id="36" name="ZoneTexte 35"/>
          <p:cNvSpPr txBox="1"/>
          <p:nvPr/>
        </p:nvSpPr>
        <p:spPr>
          <a:xfrm>
            <a:off x="2133600" y="4953000"/>
            <a:ext cx="9727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(x</a:t>
            </a:r>
            <a:r>
              <a:rPr lang="fr-FR" sz="1400" baseline="-25000" dirty="0" smtClean="0"/>
              <a:t>p</a:t>
            </a:r>
            <a:r>
              <a:rPr lang="fr-FR" sz="1400" dirty="0" smtClean="0"/>
              <a:t>, </a:t>
            </a:r>
            <a:r>
              <a:rPr lang="fr-FR" sz="1400" dirty="0" err="1" smtClean="0"/>
              <a:t>y</a:t>
            </a:r>
            <a:r>
              <a:rPr lang="fr-FR" sz="1400" baseline="-25000" dirty="0" err="1" smtClean="0"/>
              <a:t>p</a:t>
            </a:r>
            <a:r>
              <a:rPr lang="fr-FR" sz="1400" dirty="0" smtClean="0"/>
              <a:t>, </a:t>
            </a:r>
            <a:r>
              <a:rPr lang="fr-FR" sz="1400" dirty="0" err="1" smtClean="0"/>
              <a:t>z</a:t>
            </a:r>
            <a:r>
              <a:rPr lang="fr-FR" sz="1400" baseline="-25000" dirty="0" err="1" smtClean="0"/>
              <a:t>p</a:t>
            </a:r>
            <a:r>
              <a:rPr lang="fr-FR" sz="1400" dirty="0" smtClean="0"/>
              <a:t>)</a:t>
            </a:r>
            <a:endParaRPr lang="fr-FR" sz="1400" dirty="0"/>
          </a:p>
        </p:txBody>
      </p:sp>
      <p:sp>
        <p:nvSpPr>
          <p:cNvPr id="41" name="ZoneTexte 40"/>
          <p:cNvSpPr txBox="1"/>
          <p:nvPr/>
        </p:nvSpPr>
        <p:spPr>
          <a:xfrm>
            <a:off x="5105400" y="4431268"/>
            <a:ext cx="7278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(</a:t>
            </a:r>
            <a:r>
              <a:rPr lang="fr-FR" sz="1600" dirty="0" err="1" smtClean="0"/>
              <a:t>x,y,z</a:t>
            </a:r>
            <a:r>
              <a:rPr lang="fr-FR" sz="1600" dirty="0" smtClean="0"/>
              <a:t>)</a:t>
            </a:r>
            <a:endParaRPr lang="fr-FR" dirty="0"/>
          </a:p>
        </p:txBody>
      </p:sp>
      <p:sp>
        <p:nvSpPr>
          <p:cNvPr id="42" name="Ellipse 41"/>
          <p:cNvSpPr/>
          <p:nvPr/>
        </p:nvSpPr>
        <p:spPr bwMode="auto">
          <a:xfrm>
            <a:off x="5334000" y="4736068"/>
            <a:ext cx="152400" cy="1524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7467600" y="5802868"/>
            <a:ext cx="325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smtClean="0"/>
              <a:t>Z</a:t>
            </a:r>
            <a:endParaRPr lang="fr-FR" sz="1800" dirty="0"/>
          </a:p>
        </p:txBody>
      </p:sp>
      <p:sp>
        <p:nvSpPr>
          <p:cNvPr id="48" name="Ellipse 47"/>
          <p:cNvSpPr/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52" name="ZoneTexte 51"/>
          <p:cNvSpPr txBox="1"/>
          <p:nvPr/>
        </p:nvSpPr>
        <p:spPr>
          <a:xfrm>
            <a:off x="304800" y="5562600"/>
            <a:ext cx="1295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Centre de projection</a:t>
            </a:r>
          </a:p>
          <a:p>
            <a:pPr algn="ctr"/>
            <a:r>
              <a:rPr lang="fr-FR" sz="1400" dirty="0" smtClean="0"/>
              <a:t>(œil)</a:t>
            </a:r>
            <a:endParaRPr lang="fr-FR" sz="1400" dirty="0"/>
          </a:p>
        </p:txBody>
      </p:sp>
      <p:sp>
        <p:nvSpPr>
          <p:cNvPr id="53" name="ZoneTexte 52"/>
          <p:cNvSpPr txBox="1"/>
          <p:nvPr/>
        </p:nvSpPr>
        <p:spPr>
          <a:xfrm>
            <a:off x="1371600" y="5715000"/>
            <a:ext cx="6096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O</a:t>
            </a:r>
            <a:endParaRPr lang="fr-FR" sz="1400" dirty="0"/>
          </a:p>
        </p:txBody>
      </p:sp>
      <p:cxnSp>
        <p:nvCxnSpPr>
          <p:cNvPr id="58" name="Connecteur droit avec flèche 57"/>
          <p:cNvCxnSpPr/>
          <p:nvPr/>
        </p:nvCxnSpPr>
        <p:spPr bwMode="auto">
          <a:xfrm rot="5400000" flipH="1" flipV="1">
            <a:off x="685006" y="4800600"/>
            <a:ext cx="18288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9" name="ZoneTexte 58"/>
          <p:cNvSpPr txBox="1"/>
          <p:nvPr/>
        </p:nvSpPr>
        <p:spPr>
          <a:xfrm>
            <a:off x="1143000" y="3733800"/>
            <a:ext cx="33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smtClean="0"/>
              <a:t>X</a:t>
            </a:r>
            <a:endParaRPr lang="fr-FR" sz="1800" dirty="0"/>
          </a:p>
        </p:txBody>
      </p:sp>
      <p:sp>
        <p:nvSpPr>
          <p:cNvPr id="62" name="ZoneTexte 61"/>
          <p:cNvSpPr txBox="1"/>
          <p:nvPr/>
        </p:nvSpPr>
        <p:spPr>
          <a:xfrm>
            <a:off x="3048000" y="586740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Plan de projection</a:t>
            </a:r>
            <a:endParaRPr lang="fr-FR" sz="1400" dirty="0"/>
          </a:p>
        </p:txBody>
      </p:sp>
      <p:sp>
        <p:nvSpPr>
          <p:cNvPr id="65" name="ZoneTexte 64"/>
          <p:cNvSpPr txBox="1"/>
          <p:nvPr/>
        </p:nvSpPr>
        <p:spPr>
          <a:xfrm>
            <a:off x="1981200" y="4648200"/>
            <a:ext cx="11927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Point projeté</a:t>
            </a:r>
            <a:endParaRPr lang="fr-FR" sz="1400" dirty="0"/>
          </a:p>
        </p:txBody>
      </p:sp>
      <p:sp>
        <p:nvSpPr>
          <p:cNvPr id="66" name="ZoneTexte 65"/>
          <p:cNvSpPr txBox="1"/>
          <p:nvPr/>
        </p:nvSpPr>
        <p:spPr>
          <a:xfrm>
            <a:off x="5334000" y="30480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smtClean="0"/>
              <a:t>(même raisonnement)</a:t>
            </a:r>
            <a:endParaRPr lang="fr-FR" sz="1800" dirty="0"/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Concepts de base de la librairie </a:t>
            </a:r>
            <a:r>
              <a:rPr lang="fr-FR" dirty="0" err="1" smtClean="0"/>
              <a:t>OpenGL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762000" y="1524000"/>
            <a:ext cx="82968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 smtClean="0">
                <a:solidFill>
                  <a:srgbClr val="FF6600"/>
                </a:solidFill>
              </a:rPr>
              <a:t>Equations de perspectives en coordonnées homogènes (cas simplifié) :</a:t>
            </a:r>
          </a:p>
        </p:txBody>
      </p:sp>
      <p:graphicFrame>
        <p:nvGraphicFramePr>
          <p:cNvPr id="9" name="Objet 8"/>
          <p:cNvGraphicFramePr>
            <a:graphicFrameLocks noChangeAspect="1"/>
          </p:cNvGraphicFramePr>
          <p:nvPr/>
        </p:nvGraphicFramePr>
        <p:xfrm>
          <a:off x="449263" y="1981200"/>
          <a:ext cx="1363662" cy="658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088" name="…quation" r:id="rId3" imgW="787400" imgH="381000" progId="Equation.3">
                  <p:embed/>
                </p:oleObj>
              </mc:Choice>
              <mc:Fallback>
                <p:oleObj name="…quation" r:id="rId3" imgW="787400" imgH="3810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263" y="1981200"/>
                        <a:ext cx="1363662" cy="658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3"/>
          <p:cNvGraphicFramePr>
            <a:graphicFrameLocks noChangeAspect="1"/>
          </p:cNvGraphicFramePr>
          <p:nvPr/>
        </p:nvGraphicFramePr>
        <p:xfrm>
          <a:off x="509588" y="2667000"/>
          <a:ext cx="1362075" cy="658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089" name="…quation" r:id="rId5" imgW="787400" imgH="381000" progId="Equation.3">
                  <p:embed/>
                </p:oleObj>
              </mc:Choice>
              <mc:Fallback>
                <p:oleObj name="…quation" r:id="rId5" imgW="787400" imgH="3810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588" y="2667000"/>
                        <a:ext cx="1362075" cy="658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t 10"/>
          <p:cNvGraphicFramePr>
            <a:graphicFrameLocks noChangeAspect="1"/>
          </p:cNvGraphicFramePr>
          <p:nvPr/>
        </p:nvGraphicFramePr>
        <p:xfrm>
          <a:off x="469900" y="3225800"/>
          <a:ext cx="134620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090" name="…quation" r:id="rId7" imgW="673100" imgH="368300" progId="Equation.3">
                  <p:embed/>
                </p:oleObj>
              </mc:Choice>
              <mc:Fallback>
                <p:oleObj name="…quation" r:id="rId7" imgW="673100" imgH="3683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9900" y="3225800"/>
                        <a:ext cx="1346200" cy="736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Accolade ouvrante 13"/>
          <p:cNvSpPr/>
          <p:nvPr/>
        </p:nvSpPr>
        <p:spPr bwMode="auto">
          <a:xfrm>
            <a:off x="228600" y="2057400"/>
            <a:ext cx="228600" cy="1828800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15" name="Flèche vers la droite 14"/>
          <p:cNvSpPr/>
          <p:nvPr/>
        </p:nvSpPr>
        <p:spPr bwMode="auto">
          <a:xfrm>
            <a:off x="2514600" y="2819400"/>
            <a:ext cx="533400" cy="3048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graphicFrame>
        <p:nvGraphicFramePr>
          <p:cNvPr id="16" name="Objet 15"/>
          <p:cNvGraphicFramePr>
            <a:graphicFrameLocks noChangeAspect="1"/>
          </p:cNvGraphicFramePr>
          <p:nvPr/>
        </p:nvGraphicFramePr>
        <p:xfrm>
          <a:off x="3886200" y="2088661"/>
          <a:ext cx="1066800" cy="27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091" name="…quation" r:id="rId9" imgW="495300" imgH="127000" progId="Equation.3">
                  <p:embed/>
                </p:oleObj>
              </mc:Choice>
              <mc:Fallback>
                <p:oleObj name="…quation" r:id="rId9" imgW="495300" imgH="1270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2088661"/>
                        <a:ext cx="1066800" cy="273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3591" name="Object 7"/>
          <p:cNvGraphicFramePr>
            <a:graphicFrameLocks noChangeAspect="1"/>
          </p:cNvGraphicFramePr>
          <p:nvPr/>
        </p:nvGraphicFramePr>
        <p:xfrm>
          <a:off x="3886200" y="2667000"/>
          <a:ext cx="9906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092" name="…quation" r:id="rId11" imgW="495300" imgH="139700" progId="Equation.3">
                  <p:embed/>
                </p:oleObj>
              </mc:Choice>
              <mc:Fallback>
                <p:oleObj name="…quation" r:id="rId11" imgW="495300" imgH="13970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2667000"/>
                        <a:ext cx="990600" cy="279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3592" name="Object 8"/>
          <p:cNvGraphicFramePr>
            <a:graphicFrameLocks noChangeAspect="1"/>
          </p:cNvGraphicFramePr>
          <p:nvPr/>
        </p:nvGraphicFramePr>
        <p:xfrm>
          <a:off x="3886200" y="3276600"/>
          <a:ext cx="9398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093" name="…quation" r:id="rId13" imgW="469900" imgH="127000" progId="Equation.3">
                  <p:embed/>
                </p:oleObj>
              </mc:Choice>
              <mc:Fallback>
                <p:oleObj name="…quation" r:id="rId13" imgW="469900" imgH="12700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3276600"/>
                        <a:ext cx="939800" cy="25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t 18"/>
          <p:cNvGraphicFramePr>
            <a:graphicFrameLocks noChangeAspect="1"/>
          </p:cNvGraphicFramePr>
          <p:nvPr/>
        </p:nvGraphicFramePr>
        <p:xfrm>
          <a:off x="3962400" y="3581400"/>
          <a:ext cx="75674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094" name="…quation" r:id="rId15" imgW="406400" imgH="368300" progId="Equation.3">
                  <p:embed/>
                </p:oleObj>
              </mc:Choice>
              <mc:Fallback>
                <p:oleObj name="…quation" r:id="rId15" imgW="406400" imgH="368300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3581400"/>
                        <a:ext cx="756745" cy="68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Accolade ouvrante 19"/>
          <p:cNvSpPr/>
          <p:nvPr/>
        </p:nvSpPr>
        <p:spPr bwMode="auto">
          <a:xfrm>
            <a:off x="3657600" y="1981200"/>
            <a:ext cx="228600" cy="2286000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graphicFrame>
        <p:nvGraphicFramePr>
          <p:cNvPr id="21" name="Object 2"/>
          <p:cNvGraphicFramePr>
            <a:graphicFrameLocks noChangeAspect="1"/>
          </p:cNvGraphicFramePr>
          <p:nvPr/>
        </p:nvGraphicFramePr>
        <p:xfrm>
          <a:off x="5943600" y="2286000"/>
          <a:ext cx="2822575" cy="148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095" name="…quation" r:id="rId17" imgW="1689100" imgH="889000" progId="Equation.3">
                  <p:embed/>
                </p:oleObj>
              </mc:Choice>
              <mc:Fallback>
                <p:oleObj name="…quation" r:id="rId17" imgW="1689100" imgH="889000" progId="Equation.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2286000"/>
                        <a:ext cx="2822575" cy="148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Flèche vers la droite 22"/>
          <p:cNvSpPr/>
          <p:nvPr/>
        </p:nvSpPr>
        <p:spPr bwMode="auto">
          <a:xfrm>
            <a:off x="1295400" y="5105400"/>
            <a:ext cx="304800" cy="228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graphicFrame>
        <p:nvGraphicFramePr>
          <p:cNvPr id="323595" name="Object 11"/>
          <p:cNvGraphicFramePr>
            <a:graphicFrameLocks noChangeAspect="1"/>
          </p:cNvGraphicFramePr>
          <p:nvPr/>
        </p:nvGraphicFramePr>
        <p:xfrm>
          <a:off x="4953000" y="4495800"/>
          <a:ext cx="1676400" cy="148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096" name="…quation" r:id="rId19" imgW="1003300" imgH="889000" progId="Equation.3">
                  <p:embed/>
                </p:oleObj>
              </mc:Choice>
              <mc:Fallback>
                <p:oleObj name="…quation" r:id="rId19" imgW="1003300" imgH="889000" progId="Equation.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4495800"/>
                        <a:ext cx="1676400" cy="148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Flèche vers la droite 24"/>
          <p:cNvSpPr/>
          <p:nvPr/>
        </p:nvSpPr>
        <p:spPr bwMode="auto">
          <a:xfrm>
            <a:off x="5181600" y="2819400"/>
            <a:ext cx="533400" cy="3048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1676400" y="5010090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FF8000"/>
                </a:solidFill>
              </a:rPr>
              <a:t>Matrice de passage M </a:t>
            </a:r>
            <a:r>
              <a:rPr lang="fr-FR" sz="2000" baseline="-25000" dirty="0" smtClean="0">
                <a:solidFill>
                  <a:srgbClr val="FF8000"/>
                </a:solidFill>
              </a:rPr>
              <a:t>I</a:t>
            </a:r>
            <a:r>
              <a:rPr lang="fr-FR" sz="1400" baseline="-25000" dirty="0" smtClean="0">
                <a:solidFill>
                  <a:srgbClr val="FF8000"/>
                </a:solidFill>
                <a:latin typeface="Wingdings"/>
                <a:ea typeface="Wingdings"/>
                <a:cs typeface="Wingdings"/>
              </a:rPr>
              <a:t></a:t>
            </a:r>
            <a:r>
              <a:rPr lang="fr-FR" sz="2000" baseline="-25000" dirty="0" smtClean="0">
                <a:solidFill>
                  <a:srgbClr val="FF8000"/>
                </a:solidFill>
              </a:rPr>
              <a:t>C </a:t>
            </a:r>
            <a:r>
              <a:rPr lang="fr-FR" sz="2000" dirty="0" smtClean="0">
                <a:solidFill>
                  <a:srgbClr val="FF8000"/>
                </a:solidFill>
              </a:rPr>
              <a:t>:  </a:t>
            </a:r>
            <a:endParaRPr lang="fr-FR" sz="2000" dirty="0">
              <a:solidFill>
                <a:srgbClr val="FF8000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381000" y="5678269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smtClean="0">
                <a:solidFill>
                  <a:srgbClr val="FF8000"/>
                </a:solidFill>
              </a:rPr>
              <a:t>Cette matrice permet de passer du repère de l’œil / de la caméra au repère de l’image</a:t>
            </a:r>
            <a:endParaRPr lang="fr-FR" sz="1800" dirty="0">
              <a:solidFill>
                <a:srgbClr val="FF8000"/>
              </a:solidFill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Concepts de base de la librairie </a:t>
            </a:r>
            <a:r>
              <a:rPr lang="fr-FR" dirty="0" err="1" smtClean="0"/>
              <a:t>OpenGL</a:t>
            </a:r>
            <a:endParaRPr lang="fr-FR" dirty="0"/>
          </a:p>
        </p:txBody>
      </p:sp>
      <p:pic>
        <p:nvPicPr>
          <p:cNvPr id="7" name="Image 6" descr="lin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1295400"/>
            <a:ext cx="5715000" cy="3810000"/>
          </a:xfrm>
          <a:prstGeom prst="rect">
            <a:avLst/>
          </a:prstGeom>
        </p:spPr>
      </p:pic>
      <p:pic>
        <p:nvPicPr>
          <p:cNvPr id="5" name="Image 4" descr="orth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886200"/>
            <a:ext cx="3810000" cy="25400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914400" y="3505200"/>
            <a:ext cx="2147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smtClean="0"/>
              <a:t>Projection parallèle</a:t>
            </a:r>
            <a:endParaRPr lang="fr-FR" sz="1800" dirty="0"/>
          </a:p>
        </p:txBody>
      </p:sp>
      <p:sp>
        <p:nvSpPr>
          <p:cNvPr id="10" name="ZoneTexte 9"/>
          <p:cNvSpPr txBox="1"/>
          <p:nvPr/>
        </p:nvSpPr>
        <p:spPr>
          <a:xfrm>
            <a:off x="5334000" y="4648200"/>
            <a:ext cx="2455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smtClean="0"/>
              <a:t>Projection perspective</a:t>
            </a:r>
            <a:endParaRPr lang="fr-FR" sz="1800" dirty="0"/>
          </a:p>
        </p:txBody>
      </p:sp>
      <p:sp>
        <p:nvSpPr>
          <p:cNvPr id="11" name="ZoneTexte 10"/>
          <p:cNvSpPr txBox="1"/>
          <p:nvPr/>
        </p:nvSpPr>
        <p:spPr>
          <a:xfrm>
            <a:off x="228600" y="1600200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rgbClr val="FF8000"/>
                </a:solidFill>
              </a:rPr>
              <a:t>Comparaison des deux types de projection</a:t>
            </a:r>
            <a:endParaRPr lang="fr-FR" sz="2000" dirty="0">
              <a:solidFill>
                <a:srgbClr val="FF8000"/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Concepts de base de la librairie </a:t>
            </a:r>
            <a:r>
              <a:rPr lang="fr-FR" dirty="0" err="1" smtClean="0"/>
              <a:t>OpenGL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379138" y="1600200"/>
            <a:ext cx="50177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 smtClean="0">
                <a:solidFill>
                  <a:srgbClr val="FF8000"/>
                </a:solidFill>
              </a:rPr>
              <a:t>Récapitulatif pour la projection perspective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81000" y="2133600"/>
            <a:ext cx="86106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Projection est définie par une position de l’œil (ou de la caméra) </a:t>
            </a:r>
          </a:p>
          <a:p>
            <a:r>
              <a:rPr lang="fr-FR" sz="2000" dirty="0" smtClean="0"/>
              <a:t>	notée E = (E</a:t>
            </a:r>
            <a:r>
              <a:rPr lang="fr-FR" sz="2000" baseline="-25000" dirty="0" smtClean="0"/>
              <a:t>x</a:t>
            </a:r>
            <a:r>
              <a:rPr lang="fr-FR" sz="2000" dirty="0" smtClean="0"/>
              <a:t>, E</a:t>
            </a:r>
            <a:r>
              <a:rPr lang="fr-FR" sz="2000" baseline="-25000" dirty="0" smtClean="0"/>
              <a:t>y</a:t>
            </a:r>
            <a:r>
              <a:rPr lang="fr-FR" sz="2000" dirty="0" smtClean="0"/>
              <a:t>, </a:t>
            </a:r>
            <a:r>
              <a:rPr lang="fr-FR" sz="2000" dirty="0" err="1" smtClean="0"/>
              <a:t>E</a:t>
            </a:r>
            <a:r>
              <a:rPr lang="fr-FR" sz="2000" baseline="-25000" dirty="0" err="1" smtClean="0"/>
              <a:t>z</a:t>
            </a:r>
            <a:r>
              <a:rPr lang="fr-FR" sz="2000" dirty="0" smtClean="0"/>
              <a:t>)</a:t>
            </a:r>
          </a:p>
          <a:p>
            <a:endParaRPr lang="fr-FR" sz="2000" dirty="0" smtClean="0"/>
          </a:p>
          <a:p>
            <a:r>
              <a:rPr lang="fr-FR" sz="2000" dirty="0" smtClean="0"/>
              <a:t>Coordonnées définies dans le repère absolu (repère du monde virtuel) dans lequel sont définis les objets 3D de la scène</a:t>
            </a:r>
          </a:p>
          <a:p>
            <a:endParaRPr lang="fr-FR" sz="2000" dirty="0" smtClean="0"/>
          </a:p>
          <a:p>
            <a:r>
              <a:rPr lang="fr-FR" sz="2000" dirty="0" smtClean="0"/>
              <a:t>Repère local placé sur cette position définissant la direction de l’observateur</a:t>
            </a:r>
          </a:p>
          <a:p>
            <a:endParaRPr lang="fr-FR" sz="2000" dirty="0" smtClean="0"/>
          </a:p>
          <a:p>
            <a:r>
              <a:rPr lang="fr-FR" sz="2000" dirty="0" smtClean="0"/>
              <a:t>Définition de l’écran virtuel sur lequel on projettera les points 3D de taille </a:t>
            </a:r>
            <a:r>
              <a:rPr lang="fr-FR" sz="2000" dirty="0" err="1" smtClean="0"/>
              <a:t>Sx</a:t>
            </a:r>
            <a:r>
              <a:rPr lang="fr-FR" sz="2000" dirty="0" smtClean="0"/>
              <a:t> et </a:t>
            </a:r>
            <a:r>
              <a:rPr lang="fr-FR" sz="2000" dirty="0" err="1" smtClean="0"/>
              <a:t>Sy</a:t>
            </a:r>
            <a:endParaRPr lang="fr-FR" sz="2000" dirty="0" smtClean="0"/>
          </a:p>
          <a:p>
            <a:endParaRPr lang="fr-FR" sz="2000" dirty="0" smtClean="0"/>
          </a:p>
          <a:p>
            <a:r>
              <a:rPr lang="fr-FR" sz="2000" dirty="0" smtClean="0"/>
              <a:t>Cet écran se trouve à une distance d de l’œil / de la caméra </a:t>
            </a:r>
          </a:p>
          <a:p>
            <a:endParaRPr lang="fr-FR" sz="2000" dirty="0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Concepts de base de la librairie </a:t>
            </a:r>
            <a:r>
              <a:rPr lang="fr-FR" dirty="0" err="1" smtClean="0"/>
              <a:t>OpenGL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533400" y="1600200"/>
            <a:ext cx="5791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solidFill>
                  <a:srgbClr val="FF8000"/>
                </a:solidFill>
              </a:rPr>
              <a:t>Récapitulatif pour la projection perspective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1295400" y="2514600"/>
            <a:ext cx="6781800" cy="3048000"/>
          </a:xfrm>
          <a:prstGeom prst="rect">
            <a:avLst/>
          </a:prstGeom>
          <a:noFill/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dirty="0">
              <a:ln>
                <a:noFill/>
              </a:ln>
              <a:solidFill>
                <a:srgbClr val="008000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7239000" y="5791200"/>
            <a:ext cx="1570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smtClean="0">
                <a:solidFill>
                  <a:srgbClr val="008000"/>
                </a:solidFill>
              </a:rPr>
              <a:t>monde virtuel</a:t>
            </a:r>
            <a:endParaRPr lang="fr-FR" sz="1800" dirty="0">
              <a:solidFill>
                <a:srgbClr val="008000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4038600" y="2895600"/>
            <a:ext cx="2362200" cy="144780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181600" y="4495800"/>
            <a:ext cx="1828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rgbClr val="FF0000"/>
                </a:solidFill>
              </a:rPr>
              <a:t>écran virtuel de taille </a:t>
            </a:r>
            <a:r>
              <a:rPr lang="fr-FR" sz="1600" dirty="0" err="1" smtClean="0">
                <a:solidFill>
                  <a:srgbClr val="FF0000"/>
                </a:solidFill>
              </a:rPr>
              <a:t>Sx</a:t>
            </a:r>
            <a:r>
              <a:rPr lang="fr-FR" sz="1600" dirty="0" smtClean="0">
                <a:solidFill>
                  <a:srgbClr val="FF0000"/>
                </a:solidFill>
              </a:rPr>
              <a:t> par </a:t>
            </a:r>
            <a:r>
              <a:rPr lang="fr-FR" sz="1600" dirty="0" err="1" smtClean="0">
                <a:solidFill>
                  <a:srgbClr val="FF0000"/>
                </a:solidFill>
              </a:rPr>
              <a:t>Sy</a:t>
            </a:r>
            <a:endParaRPr lang="fr-FR" sz="1600" dirty="0">
              <a:solidFill>
                <a:srgbClr val="FF0000"/>
              </a:solidFill>
            </a:endParaRPr>
          </a:p>
        </p:txBody>
      </p:sp>
      <p:cxnSp>
        <p:nvCxnSpPr>
          <p:cNvPr id="11" name="Connecteur droit avec flèche 10"/>
          <p:cNvCxnSpPr/>
          <p:nvPr/>
        </p:nvCxnSpPr>
        <p:spPr bwMode="auto">
          <a:xfrm rot="5400000" flipH="1" flipV="1">
            <a:off x="1485900" y="4533900"/>
            <a:ext cx="5334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Connecteur droit avec flèche 12"/>
          <p:cNvCxnSpPr/>
          <p:nvPr/>
        </p:nvCxnSpPr>
        <p:spPr bwMode="auto">
          <a:xfrm>
            <a:off x="1752600" y="4800600"/>
            <a:ext cx="5334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Connecteur droit avec flèche 14"/>
          <p:cNvCxnSpPr/>
          <p:nvPr/>
        </p:nvCxnSpPr>
        <p:spPr bwMode="auto">
          <a:xfrm flipV="1">
            <a:off x="1752600" y="4572000"/>
            <a:ext cx="60960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19" name="Grouper 18"/>
          <p:cNvGrpSpPr/>
          <p:nvPr/>
        </p:nvGrpSpPr>
        <p:grpSpPr>
          <a:xfrm rot="1852890">
            <a:off x="1600200" y="2667000"/>
            <a:ext cx="838200" cy="913606"/>
            <a:chOff x="1600200" y="2667000"/>
            <a:chExt cx="838200" cy="913606"/>
          </a:xfrm>
        </p:grpSpPr>
        <p:cxnSp>
          <p:nvCxnSpPr>
            <p:cNvPr id="16" name="Connecteur droit avec flèche 15"/>
            <p:cNvCxnSpPr/>
            <p:nvPr/>
          </p:nvCxnSpPr>
          <p:spPr bwMode="auto">
            <a:xfrm rot="5400000" flipH="1" flipV="1">
              <a:off x="1638300" y="2932906"/>
              <a:ext cx="5334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7" name="Connecteur droit avec flèche 16"/>
            <p:cNvCxnSpPr/>
            <p:nvPr/>
          </p:nvCxnSpPr>
          <p:spPr bwMode="auto">
            <a:xfrm>
              <a:off x="1905000" y="3199606"/>
              <a:ext cx="5334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8" name="Connecteur droit avec flèche 17"/>
            <p:cNvCxnSpPr/>
            <p:nvPr/>
          </p:nvCxnSpPr>
          <p:spPr bwMode="auto">
            <a:xfrm rot="5400000">
              <a:off x="1562100" y="3237706"/>
              <a:ext cx="381000" cy="3048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0" name="ZoneTexte 19"/>
          <p:cNvSpPr txBox="1"/>
          <p:nvPr/>
        </p:nvSpPr>
        <p:spPr>
          <a:xfrm>
            <a:off x="1752600" y="4953000"/>
            <a:ext cx="2133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/>
              <a:t>Œil</a:t>
            </a:r>
            <a:r>
              <a:rPr lang="fr-FR" sz="1600" dirty="0" smtClean="0"/>
              <a:t> E =(Ex, Ey, </a:t>
            </a:r>
            <a:r>
              <a:rPr lang="fr-FR" sz="1600" dirty="0" err="1" smtClean="0"/>
              <a:t>Ez</a:t>
            </a:r>
            <a:r>
              <a:rPr lang="fr-FR" sz="1600" dirty="0" smtClean="0"/>
              <a:t>) dans le repère absolu</a:t>
            </a:r>
            <a:endParaRPr lang="fr-FR" sz="1600" dirty="0"/>
          </a:p>
        </p:txBody>
      </p:sp>
      <p:sp>
        <p:nvSpPr>
          <p:cNvPr id="21" name="Rectangle 20"/>
          <p:cNvSpPr/>
          <p:nvPr/>
        </p:nvSpPr>
        <p:spPr>
          <a:xfrm>
            <a:off x="2438400" y="2895600"/>
            <a:ext cx="14394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 smtClean="0"/>
              <a:t>repère absolu</a:t>
            </a:r>
            <a:endParaRPr lang="fr-FR" sz="1600" dirty="0"/>
          </a:p>
        </p:txBody>
      </p:sp>
      <p:sp>
        <p:nvSpPr>
          <p:cNvPr id="22" name="ZoneTexte 21"/>
          <p:cNvSpPr txBox="1"/>
          <p:nvPr/>
        </p:nvSpPr>
        <p:spPr>
          <a:xfrm>
            <a:off x="1752600" y="3200400"/>
            <a:ext cx="298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0</a:t>
            </a:r>
            <a:endParaRPr lang="fr-FR" sz="1600" dirty="0"/>
          </a:p>
        </p:txBody>
      </p:sp>
      <p:cxnSp>
        <p:nvCxnSpPr>
          <p:cNvPr id="23" name="Connecteur droit avec flèche 22"/>
          <p:cNvCxnSpPr/>
          <p:nvPr/>
        </p:nvCxnSpPr>
        <p:spPr bwMode="auto">
          <a:xfrm rot="5400000" flipH="1" flipV="1">
            <a:off x="4838700" y="3390106"/>
            <a:ext cx="5334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Connecteur droit avec flèche 23"/>
          <p:cNvCxnSpPr/>
          <p:nvPr/>
        </p:nvCxnSpPr>
        <p:spPr bwMode="auto">
          <a:xfrm>
            <a:off x="5105400" y="3656806"/>
            <a:ext cx="5334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Connecteur droit 27"/>
          <p:cNvCxnSpPr/>
          <p:nvPr/>
        </p:nvCxnSpPr>
        <p:spPr bwMode="auto">
          <a:xfrm flipV="1">
            <a:off x="1752600" y="3657600"/>
            <a:ext cx="3352800" cy="11430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ZoneTexte 28"/>
          <p:cNvSpPr txBox="1"/>
          <p:nvPr/>
        </p:nvSpPr>
        <p:spPr>
          <a:xfrm>
            <a:off x="3505200" y="3733800"/>
            <a:ext cx="298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d</a:t>
            </a:r>
            <a:endParaRPr lang="fr-FR" sz="1600" dirty="0"/>
          </a:p>
        </p:txBody>
      </p:sp>
      <p:cxnSp>
        <p:nvCxnSpPr>
          <p:cNvPr id="34" name="Connecteur droit 33"/>
          <p:cNvCxnSpPr/>
          <p:nvPr/>
        </p:nvCxnSpPr>
        <p:spPr bwMode="auto">
          <a:xfrm flipV="1">
            <a:off x="1752600" y="2895600"/>
            <a:ext cx="2286000" cy="1905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Connecteur droit 35"/>
          <p:cNvCxnSpPr/>
          <p:nvPr/>
        </p:nvCxnSpPr>
        <p:spPr bwMode="auto">
          <a:xfrm flipV="1">
            <a:off x="1752600" y="4343400"/>
            <a:ext cx="2286000" cy="457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Connecteur droit 37"/>
          <p:cNvCxnSpPr/>
          <p:nvPr/>
        </p:nvCxnSpPr>
        <p:spPr bwMode="auto">
          <a:xfrm flipV="1">
            <a:off x="1752600" y="4343400"/>
            <a:ext cx="4648200" cy="457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Concepts de base de la librairie </a:t>
            </a:r>
            <a:r>
              <a:rPr lang="fr-FR" dirty="0" err="1" smtClean="0"/>
              <a:t>OpenGL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381000" y="1676400"/>
            <a:ext cx="5791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solidFill>
                  <a:srgbClr val="FF8000"/>
                </a:solidFill>
              </a:rPr>
              <a:t>Récapitulatif pour la projection perspective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04800" y="2331184"/>
            <a:ext cx="8839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Pour pouvoir appliquer la projection perspective 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FR" sz="2000" dirty="0" smtClean="0"/>
              <a:t>Il faut tout d’abord ramener le repère vers l’œil (translation et changement de repère)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FR" sz="2000" dirty="0" smtClean="0"/>
              <a:t>Puis il faut appliquer la perspective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FR" sz="2000" dirty="0" smtClean="0"/>
              <a:t>Et enfin, il faut remettre à l’échelle de l’écran (</a:t>
            </a:r>
            <a:r>
              <a:rPr lang="fr-FR" sz="2000" dirty="0" err="1" smtClean="0"/>
              <a:t>Sx</a:t>
            </a:r>
            <a:r>
              <a:rPr lang="fr-FR" sz="2000" dirty="0" smtClean="0"/>
              <a:t>, </a:t>
            </a:r>
            <a:r>
              <a:rPr lang="fr-FR" sz="2000" dirty="0" err="1" smtClean="0"/>
              <a:t>Sy</a:t>
            </a:r>
            <a:r>
              <a:rPr lang="fr-FR" sz="2000" dirty="0" smtClean="0"/>
              <a:t>)</a:t>
            </a:r>
            <a:endParaRPr lang="fr-FR" sz="2000" dirty="0"/>
          </a:p>
        </p:txBody>
      </p:sp>
      <p:sp>
        <p:nvSpPr>
          <p:cNvPr id="18" name="Flèche vers la droite 17"/>
          <p:cNvSpPr/>
          <p:nvPr/>
        </p:nvSpPr>
        <p:spPr bwMode="auto">
          <a:xfrm>
            <a:off x="514400" y="4492352"/>
            <a:ext cx="457200" cy="3048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932395" y="4419600"/>
            <a:ext cx="7744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/>
              <a:t>Définition des matrices de transformation de ces différentes étapes (attention à l’ordre de ces transformations) </a:t>
            </a:r>
            <a:endParaRPr lang="fr-FR" sz="2000" dirty="0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381000" y="2975709"/>
            <a:ext cx="1752600" cy="762000"/>
          </a:xfrm>
          <a:prstGeom prst="rect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Création d’images virtuelles en Informatique Graphique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228600" y="2975709"/>
            <a:ext cx="205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/>
              <a:t>Modèle</a:t>
            </a:r>
          </a:p>
          <a:p>
            <a:pPr algn="ctr"/>
            <a:r>
              <a:rPr lang="fr-FR" sz="2000" dirty="0" smtClean="0"/>
              <a:t>géométrique</a:t>
            </a:r>
            <a:endParaRPr lang="fr-FR" sz="2000" dirty="0"/>
          </a:p>
        </p:txBody>
      </p:sp>
      <p:sp>
        <p:nvSpPr>
          <p:cNvPr id="6" name="Rectangle 5"/>
          <p:cNvSpPr/>
          <p:nvPr/>
        </p:nvSpPr>
        <p:spPr bwMode="auto">
          <a:xfrm>
            <a:off x="2590800" y="2975709"/>
            <a:ext cx="1752600" cy="762000"/>
          </a:xfrm>
          <a:prstGeom prst="rect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743200" y="3128109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Programme</a:t>
            </a:r>
            <a:endParaRPr lang="fr-FR" sz="2000" dirty="0"/>
          </a:p>
        </p:txBody>
      </p:sp>
      <p:sp>
        <p:nvSpPr>
          <p:cNvPr id="8" name="Rectangle 7"/>
          <p:cNvSpPr/>
          <p:nvPr/>
        </p:nvSpPr>
        <p:spPr bwMode="auto">
          <a:xfrm>
            <a:off x="4800600" y="2975709"/>
            <a:ext cx="1752600" cy="762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876800" y="2975709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/>
              <a:t>Librairie graphique</a:t>
            </a:r>
            <a:endParaRPr lang="fr-FR" sz="2000" dirty="0"/>
          </a:p>
        </p:txBody>
      </p:sp>
      <p:sp>
        <p:nvSpPr>
          <p:cNvPr id="11" name="Flèche vers la droite 10"/>
          <p:cNvSpPr/>
          <p:nvPr/>
        </p:nvSpPr>
        <p:spPr bwMode="auto">
          <a:xfrm>
            <a:off x="2209800" y="3051909"/>
            <a:ext cx="381000" cy="3048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12" name="Flèche vers la droite 11"/>
          <p:cNvSpPr/>
          <p:nvPr/>
        </p:nvSpPr>
        <p:spPr bwMode="auto">
          <a:xfrm>
            <a:off x="4419600" y="3051909"/>
            <a:ext cx="381000" cy="3048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13" name="Flèche vers la gauche 12"/>
          <p:cNvSpPr/>
          <p:nvPr/>
        </p:nvSpPr>
        <p:spPr bwMode="auto">
          <a:xfrm>
            <a:off x="2133600" y="3356709"/>
            <a:ext cx="381000" cy="304800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14" name="Flèche vers la gauche 13"/>
          <p:cNvSpPr/>
          <p:nvPr/>
        </p:nvSpPr>
        <p:spPr bwMode="auto">
          <a:xfrm>
            <a:off x="4343400" y="3432909"/>
            <a:ext cx="381000" cy="304800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15" name="Flèche vers la droite 14"/>
          <p:cNvSpPr/>
          <p:nvPr/>
        </p:nvSpPr>
        <p:spPr bwMode="auto">
          <a:xfrm rot="19392303">
            <a:off x="6614400" y="2507970"/>
            <a:ext cx="716100" cy="32079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7696200" y="4763869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smtClean="0"/>
              <a:t>sortie</a:t>
            </a:r>
            <a:endParaRPr lang="fr-FR" sz="1800" dirty="0"/>
          </a:p>
        </p:txBody>
      </p:sp>
      <p:pic>
        <p:nvPicPr>
          <p:cNvPr id="17" name="Image 16" descr="ecranPla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5400" y="3392269"/>
            <a:ext cx="965200" cy="1226949"/>
          </a:xfrm>
          <a:prstGeom prst="rect">
            <a:avLst/>
          </a:prstGeom>
        </p:spPr>
      </p:pic>
      <p:pic>
        <p:nvPicPr>
          <p:cNvPr id="18" name="Image 17" descr="clavi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4382869"/>
            <a:ext cx="1371600" cy="1026160"/>
          </a:xfrm>
          <a:prstGeom prst="rect">
            <a:avLst/>
          </a:prstGeom>
        </p:spPr>
      </p:pic>
      <p:sp>
        <p:nvSpPr>
          <p:cNvPr id="19" name="Flèche vers le haut 18"/>
          <p:cNvSpPr/>
          <p:nvPr/>
        </p:nvSpPr>
        <p:spPr bwMode="auto">
          <a:xfrm>
            <a:off x="5638800" y="3890109"/>
            <a:ext cx="381000" cy="457200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86509" y="4382869"/>
            <a:ext cx="1414091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Flèche vers la droite 21"/>
          <p:cNvSpPr/>
          <p:nvPr/>
        </p:nvSpPr>
        <p:spPr bwMode="auto">
          <a:xfrm rot="18630012">
            <a:off x="4536250" y="3957664"/>
            <a:ext cx="457200" cy="3048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pic>
        <p:nvPicPr>
          <p:cNvPr id="23" name="Image 22" descr="SGIRealityCenIn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1400" y="1944469"/>
            <a:ext cx="1447800" cy="1085850"/>
          </a:xfrm>
          <a:prstGeom prst="rect">
            <a:avLst/>
          </a:prstGeom>
        </p:spPr>
      </p:pic>
      <p:sp>
        <p:nvSpPr>
          <p:cNvPr id="24" name="Flèche vers la droite 23"/>
          <p:cNvSpPr/>
          <p:nvPr/>
        </p:nvSpPr>
        <p:spPr bwMode="auto">
          <a:xfrm rot="1422836">
            <a:off x="6741421" y="3526454"/>
            <a:ext cx="780770" cy="34205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3733800" y="5602069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dirty="0" smtClean="0"/>
              <a:t>périphériques d’interaction</a:t>
            </a:r>
            <a:endParaRPr lang="fr-FR" sz="1800" dirty="0"/>
          </a:p>
        </p:txBody>
      </p:sp>
      <p:sp>
        <p:nvSpPr>
          <p:cNvPr id="26" name="ZoneTexte 25"/>
          <p:cNvSpPr txBox="1"/>
          <p:nvPr/>
        </p:nvSpPr>
        <p:spPr>
          <a:xfrm>
            <a:off x="152400" y="1600200"/>
            <a:ext cx="38629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8000"/>
                </a:solidFill>
              </a:rPr>
              <a:t>Illustration du processus général</a:t>
            </a:r>
            <a:endParaRPr lang="fr-FR" sz="2000" dirty="0">
              <a:solidFill>
                <a:srgbClr val="FF8000"/>
              </a:solidFill>
            </a:endParaRPr>
          </a:p>
        </p:txBody>
      </p:sp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 bwMode="auto">
          <a:xfrm>
            <a:off x="1447800" y="4343400"/>
            <a:ext cx="4800600" cy="1905000"/>
          </a:xfrm>
          <a:prstGeom prst="rect">
            <a:avLst/>
          </a:prstGeom>
          <a:solidFill>
            <a:srgbClr val="FF6600">
              <a:alpha val="5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Concepts de base de la librairie </a:t>
            </a:r>
            <a:r>
              <a:rPr lang="fr-FR" dirty="0" err="1" smtClean="0"/>
              <a:t>OpenGL</a:t>
            </a:r>
            <a:endParaRPr lang="fr-FR" dirty="0"/>
          </a:p>
        </p:txBody>
      </p:sp>
      <p:graphicFrame>
        <p:nvGraphicFramePr>
          <p:cNvPr id="13" name="Objet 12"/>
          <p:cNvGraphicFramePr>
            <a:graphicFrameLocks noChangeAspect="1"/>
          </p:cNvGraphicFramePr>
          <p:nvPr/>
        </p:nvGraphicFramePr>
        <p:xfrm>
          <a:off x="2590800" y="2209801"/>
          <a:ext cx="1832065" cy="12953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1011" name="…quation" r:id="rId3" imgW="1257300" imgH="889000" progId="Equation.3">
                  <p:embed/>
                </p:oleObj>
              </mc:Choice>
              <mc:Fallback>
                <p:oleObj name="…quation" r:id="rId3" imgW="1257300" imgH="8890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2209801"/>
                        <a:ext cx="1832065" cy="129539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ZoneTexte 13"/>
          <p:cNvSpPr txBox="1"/>
          <p:nvPr/>
        </p:nvSpPr>
        <p:spPr>
          <a:xfrm>
            <a:off x="2971800" y="36576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smtClean="0"/>
              <a:t>Perspective</a:t>
            </a:r>
            <a:endParaRPr lang="fr-FR" sz="1800" dirty="0"/>
          </a:p>
        </p:txBody>
      </p:sp>
      <p:graphicFrame>
        <p:nvGraphicFramePr>
          <p:cNvPr id="15" name="Objet 14"/>
          <p:cNvGraphicFramePr>
            <a:graphicFrameLocks noChangeAspect="1"/>
          </p:cNvGraphicFramePr>
          <p:nvPr/>
        </p:nvGraphicFramePr>
        <p:xfrm>
          <a:off x="152400" y="2209800"/>
          <a:ext cx="2163762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1012" name="…quation" r:id="rId5" imgW="1562100" imgH="889000" progId="Equation.3">
                  <p:embed/>
                </p:oleObj>
              </mc:Choice>
              <mc:Fallback>
                <p:oleObj name="…quation" r:id="rId5" imgW="1562100" imgH="88900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2209800"/>
                        <a:ext cx="2163762" cy="1219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ZoneTexte 15"/>
          <p:cNvSpPr txBox="1"/>
          <p:nvPr/>
        </p:nvSpPr>
        <p:spPr>
          <a:xfrm>
            <a:off x="304800" y="358140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dirty="0" smtClean="0"/>
              <a:t>Mise à l’échelle de l’écran</a:t>
            </a:r>
            <a:endParaRPr lang="fr-FR" sz="1800" dirty="0"/>
          </a:p>
        </p:txBody>
      </p:sp>
      <p:graphicFrame>
        <p:nvGraphicFramePr>
          <p:cNvPr id="17" name="Objet 16"/>
          <p:cNvGraphicFramePr>
            <a:graphicFrameLocks noChangeAspect="1"/>
          </p:cNvGraphicFramePr>
          <p:nvPr/>
        </p:nvGraphicFramePr>
        <p:xfrm>
          <a:off x="4572000" y="2209800"/>
          <a:ext cx="2085474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1013" name="…quation" r:id="rId7" imgW="1651000" imgH="965200" progId="Equation.3">
                  <p:embed/>
                </p:oleObj>
              </mc:Choice>
              <mc:Fallback>
                <p:oleObj name="…quation" r:id="rId7" imgW="1651000" imgH="96520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2209800"/>
                        <a:ext cx="2085474" cy="1219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ZoneTexte 17"/>
          <p:cNvSpPr txBox="1"/>
          <p:nvPr/>
        </p:nvSpPr>
        <p:spPr>
          <a:xfrm>
            <a:off x="4648200" y="358140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dirty="0" smtClean="0"/>
              <a:t>Changement de base</a:t>
            </a:r>
            <a:endParaRPr lang="fr-FR" sz="1800" dirty="0"/>
          </a:p>
        </p:txBody>
      </p:sp>
      <p:graphicFrame>
        <p:nvGraphicFramePr>
          <p:cNvPr id="19" name="Objet 18"/>
          <p:cNvGraphicFramePr>
            <a:graphicFrameLocks noChangeAspect="1"/>
          </p:cNvGraphicFramePr>
          <p:nvPr/>
        </p:nvGraphicFramePr>
        <p:xfrm>
          <a:off x="6934200" y="2209800"/>
          <a:ext cx="1981200" cy="133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1014" name="…quation" r:id="rId9" imgW="1320800" imgH="889000" progId="Equation.3">
                  <p:embed/>
                </p:oleObj>
              </mc:Choice>
              <mc:Fallback>
                <p:oleObj name="…quation" r:id="rId9" imgW="1320800" imgH="889000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4200" y="2209800"/>
                        <a:ext cx="1981200" cy="1333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ZoneTexte 19"/>
          <p:cNvSpPr txBox="1"/>
          <p:nvPr/>
        </p:nvSpPr>
        <p:spPr>
          <a:xfrm>
            <a:off x="6705600" y="3581400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dirty="0" smtClean="0"/>
              <a:t>Changement de repère : translation vers l’œil qui est l’origine</a:t>
            </a:r>
            <a:endParaRPr lang="fr-FR" sz="1800" dirty="0"/>
          </a:p>
        </p:txBody>
      </p:sp>
      <p:graphicFrame>
        <p:nvGraphicFramePr>
          <p:cNvPr id="337930" name="Object 10"/>
          <p:cNvGraphicFramePr>
            <a:graphicFrameLocks noChangeAspect="1"/>
          </p:cNvGraphicFramePr>
          <p:nvPr/>
        </p:nvGraphicFramePr>
        <p:xfrm>
          <a:off x="2895600" y="4572000"/>
          <a:ext cx="1752600" cy="146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1015" name="…quation" r:id="rId11" imgW="1066800" imgH="889000" progId="Equation.3">
                  <p:embed/>
                </p:oleObj>
              </mc:Choice>
              <mc:Fallback>
                <p:oleObj name="…quation" r:id="rId11" imgW="1066800" imgH="889000" progId="Equation.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4572000"/>
                        <a:ext cx="1752600" cy="1460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21"/>
          <p:cNvSpPr/>
          <p:nvPr/>
        </p:nvSpPr>
        <p:spPr>
          <a:xfrm>
            <a:off x="381000" y="1524000"/>
            <a:ext cx="7239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solidFill>
                  <a:srgbClr val="FF8000"/>
                </a:solidFill>
              </a:rPr>
              <a:t>Matrices de transformation pour la projection perspective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4343400" y="548640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dirty="0" smtClean="0">
                <a:solidFill>
                  <a:srgbClr val="008000"/>
                </a:solidFill>
              </a:rPr>
              <a:t>Point dans le monde virtuel</a:t>
            </a:r>
            <a:endParaRPr lang="fr-FR" sz="1800" dirty="0">
              <a:solidFill>
                <a:srgbClr val="008000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1371600" y="5525869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dirty="0" smtClean="0">
                <a:solidFill>
                  <a:srgbClr val="FF0000"/>
                </a:solidFill>
              </a:rPr>
              <a:t>Point dans l’image</a:t>
            </a:r>
            <a:endParaRPr lang="fr-FR" sz="1800" dirty="0">
              <a:solidFill>
                <a:srgbClr val="FF0000"/>
              </a:solidFill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Concepts de base de la librairie </a:t>
            </a:r>
            <a:r>
              <a:rPr lang="fr-FR" dirty="0" err="1" smtClean="0"/>
              <a:t>OpenGL</a:t>
            </a:r>
            <a:endParaRPr lang="fr-FR" dirty="0"/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3200400"/>
          </a:xfrm>
        </p:spPr>
        <p:txBody>
          <a:bodyPr/>
          <a:lstStyle/>
          <a:p>
            <a:endParaRPr lang="fr-FR" dirty="0" smtClean="0"/>
          </a:p>
          <a:p>
            <a:pPr marL="457200" indent="-457200">
              <a:buFont typeface="+mj-lt"/>
              <a:buAutoNum type="arabicPeriod"/>
            </a:pPr>
            <a:r>
              <a:rPr lang="fr-FR" i="1" dirty="0" err="1" smtClean="0">
                <a:solidFill>
                  <a:srgbClr val="FF8000"/>
                </a:solidFill>
              </a:rPr>
              <a:t>Clipping</a:t>
            </a:r>
            <a:r>
              <a:rPr lang="fr-FR" i="1" dirty="0" smtClean="0">
                <a:solidFill>
                  <a:srgbClr val="FF8000"/>
                </a:solidFill>
              </a:rPr>
              <a:t> </a:t>
            </a:r>
            <a:r>
              <a:rPr lang="fr-FR" dirty="0" smtClean="0">
                <a:solidFill>
                  <a:srgbClr val="FF8000"/>
                </a:solidFill>
              </a:rPr>
              <a:t>des objets 3D selon la pyramide de vue</a:t>
            </a:r>
          </a:p>
          <a:p>
            <a:pPr marL="457200" indent="-457200">
              <a:buFont typeface="+mj-lt"/>
              <a:buAutoNum type="arabicPeriod"/>
            </a:pPr>
            <a:endParaRPr lang="fr-FR" dirty="0" smtClean="0"/>
          </a:p>
          <a:p>
            <a:pPr marL="457200" indent="-457200">
              <a:buFont typeface="+mj-lt"/>
              <a:buAutoNum type="arabicPeriod"/>
            </a:pPr>
            <a:r>
              <a:rPr lang="fr-FR" dirty="0" smtClean="0"/>
              <a:t>Projection des points sur le plan image</a:t>
            </a:r>
          </a:p>
          <a:p>
            <a:pPr marL="457200" indent="-457200">
              <a:buFont typeface="+mj-lt"/>
              <a:buAutoNum type="arabicPeriod"/>
            </a:pPr>
            <a:endParaRPr lang="fr-FR" dirty="0" smtClean="0"/>
          </a:p>
          <a:p>
            <a:pPr marL="457200" indent="-457200">
              <a:buFont typeface="+mj-lt"/>
              <a:buAutoNum type="arabicPeriod"/>
            </a:pPr>
            <a:r>
              <a:rPr lang="fr-FR" dirty="0" smtClean="0"/>
              <a:t>Remplissage des triangles dans l’image (</a:t>
            </a:r>
            <a:r>
              <a:rPr lang="fr-FR" i="1" dirty="0" err="1" smtClean="0"/>
              <a:t>rasterisation</a:t>
            </a:r>
            <a:r>
              <a:rPr lang="fr-FR" dirty="0" smtClean="0"/>
              <a:t>)</a:t>
            </a:r>
          </a:p>
          <a:p>
            <a:pPr marL="857250" lvl="1" indent="-457200">
              <a:buFont typeface="+mj-lt"/>
              <a:buAutoNum type="alphaLcPeriod"/>
            </a:pPr>
            <a:r>
              <a:rPr lang="fr-FR" dirty="0" smtClean="0"/>
              <a:t>Suppression des parties cachées (</a:t>
            </a:r>
            <a:r>
              <a:rPr lang="fr-FR" i="1" dirty="0" err="1" smtClean="0"/>
              <a:t>Z-Buffer</a:t>
            </a:r>
            <a:r>
              <a:rPr lang="fr-FR" dirty="0" smtClean="0"/>
              <a:t>)</a:t>
            </a:r>
          </a:p>
          <a:p>
            <a:pPr marL="857250" lvl="1" indent="-457200">
              <a:buFont typeface="+mj-lt"/>
              <a:buAutoNum type="alphaLcPeriod"/>
            </a:pPr>
            <a:r>
              <a:rPr lang="fr-FR" dirty="0" smtClean="0"/>
              <a:t>Calcul de la couleur (illumination)</a:t>
            </a:r>
          </a:p>
        </p:txBody>
      </p:sp>
      <p:sp>
        <p:nvSpPr>
          <p:cNvPr id="6" name="Rectangle 5"/>
          <p:cNvSpPr/>
          <p:nvPr/>
        </p:nvSpPr>
        <p:spPr>
          <a:xfrm>
            <a:off x="379138" y="1600200"/>
            <a:ext cx="27382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>
                <a:solidFill>
                  <a:srgbClr val="FF8000"/>
                </a:solidFill>
              </a:rPr>
              <a:t>4</a:t>
            </a:r>
            <a:r>
              <a:rPr lang="fr-FR" sz="2000" dirty="0" smtClean="0">
                <a:solidFill>
                  <a:srgbClr val="FF8000"/>
                </a:solidFill>
              </a:rPr>
              <a:t> – Pipeline graphique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  <p:extLst>
      <p:ext uri="{BB962C8B-B14F-4D97-AF65-F5344CB8AC3E}">
        <p14:creationId xmlns:p14="http://schemas.microsoft.com/office/powerpoint/2010/main" val="73395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Concepts de base de la librairie </a:t>
            </a:r>
            <a:r>
              <a:rPr lang="fr-FR" dirty="0" err="1" smtClean="0"/>
              <a:t>OpenGL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152400" y="1600200"/>
            <a:ext cx="11144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i="1" dirty="0" err="1" smtClean="0">
                <a:solidFill>
                  <a:srgbClr val="FF8000"/>
                </a:solidFill>
              </a:rPr>
              <a:t>Clipping</a:t>
            </a:r>
            <a:endParaRPr lang="fr-FR" sz="2000" i="1" dirty="0" smtClean="0">
              <a:solidFill>
                <a:srgbClr val="FF8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28600" y="2133600"/>
            <a:ext cx="8915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i="1" dirty="0" err="1" smtClean="0"/>
              <a:t>viewport</a:t>
            </a:r>
            <a:r>
              <a:rPr lang="fr-FR" sz="2000" dirty="0" smtClean="0"/>
              <a:t> ou cône de vision : définit la partie de la fenêtre dans laquelle les tracés vont être réalisés</a:t>
            </a:r>
          </a:p>
          <a:p>
            <a:endParaRPr lang="fr-FR" sz="2000" dirty="0" smtClean="0"/>
          </a:p>
          <a:p>
            <a:r>
              <a:rPr lang="fr-FR" sz="2000" i="1" dirty="0" err="1" smtClean="0"/>
              <a:t>clipping</a:t>
            </a:r>
            <a:r>
              <a:rPr lang="fr-FR" sz="2000" dirty="0" smtClean="0"/>
              <a:t> : permet d’ôter la partie de la scène qui se trouve en dehors du </a:t>
            </a:r>
            <a:r>
              <a:rPr lang="fr-FR" sz="2000" dirty="0" err="1" smtClean="0"/>
              <a:t>viewport</a:t>
            </a:r>
            <a:r>
              <a:rPr lang="fr-FR" sz="2000" dirty="0" smtClean="0"/>
              <a:t> ou du cône de vision</a:t>
            </a:r>
          </a:p>
          <a:p>
            <a:endParaRPr lang="fr-FR" sz="2000" dirty="0" smtClean="0"/>
          </a:p>
          <a:p>
            <a:r>
              <a:rPr lang="fr-FR" sz="2000" dirty="0" smtClean="0"/>
              <a:t>	réduit le champ de vision de la scène de la même façon que notre champ de vision réel ne permet pas de voir tout en même temps</a:t>
            </a:r>
            <a:endParaRPr lang="fr-FR" sz="2000" dirty="0"/>
          </a:p>
        </p:txBody>
      </p:sp>
      <p:sp>
        <p:nvSpPr>
          <p:cNvPr id="7" name="Flèche vers la droite 6"/>
          <p:cNvSpPr/>
          <p:nvPr/>
        </p:nvSpPr>
        <p:spPr bwMode="auto">
          <a:xfrm>
            <a:off x="609600" y="4038600"/>
            <a:ext cx="533400" cy="228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Concepts de base de la librairie </a:t>
            </a:r>
            <a:r>
              <a:rPr lang="fr-FR" dirty="0" err="1" smtClean="0"/>
              <a:t>OpenGL</a:t>
            </a:r>
            <a:endParaRPr lang="fr-FR" dirty="0"/>
          </a:p>
        </p:txBody>
      </p:sp>
      <p:sp>
        <p:nvSpPr>
          <p:cNvPr id="5" name="Cube 4"/>
          <p:cNvSpPr/>
          <p:nvPr/>
        </p:nvSpPr>
        <p:spPr bwMode="auto">
          <a:xfrm>
            <a:off x="914400" y="2438400"/>
            <a:ext cx="2133600" cy="1752600"/>
          </a:xfrm>
          <a:prstGeom prst="cub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cxnSp>
        <p:nvCxnSpPr>
          <p:cNvPr id="10" name="Connecteur droit 9"/>
          <p:cNvCxnSpPr>
            <a:stCxn id="5" idx="3"/>
            <a:endCxn id="5" idx="1"/>
          </p:cNvCxnSpPr>
          <p:nvPr/>
        </p:nvCxnSpPr>
        <p:spPr bwMode="auto">
          <a:xfrm rot="5400000" flipH="1">
            <a:off x="1104900" y="3533775"/>
            <a:ext cx="131445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Connecteur droit 11"/>
          <p:cNvCxnSpPr>
            <a:stCxn id="5" idx="1"/>
            <a:endCxn id="5" idx="0"/>
          </p:cNvCxnSpPr>
          <p:nvPr/>
        </p:nvCxnSpPr>
        <p:spPr bwMode="auto">
          <a:xfrm rot="5400000" flipH="1" flipV="1">
            <a:off x="1762125" y="2438400"/>
            <a:ext cx="438150" cy="43815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Connecteur droit 13"/>
          <p:cNvCxnSpPr>
            <a:stCxn id="5" idx="0"/>
          </p:cNvCxnSpPr>
          <p:nvPr/>
        </p:nvCxnSpPr>
        <p:spPr bwMode="auto">
          <a:xfrm rot="16200000" flipH="1">
            <a:off x="1557337" y="3081338"/>
            <a:ext cx="1295400" cy="952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Connecteur droit 15"/>
          <p:cNvCxnSpPr>
            <a:stCxn id="5" idx="3"/>
          </p:cNvCxnSpPr>
          <p:nvPr/>
        </p:nvCxnSpPr>
        <p:spPr bwMode="auto">
          <a:xfrm rot="5400000" flipH="1" flipV="1">
            <a:off x="1757363" y="3738561"/>
            <a:ext cx="457200" cy="44767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ZoneTexte 21"/>
          <p:cNvSpPr txBox="1"/>
          <p:nvPr/>
        </p:nvSpPr>
        <p:spPr>
          <a:xfrm>
            <a:off x="990600" y="4648200"/>
            <a:ext cx="14850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ligne de pixels</a:t>
            </a:r>
            <a:endParaRPr lang="fr-FR" sz="1600" dirty="0"/>
          </a:p>
        </p:txBody>
      </p:sp>
      <p:cxnSp>
        <p:nvCxnSpPr>
          <p:cNvPr id="24" name="Connecteur droit avec flèche 23"/>
          <p:cNvCxnSpPr/>
          <p:nvPr/>
        </p:nvCxnSpPr>
        <p:spPr bwMode="auto">
          <a:xfrm rot="5400000" flipH="1" flipV="1">
            <a:off x="1600200" y="4114800"/>
            <a:ext cx="68580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7" name="ZoneTexte 26"/>
          <p:cNvSpPr txBox="1"/>
          <p:nvPr/>
        </p:nvSpPr>
        <p:spPr>
          <a:xfrm>
            <a:off x="6629400" y="2133600"/>
            <a:ext cx="1652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Image à afficher</a:t>
            </a:r>
            <a:endParaRPr lang="fr-FR" sz="1600" dirty="0"/>
          </a:p>
        </p:txBody>
      </p:sp>
      <p:cxnSp>
        <p:nvCxnSpPr>
          <p:cNvPr id="29" name="Connecteur droit avec flèche 28"/>
          <p:cNvCxnSpPr/>
          <p:nvPr/>
        </p:nvCxnSpPr>
        <p:spPr bwMode="auto">
          <a:xfrm rot="5400000" flipH="1" flipV="1">
            <a:off x="2971800" y="3733800"/>
            <a:ext cx="457200" cy="457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0" name="ZoneTexte 29"/>
          <p:cNvSpPr txBox="1"/>
          <p:nvPr/>
        </p:nvSpPr>
        <p:spPr>
          <a:xfrm>
            <a:off x="3352800" y="3429000"/>
            <a:ext cx="3100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Z</a:t>
            </a:r>
            <a:endParaRPr lang="fr-FR" sz="1600" dirty="0"/>
          </a:p>
        </p:txBody>
      </p:sp>
      <p:sp>
        <p:nvSpPr>
          <p:cNvPr id="31" name="Triangle isocèle 30"/>
          <p:cNvSpPr/>
          <p:nvPr/>
        </p:nvSpPr>
        <p:spPr bwMode="auto">
          <a:xfrm>
            <a:off x="4724400" y="2971800"/>
            <a:ext cx="1143000" cy="685800"/>
          </a:xfrm>
          <a:prstGeom prst="triangle">
            <a:avLst>
              <a:gd name="adj" fmla="val 68728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32" name="Triangle isocèle 31"/>
          <p:cNvSpPr/>
          <p:nvPr/>
        </p:nvSpPr>
        <p:spPr bwMode="auto">
          <a:xfrm>
            <a:off x="4572000" y="2667000"/>
            <a:ext cx="1219200" cy="304800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4953000" y="2590800"/>
            <a:ext cx="2514600" cy="15240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3733800" y="4495800"/>
            <a:ext cx="19415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rgbClr val="FF0000"/>
                </a:solidFill>
              </a:rPr>
              <a:t>parties à supprimer</a:t>
            </a:r>
            <a:endParaRPr lang="fr-FR" sz="1600" dirty="0">
              <a:solidFill>
                <a:srgbClr val="FF0000"/>
              </a:solidFill>
            </a:endParaRPr>
          </a:p>
        </p:txBody>
      </p:sp>
      <p:cxnSp>
        <p:nvCxnSpPr>
          <p:cNvPr id="35" name="Connecteur droit avec flèche 34"/>
          <p:cNvCxnSpPr/>
          <p:nvPr/>
        </p:nvCxnSpPr>
        <p:spPr bwMode="auto">
          <a:xfrm rot="5400000" flipH="1" flipV="1">
            <a:off x="4343400" y="4038600"/>
            <a:ext cx="7620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7" name="Connecteur droit avec flèche 36"/>
          <p:cNvCxnSpPr/>
          <p:nvPr/>
        </p:nvCxnSpPr>
        <p:spPr bwMode="auto">
          <a:xfrm rot="5400000" flipH="1" flipV="1">
            <a:off x="3924300" y="3695700"/>
            <a:ext cx="14478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8" name="ZoneTexte 37"/>
          <p:cNvSpPr txBox="1"/>
          <p:nvPr/>
        </p:nvSpPr>
        <p:spPr>
          <a:xfrm>
            <a:off x="685800" y="1524000"/>
            <a:ext cx="27001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8000"/>
                </a:solidFill>
              </a:rPr>
              <a:t>Illustration du </a:t>
            </a:r>
            <a:r>
              <a:rPr lang="fr-FR" sz="2000" i="1" dirty="0" err="1" smtClean="0">
                <a:solidFill>
                  <a:srgbClr val="FF8000"/>
                </a:solidFill>
              </a:rPr>
              <a:t>clipping</a:t>
            </a:r>
            <a:endParaRPr lang="fr-FR" sz="2000" i="1" dirty="0">
              <a:solidFill>
                <a:srgbClr val="FF8000"/>
              </a:solidFill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6518762" y="4191000"/>
            <a:ext cx="2625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rgbClr val="008000"/>
                </a:solidFill>
              </a:rPr>
              <a:t>il faut redéfinir les triangles</a:t>
            </a:r>
            <a:endParaRPr lang="fr-FR" sz="1600" dirty="0">
              <a:solidFill>
                <a:srgbClr val="008000"/>
              </a:solidFill>
            </a:endParaRPr>
          </a:p>
        </p:txBody>
      </p:sp>
      <p:cxnSp>
        <p:nvCxnSpPr>
          <p:cNvPr id="41" name="Connecteur droit avec flèche 40"/>
          <p:cNvCxnSpPr/>
          <p:nvPr/>
        </p:nvCxnSpPr>
        <p:spPr bwMode="auto">
          <a:xfrm rot="10800000">
            <a:off x="5867400" y="3276600"/>
            <a:ext cx="1219200" cy="838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2" name="Ellipse 41"/>
          <p:cNvSpPr/>
          <p:nvPr/>
        </p:nvSpPr>
        <p:spPr bwMode="auto">
          <a:xfrm flipV="1">
            <a:off x="4876801" y="3581400"/>
            <a:ext cx="152400" cy="152399"/>
          </a:xfrm>
          <a:prstGeom prst="ellipse">
            <a:avLst/>
          </a:prstGeom>
          <a:solidFill>
            <a:srgbClr val="FF66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43" name="Ellipse 42"/>
          <p:cNvSpPr/>
          <p:nvPr/>
        </p:nvSpPr>
        <p:spPr bwMode="auto">
          <a:xfrm flipV="1">
            <a:off x="4876800" y="3352801"/>
            <a:ext cx="152400" cy="152399"/>
          </a:xfrm>
          <a:prstGeom prst="ellipse">
            <a:avLst/>
          </a:prstGeom>
          <a:solidFill>
            <a:srgbClr val="FF66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44" name="Ellipse 43"/>
          <p:cNvSpPr/>
          <p:nvPr/>
        </p:nvSpPr>
        <p:spPr bwMode="auto">
          <a:xfrm flipV="1">
            <a:off x="4876800" y="2667000"/>
            <a:ext cx="152400" cy="152399"/>
          </a:xfrm>
          <a:prstGeom prst="ellipse">
            <a:avLst/>
          </a:prstGeom>
          <a:solidFill>
            <a:srgbClr val="FF66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45" name="Ellipse 44"/>
          <p:cNvSpPr/>
          <p:nvPr/>
        </p:nvSpPr>
        <p:spPr bwMode="auto">
          <a:xfrm flipV="1">
            <a:off x="4876800" y="2895600"/>
            <a:ext cx="152400" cy="152399"/>
          </a:xfrm>
          <a:prstGeom prst="ellipse">
            <a:avLst/>
          </a:prstGeom>
          <a:solidFill>
            <a:srgbClr val="FF66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46" name="ZoneTexte 45"/>
          <p:cNvSpPr txBox="1"/>
          <p:nvPr/>
        </p:nvSpPr>
        <p:spPr>
          <a:xfrm>
            <a:off x="5029200" y="4876800"/>
            <a:ext cx="1828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rgbClr val="FF6600"/>
                </a:solidFill>
              </a:rPr>
              <a:t>points à trouver (coordonnées, couleur, texture) : les z ont été aplatis</a:t>
            </a:r>
            <a:endParaRPr lang="fr-FR" sz="1600" dirty="0">
              <a:solidFill>
                <a:srgbClr val="FF6600"/>
              </a:solidFill>
            </a:endParaRPr>
          </a:p>
        </p:txBody>
      </p:sp>
      <p:cxnSp>
        <p:nvCxnSpPr>
          <p:cNvPr id="48" name="Connecteur droit avec flèche 47"/>
          <p:cNvCxnSpPr>
            <a:stCxn id="46" idx="0"/>
            <a:endCxn id="42" idx="0"/>
          </p:cNvCxnSpPr>
          <p:nvPr/>
        </p:nvCxnSpPr>
        <p:spPr bwMode="auto">
          <a:xfrm rot="16200000" flipV="1">
            <a:off x="4876801" y="3810000"/>
            <a:ext cx="1143001" cy="99059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8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0" name="Connecteur droit avec flèche 49"/>
          <p:cNvCxnSpPr>
            <a:stCxn id="46" idx="0"/>
            <a:endCxn id="43" idx="7"/>
          </p:cNvCxnSpPr>
          <p:nvPr/>
        </p:nvCxnSpPr>
        <p:spPr bwMode="auto">
          <a:xfrm rot="16200000" flipV="1">
            <a:off x="4778282" y="3711482"/>
            <a:ext cx="1393918" cy="93671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2" name="Connecteur droit avec flèche 51"/>
          <p:cNvCxnSpPr>
            <a:stCxn id="46" idx="0"/>
            <a:endCxn id="45" idx="7"/>
          </p:cNvCxnSpPr>
          <p:nvPr/>
        </p:nvCxnSpPr>
        <p:spPr bwMode="auto">
          <a:xfrm rot="16200000" flipV="1">
            <a:off x="4549682" y="3482882"/>
            <a:ext cx="1851119" cy="93671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4" name="Connecteur droit avec flèche 53"/>
          <p:cNvCxnSpPr>
            <a:stCxn id="46" idx="0"/>
            <a:endCxn id="44" idx="6"/>
          </p:cNvCxnSpPr>
          <p:nvPr/>
        </p:nvCxnSpPr>
        <p:spPr bwMode="auto">
          <a:xfrm rot="16200000" flipV="1">
            <a:off x="4419600" y="3352800"/>
            <a:ext cx="2133601" cy="914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4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Concepts de base de la librairie </a:t>
            </a:r>
            <a:r>
              <a:rPr lang="fr-FR" dirty="0" err="1" smtClean="0"/>
              <a:t>OpenGL</a:t>
            </a:r>
            <a:endParaRPr lang="fr-FR" dirty="0"/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3200400"/>
          </a:xfrm>
        </p:spPr>
        <p:txBody>
          <a:bodyPr/>
          <a:lstStyle/>
          <a:p>
            <a:endParaRPr lang="fr-FR" dirty="0" smtClean="0"/>
          </a:p>
          <a:p>
            <a:pPr marL="457200" indent="-457200">
              <a:buFont typeface="+mj-lt"/>
              <a:buAutoNum type="arabicPeriod"/>
            </a:pPr>
            <a:r>
              <a:rPr lang="fr-FR" i="1" dirty="0" err="1" smtClean="0"/>
              <a:t>Clipping</a:t>
            </a:r>
            <a:r>
              <a:rPr lang="fr-FR" i="1" dirty="0" smtClean="0"/>
              <a:t> </a:t>
            </a:r>
            <a:r>
              <a:rPr lang="fr-FR" dirty="0" smtClean="0"/>
              <a:t>des objets 3D selon la pyramide de vue</a:t>
            </a:r>
          </a:p>
          <a:p>
            <a:pPr marL="457200" indent="-457200">
              <a:buFont typeface="+mj-lt"/>
              <a:buAutoNum type="arabicPeriod"/>
            </a:pPr>
            <a:endParaRPr lang="fr-FR" dirty="0" smtClean="0"/>
          </a:p>
          <a:p>
            <a:pPr marL="457200" indent="-457200">
              <a:buFont typeface="+mj-lt"/>
              <a:buAutoNum type="arabicPeriod"/>
            </a:pPr>
            <a:r>
              <a:rPr lang="fr-FR" dirty="0" smtClean="0"/>
              <a:t>Projection des points sur le plan image</a:t>
            </a:r>
          </a:p>
          <a:p>
            <a:pPr marL="457200" indent="-457200">
              <a:buFont typeface="+mj-lt"/>
              <a:buAutoNum type="arabicPeriod"/>
            </a:pPr>
            <a:endParaRPr lang="fr-FR" dirty="0" smtClean="0"/>
          </a:p>
          <a:p>
            <a:pPr marL="457200" indent="-457200">
              <a:buFont typeface="+mj-lt"/>
              <a:buAutoNum type="arabicPeriod"/>
            </a:pPr>
            <a:r>
              <a:rPr lang="fr-FR" dirty="0" smtClean="0">
                <a:solidFill>
                  <a:srgbClr val="FF8000"/>
                </a:solidFill>
              </a:rPr>
              <a:t>Remplissage des triangles dans l’image (</a:t>
            </a:r>
            <a:r>
              <a:rPr lang="fr-FR" i="1" dirty="0" err="1" smtClean="0">
                <a:solidFill>
                  <a:srgbClr val="FF8000"/>
                </a:solidFill>
              </a:rPr>
              <a:t>rasterisation</a:t>
            </a:r>
            <a:r>
              <a:rPr lang="fr-FR" dirty="0" smtClean="0">
                <a:solidFill>
                  <a:srgbClr val="FF8000"/>
                </a:solidFill>
              </a:rPr>
              <a:t>)</a:t>
            </a:r>
          </a:p>
          <a:p>
            <a:pPr marL="857250" lvl="1" indent="-457200">
              <a:buFont typeface="+mj-lt"/>
              <a:buAutoNum type="alphaLcPeriod"/>
            </a:pPr>
            <a:r>
              <a:rPr lang="fr-FR" dirty="0" smtClean="0"/>
              <a:t>Suppression des parties cachées (</a:t>
            </a:r>
            <a:r>
              <a:rPr lang="fr-FR" i="1" dirty="0" err="1" smtClean="0"/>
              <a:t>Z-Buffer</a:t>
            </a:r>
            <a:r>
              <a:rPr lang="fr-FR" dirty="0" smtClean="0"/>
              <a:t>)</a:t>
            </a:r>
          </a:p>
          <a:p>
            <a:pPr marL="857250" lvl="1" indent="-457200">
              <a:buFont typeface="+mj-lt"/>
              <a:buAutoNum type="alphaLcPeriod"/>
            </a:pPr>
            <a:r>
              <a:rPr lang="fr-FR" dirty="0" smtClean="0"/>
              <a:t>Calcul de la couleur (illumination)</a:t>
            </a:r>
          </a:p>
        </p:txBody>
      </p:sp>
      <p:sp>
        <p:nvSpPr>
          <p:cNvPr id="6" name="Rectangle 5"/>
          <p:cNvSpPr/>
          <p:nvPr/>
        </p:nvSpPr>
        <p:spPr>
          <a:xfrm>
            <a:off x="379138" y="1600200"/>
            <a:ext cx="27382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>
                <a:solidFill>
                  <a:srgbClr val="FF8000"/>
                </a:solidFill>
              </a:rPr>
              <a:t>4</a:t>
            </a:r>
            <a:r>
              <a:rPr lang="fr-FR" sz="2000" dirty="0" smtClean="0">
                <a:solidFill>
                  <a:srgbClr val="FF8000"/>
                </a:solidFill>
              </a:rPr>
              <a:t> – Pipeline graphique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  <p:extLst>
      <p:ext uri="{BB962C8B-B14F-4D97-AF65-F5344CB8AC3E}">
        <p14:creationId xmlns:p14="http://schemas.microsoft.com/office/powerpoint/2010/main" val="1030056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Concepts de base de la librairie </a:t>
            </a:r>
            <a:r>
              <a:rPr lang="fr-FR" dirty="0" err="1" smtClean="0"/>
              <a:t>OpenGL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379138" y="1339850"/>
            <a:ext cx="16818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i="1" dirty="0" err="1" smtClean="0">
                <a:solidFill>
                  <a:srgbClr val="FF8000"/>
                </a:solidFill>
              </a:rPr>
              <a:t>Rasterisation</a:t>
            </a:r>
            <a:endParaRPr lang="fr-FR" sz="2000" i="1" dirty="0" smtClean="0">
              <a:solidFill>
                <a:srgbClr val="FF8000"/>
              </a:solidFill>
            </a:endParaRPr>
          </a:p>
        </p:txBody>
      </p:sp>
      <p:pic>
        <p:nvPicPr>
          <p:cNvPr id="7" name="Image 6" descr="Bresenham-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4006850"/>
            <a:ext cx="1911501" cy="2012950"/>
          </a:xfrm>
          <a:prstGeom prst="rect">
            <a:avLst/>
          </a:prstGeom>
        </p:spPr>
      </p:pic>
      <p:pic>
        <p:nvPicPr>
          <p:cNvPr id="8" name="Image 7" descr="Bresenham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4006850"/>
            <a:ext cx="1905000" cy="2006103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28600" y="1873250"/>
            <a:ext cx="86105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Pour projeter un polygone sur l’écran, on projette successivement tous ses sommets et on les relie entre eux par des segments pour obtenir les arêtes</a:t>
            </a:r>
          </a:p>
          <a:p>
            <a:endParaRPr lang="fr-FR" sz="2000" dirty="0" smtClean="0"/>
          </a:p>
          <a:p>
            <a:r>
              <a:rPr lang="fr-FR" sz="2000" dirty="0" smtClean="0"/>
              <a:t>Problème : écran est défini par un ensemble de pixels</a:t>
            </a:r>
          </a:p>
          <a:p>
            <a:endParaRPr lang="fr-FR" sz="2000" dirty="0" smtClean="0"/>
          </a:p>
          <a:p>
            <a:r>
              <a:rPr lang="fr-FR" sz="2000" dirty="0" smtClean="0"/>
              <a:t>Algorithme de </a:t>
            </a:r>
            <a:r>
              <a:rPr lang="fr-FR" sz="2000" dirty="0" err="1" smtClean="0"/>
              <a:t>Bresenham</a:t>
            </a:r>
            <a:r>
              <a:rPr lang="fr-FR" sz="2000" dirty="0" smtClean="0"/>
              <a:t> utiliser pour tracer les segments (remplir les pixels adéquates)</a:t>
            </a:r>
            <a:endParaRPr lang="fr-FR" sz="2000" dirty="0"/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Concepts de base de la librairie </a:t>
            </a:r>
            <a:r>
              <a:rPr lang="fr-FR" dirty="0" err="1" smtClean="0"/>
              <a:t>OpenGL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379138" y="1600200"/>
            <a:ext cx="16818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i="1" dirty="0" err="1">
                <a:solidFill>
                  <a:srgbClr val="FF8000"/>
                </a:solidFill>
              </a:rPr>
              <a:t>Rasterisation</a:t>
            </a:r>
            <a:endParaRPr lang="fr-FR" sz="2000" i="1" dirty="0">
              <a:solidFill>
                <a:srgbClr val="FF8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57200" y="2209800"/>
            <a:ext cx="81472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On peut ensuite déterminer tous les pixels couverts par le triangle</a:t>
            </a:r>
          </a:p>
          <a:p>
            <a:endParaRPr lang="fr-FR" sz="2000" dirty="0" smtClean="0"/>
          </a:p>
          <a:p>
            <a:r>
              <a:rPr lang="fr-FR" sz="2000" dirty="0" smtClean="0"/>
              <a:t>Il faut ensuite remplir correctement l’ensemble des pixels</a:t>
            </a:r>
            <a:endParaRPr lang="fr-FR" sz="2000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2819400" y="3962400"/>
            <a:ext cx="3048000" cy="1676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11" name="Triangle isocèle 10"/>
          <p:cNvSpPr/>
          <p:nvPr/>
        </p:nvSpPr>
        <p:spPr bwMode="auto">
          <a:xfrm>
            <a:off x="3505200" y="4114800"/>
            <a:ext cx="1219200" cy="457200"/>
          </a:xfrm>
          <a:prstGeom prst="triangle">
            <a:avLst/>
          </a:prstGeom>
          <a:solidFill>
            <a:srgbClr val="33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12" name="Triangle rectangle 11"/>
          <p:cNvSpPr/>
          <p:nvPr/>
        </p:nvSpPr>
        <p:spPr bwMode="auto">
          <a:xfrm>
            <a:off x="4343400" y="4648200"/>
            <a:ext cx="1219200" cy="685800"/>
          </a:xfrm>
          <a:prstGeom prst="rtTriangl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Concepts de base de la librairie </a:t>
            </a:r>
            <a:r>
              <a:rPr lang="fr-FR" dirty="0" err="1" smtClean="0"/>
              <a:t>OpenGL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379138" y="1447800"/>
            <a:ext cx="23205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i="1" dirty="0" smtClean="0">
                <a:solidFill>
                  <a:srgbClr val="FF8000"/>
                </a:solidFill>
              </a:rPr>
              <a:t>Test de profondeur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81000" y="1987689"/>
            <a:ext cx="8534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Le </a:t>
            </a:r>
            <a:r>
              <a:rPr lang="fr-FR" sz="2000" dirty="0" err="1" smtClean="0"/>
              <a:t>Z-Buffer</a:t>
            </a:r>
            <a:r>
              <a:rPr lang="fr-FR" sz="2000" dirty="0" smtClean="0"/>
              <a:t> permet de gérer le problème de la visibilité</a:t>
            </a:r>
          </a:p>
          <a:p>
            <a:r>
              <a:rPr lang="fr-FR" sz="2000" dirty="0" smtClean="0">
                <a:sym typeface="Wingdings"/>
              </a:rPr>
              <a:t>	</a:t>
            </a:r>
            <a:r>
              <a:rPr lang="fr-FR" sz="2000" dirty="0" err="1" smtClean="0">
                <a:sym typeface="Wingdings"/>
              </a:rPr>
              <a:t></a:t>
            </a:r>
            <a:r>
              <a:rPr lang="fr-FR" sz="2000" dirty="0" smtClean="0">
                <a:sym typeface="Wingdings"/>
              </a:rPr>
              <a:t> d</a:t>
            </a:r>
            <a:r>
              <a:rPr lang="fr-FR" sz="2000" dirty="0" smtClean="0"/>
              <a:t>éterminer quels éléments de la scène doivent être rendus, </a:t>
            </a:r>
          </a:p>
          <a:p>
            <a:r>
              <a:rPr lang="fr-FR" sz="2000" dirty="0" smtClean="0"/>
              <a:t>	      lesquels sont cachés par d'autres</a:t>
            </a:r>
          </a:p>
          <a:p>
            <a:r>
              <a:rPr lang="fr-FR" sz="2000" dirty="0" smtClean="0"/>
              <a:t>	      et dans quel ordre l'affichage des primitives doit se faire.</a:t>
            </a:r>
          </a:p>
          <a:p>
            <a:endParaRPr lang="fr-FR" sz="2000" dirty="0" smtClean="0"/>
          </a:p>
          <a:p>
            <a:r>
              <a:rPr lang="fr-FR" sz="2000" dirty="0" smtClean="0"/>
              <a:t>Z-Buffer = tableau à 2 dimensions (X et Y) de la même taille que l’image</a:t>
            </a:r>
          </a:p>
          <a:p>
            <a:r>
              <a:rPr lang="fr-FR" sz="2000" dirty="0" smtClean="0"/>
              <a:t>	 = chaque élément est un pixel de l’écran</a:t>
            </a:r>
          </a:p>
          <a:p>
            <a:r>
              <a:rPr lang="fr-FR" sz="2000" dirty="0" smtClean="0"/>
              <a:t>	 = stocke les valeurs de profondeur des pixels (coordonnée Z)</a:t>
            </a:r>
          </a:p>
          <a:p>
            <a:endParaRPr lang="fr-FR" sz="2000" dirty="0" smtClean="0"/>
          </a:p>
          <a:p>
            <a:endParaRPr lang="fr-FR" sz="2000" dirty="0" smtClean="0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  <p:extLst>
      <p:ext uri="{BB962C8B-B14F-4D97-AF65-F5344CB8AC3E}">
        <p14:creationId xmlns:p14="http://schemas.microsoft.com/office/powerpoint/2010/main" val="110177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Concepts de base de la librairie </a:t>
            </a:r>
            <a:r>
              <a:rPr lang="fr-FR" dirty="0" err="1" smtClean="0"/>
              <a:t>OpenGL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457200" y="1752600"/>
            <a:ext cx="57912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Si un autre élément de la scène doit être affiché aux mêmes coordonnées (X,Y), la carte compare les deux profondeurs (Z), et n'affiche que le pixel le plus proche de la caméra</a:t>
            </a:r>
          </a:p>
          <a:p>
            <a:endParaRPr lang="fr-FR" sz="2000" dirty="0" smtClean="0"/>
          </a:p>
          <a:p>
            <a:r>
              <a:rPr lang="fr-FR" sz="2000" dirty="0" smtClean="0"/>
              <a:t>La valeur Z de ce pixel est ensuite placée dans le tampon de profondeur, remplaçant l'ancienne </a:t>
            </a:r>
          </a:p>
          <a:p>
            <a:endParaRPr lang="fr-FR" sz="2000" dirty="0" smtClean="0"/>
          </a:p>
          <a:p>
            <a:r>
              <a:rPr lang="fr-FR" sz="2000" dirty="0" smtClean="0"/>
              <a:t>Au final, l'image dessinée reproduit la perception de la profondeur habituelle et logique, l'objet le plus proche cachant les plus lointains.</a:t>
            </a:r>
          </a:p>
          <a:p>
            <a:endParaRPr lang="fr-FR" sz="2000" dirty="0" smtClean="0"/>
          </a:p>
        </p:txBody>
      </p:sp>
      <p:pic>
        <p:nvPicPr>
          <p:cNvPr id="7" name="Image 6" descr="Buff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1600200"/>
            <a:ext cx="2286000" cy="3797300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Concepts de base de la librairie </a:t>
            </a:r>
            <a:r>
              <a:rPr lang="fr-FR" dirty="0" err="1" smtClean="0"/>
              <a:t>OpenGL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457201" y="1916832"/>
            <a:ext cx="8229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La couleur du pixel est ensuite définie soit :</a:t>
            </a:r>
          </a:p>
          <a:p>
            <a:pPr lvl="1">
              <a:buFont typeface="Arial"/>
              <a:buChar char="•"/>
            </a:pPr>
            <a:r>
              <a:rPr lang="fr-FR" sz="2000" dirty="0" smtClean="0"/>
              <a:t> de manière explicite</a:t>
            </a:r>
          </a:p>
          <a:p>
            <a:pPr lvl="1">
              <a:buFont typeface="Arial"/>
              <a:buChar char="•"/>
            </a:pPr>
            <a:r>
              <a:rPr lang="fr-FR" sz="2000" dirty="0" smtClean="0"/>
              <a:t> ou selon un modèle de fond établi aux sommets des triangles, puis interpolation pour remplir les pixels à l’intérieur des triangles   </a:t>
            </a:r>
            <a:endParaRPr lang="fr-FR" sz="2000" dirty="0"/>
          </a:p>
        </p:txBody>
      </p:sp>
      <p:pic>
        <p:nvPicPr>
          <p:cNvPr id="6" name="Image 5" descr="OpenGLV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4724400"/>
            <a:ext cx="1295400" cy="1295400"/>
          </a:xfrm>
          <a:prstGeom prst="rect">
            <a:avLst/>
          </a:prstGeom>
        </p:spPr>
      </p:pic>
      <p:pic>
        <p:nvPicPr>
          <p:cNvPr id="7" name="Image 6" descr="OpenGLV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4724400"/>
            <a:ext cx="1295400" cy="1295400"/>
          </a:xfrm>
          <a:prstGeom prst="rect">
            <a:avLst/>
          </a:prstGeom>
        </p:spPr>
      </p:pic>
      <p:pic>
        <p:nvPicPr>
          <p:cNvPr id="8" name="Image 7" descr="OpenGLV3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4724400"/>
            <a:ext cx="1295400" cy="129540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533400" y="3329697"/>
            <a:ext cx="87254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Ajout de la lumière pour donner un aspect plus réel :</a:t>
            </a:r>
          </a:p>
          <a:p>
            <a:pPr lvl="1">
              <a:buFont typeface="Arial"/>
              <a:buChar char="•"/>
            </a:pPr>
            <a:r>
              <a:rPr lang="fr-FR" sz="2000" dirty="0" smtClean="0"/>
              <a:t> placement de lampes ayant une couleur</a:t>
            </a:r>
          </a:p>
          <a:p>
            <a:pPr lvl="1">
              <a:buFont typeface="Arial"/>
              <a:buChar char="•"/>
            </a:pPr>
            <a:r>
              <a:rPr lang="fr-FR" sz="2000" dirty="0" smtClean="0"/>
              <a:t> établissement des couleurs des différents objets</a:t>
            </a:r>
          </a:p>
          <a:p>
            <a:pPr lvl="1">
              <a:buFont typeface="Arial"/>
              <a:buChar char="•"/>
            </a:pPr>
            <a:r>
              <a:rPr lang="fr-FR" sz="2000" dirty="0" smtClean="0"/>
              <a:t> nécessité de calculer la normale aux différents sommets de la surface</a:t>
            </a:r>
            <a:endParaRPr lang="fr-FR" sz="2000" dirty="0"/>
          </a:p>
        </p:txBody>
      </p:sp>
      <p:cxnSp>
        <p:nvCxnSpPr>
          <p:cNvPr id="11" name="Connecteur droit 10"/>
          <p:cNvCxnSpPr/>
          <p:nvPr/>
        </p:nvCxnSpPr>
        <p:spPr bwMode="auto">
          <a:xfrm>
            <a:off x="5410200" y="5943600"/>
            <a:ext cx="34290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Connecteur droit 12"/>
          <p:cNvCxnSpPr/>
          <p:nvPr/>
        </p:nvCxnSpPr>
        <p:spPr bwMode="auto">
          <a:xfrm>
            <a:off x="5486400" y="5334000"/>
            <a:ext cx="1524000" cy="6096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Connecteur droit 14"/>
          <p:cNvCxnSpPr/>
          <p:nvPr/>
        </p:nvCxnSpPr>
        <p:spPr bwMode="auto">
          <a:xfrm flipV="1">
            <a:off x="7010400" y="5486400"/>
            <a:ext cx="1143000" cy="457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Soleil 15"/>
          <p:cNvSpPr/>
          <p:nvPr/>
        </p:nvSpPr>
        <p:spPr bwMode="auto">
          <a:xfrm>
            <a:off x="8305800" y="5181600"/>
            <a:ext cx="304800" cy="304800"/>
          </a:xfrm>
          <a:prstGeom prst="su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cxnSp>
        <p:nvCxnSpPr>
          <p:cNvPr id="18" name="Connecteur droit avec flèche 17"/>
          <p:cNvCxnSpPr/>
          <p:nvPr/>
        </p:nvCxnSpPr>
        <p:spPr bwMode="auto">
          <a:xfrm rot="5400000" flipH="1" flipV="1">
            <a:off x="6781800" y="5715000"/>
            <a:ext cx="4572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ZoneTexte 18"/>
          <p:cNvSpPr txBox="1"/>
          <p:nvPr/>
        </p:nvSpPr>
        <p:spPr>
          <a:xfrm>
            <a:off x="7010400" y="5410200"/>
            <a:ext cx="8332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normale</a:t>
            </a:r>
            <a:endParaRPr lang="fr-FR" sz="1400" dirty="0"/>
          </a:p>
        </p:txBody>
      </p:sp>
      <p:cxnSp>
        <p:nvCxnSpPr>
          <p:cNvPr id="21" name="Connecteur droit 20"/>
          <p:cNvCxnSpPr/>
          <p:nvPr/>
        </p:nvCxnSpPr>
        <p:spPr bwMode="auto">
          <a:xfrm rot="10800000">
            <a:off x="5029200" y="5181600"/>
            <a:ext cx="4572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Connecteur droit 22"/>
          <p:cNvCxnSpPr/>
          <p:nvPr/>
        </p:nvCxnSpPr>
        <p:spPr bwMode="auto">
          <a:xfrm>
            <a:off x="5029200" y="5181600"/>
            <a:ext cx="457200" cy="2301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Arc 23"/>
          <p:cNvSpPr/>
          <p:nvPr/>
        </p:nvSpPr>
        <p:spPr bwMode="auto">
          <a:xfrm>
            <a:off x="5257800" y="5181600"/>
            <a:ext cx="76200" cy="304800"/>
          </a:xfrm>
          <a:prstGeom prst="arc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  <p:sp>
        <p:nvSpPr>
          <p:cNvPr id="3" name="Rectangle 2"/>
          <p:cNvSpPr/>
          <p:nvPr/>
        </p:nvSpPr>
        <p:spPr>
          <a:xfrm>
            <a:off x="251520" y="1471409"/>
            <a:ext cx="14830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i="1" dirty="0" smtClean="0">
                <a:solidFill>
                  <a:srgbClr val="FF8000"/>
                </a:solidFill>
              </a:rPr>
              <a:t>Illumination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Création d’images virtuelles en Informatique Graphique 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316210" y="1752600"/>
            <a:ext cx="1198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smtClean="0"/>
              <a:t>Scène 3D</a:t>
            </a:r>
            <a:endParaRPr lang="fr-FR" sz="1800" dirty="0"/>
          </a:p>
        </p:txBody>
      </p:sp>
      <p:sp>
        <p:nvSpPr>
          <p:cNvPr id="5" name="ZoneTexte 4"/>
          <p:cNvSpPr txBox="1"/>
          <p:nvPr/>
        </p:nvSpPr>
        <p:spPr>
          <a:xfrm>
            <a:off x="457200" y="2667000"/>
            <a:ext cx="3075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smtClean="0"/>
              <a:t>Transformation géométrique</a:t>
            </a:r>
          </a:p>
          <a:p>
            <a:endParaRPr lang="fr-FR" sz="1800" dirty="0"/>
          </a:p>
        </p:txBody>
      </p:sp>
      <p:sp>
        <p:nvSpPr>
          <p:cNvPr id="7" name="ZoneTexte 6"/>
          <p:cNvSpPr txBox="1"/>
          <p:nvPr/>
        </p:nvSpPr>
        <p:spPr>
          <a:xfrm>
            <a:off x="228600" y="3581400"/>
            <a:ext cx="3430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smtClean="0"/>
              <a:t>Elimination des parties cachées</a:t>
            </a:r>
            <a:endParaRPr lang="fr-FR" sz="1800" dirty="0"/>
          </a:p>
        </p:txBody>
      </p:sp>
      <p:sp>
        <p:nvSpPr>
          <p:cNvPr id="8" name="ZoneTexte 7"/>
          <p:cNvSpPr txBox="1"/>
          <p:nvPr/>
        </p:nvSpPr>
        <p:spPr>
          <a:xfrm>
            <a:off x="1222471" y="4659868"/>
            <a:ext cx="1673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smtClean="0"/>
              <a:t>Rendu réaliste</a:t>
            </a:r>
            <a:endParaRPr lang="fr-FR" sz="1800" dirty="0"/>
          </a:p>
        </p:txBody>
      </p:sp>
      <p:sp>
        <p:nvSpPr>
          <p:cNvPr id="9" name="ZoneTexte 8"/>
          <p:cNvSpPr txBox="1"/>
          <p:nvPr/>
        </p:nvSpPr>
        <p:spPr>
          <a:xfrm>
            <a:off x="1371600" y="5791200"/>
            <a:ext cx="1155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smtClean="0"/>
              <a:t>Affichage</a:t>
            </a:r>
            <a:endParaRPr lang="fr-FR" sz="1800" dirty="0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886200" y="4191000"/>
            <a:ext cx="5105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</a:rPr>
              <a:t>Modèles de couleur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</a:rPr>
              <a:t>Modèles d’illumination locale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</a:rPr>
              <a:t>Textures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</a:rPr>
              <a:t>Eclairage local (ombres, reflets) et global</a:t>
            </a:r>
          </a:p>
        </p:txBody>
      </p:sp>
      <p:sp>
        <p:nvSpPr>
          <p:cNvPr id="13" name="Rectangle à coins arrondis 12"/>
          <p:cNvSpPr/>
          <p:nvPr/>
        </p:nvSpPr>
        <p:spPr bwMode="auto">
          <a:xfrm>
            <a:off x="228600" y="3581400"/>
            <a:ext cx="3505200" cy="381000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16" name="Rectangle à coins arrondis 15"/>
          <p:cNvSpPr/>
          <p:nvPr/>
        </p:nvSpPr>
        <p:spPr bwMode="auto">
          <a:xfrm>
            <a:off x="228600" y="2667000"/>
            <a:ext cx="3505200" cy="381000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17" name="Rectangle à coins arrondis 16"/>
          <p:cNvSpPr/>
          <p:nvPr/>
        </p:nvSpPr>
        <p:spPr bwMode="auto">
          <a:xfrm>
            <a:off x="228600" y="1752600"/>
            <a:ext cx="3505200" cy="381000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18" name="Rectangle à coins arrondis 17"/>
          <p:cNvSpPr/>
          <p:nvPr/>
        </p:nvSpPr>
        <p:spPr bwMode="auto">
          <a:xfrm>
            <a:off x="228600" y="4648200"/>
            <a:ext cx="3505200" cy="381000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19" name="Rectangle à coins arrondis 18"/>
          <p:cNvSpPr/>
          <p:nvPr/>
        </p:nvSpPr>
        <p:spPr bwMode="auto">
          <a:xfrm>
            <a:off x="228600" y="5791200"/>
            <a:ext cx="3505200" cy="381000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20" name="Flèche vers le bas 19"/>
          <p:cNvSpPr/>
          <p:nvPr/>
        </p:nvSpPr>
        <p:spPr bwMode="auto">
          <a:xfrm>
            <a:off x="1752600" y="2209800"/>
            <a:ext cx="304800" cy="3810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21" name="Flèche vers le bas 20"/>
          <p:cNvSpPr/>
          <p:nvPr/>
        </p:nvSpPr>
        <p:spPr bwMode="auto">
          <a:xfrm>
            <a:off x="1752600" y="3124200"/>
            <a:ext cx="304800" cy="3810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22" name="Flèche vers le bas 21"/>
          <p:cNvSpPr/>
          <p:nvPr/>
        </p:nvSpPr>
        <p:spPr bwMode="auto">
          <a:xfrm>
            <a:off x="1752600" y="4038600"/>
            <a:ext cx="304800" cy="5334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23" name="Flèche vers le bas 22"/>
          <p:cNvSpPr/>
          <p:nvPr/>
        </p:nvSpPr>
        <p:spPr bwMode="auto">
          <a:xfrm>
            <a:off x="1752600" y="5105400"/>
            <a:ext cx="304800" cy="6096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810000" y="1600201"/>
            <a:ext cx="4038600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eaLnBrk="1" hangingPunct="1">
              <a:spcBef>
                <a:spcPct val="20000"/>
              </a:spcBef>
              <a:buFont typeface="Arial"/>
              <a:buChar char="•"/>
            </a:pPr>
            <a:r>
              <a:rPr lang="fr-FR" sz="1800" kern="0" dirty="0" smtClean="0"/>
              <a:t>Modélisation géométrique</a:t>
            </a:r>
          </a:p>
          <a:p>
            <a:pPr marL="742950" lvl="1" indent="-285750" eaLnBrk="1" hangingPunct="1">
              <a:spcBef>
                <a:spcPct val="20000"/>
              </a:spcBef>
              <a:buFont typeface="Arial"/>
              <a:buChar char="•"/>
            </a:pPr>
            <a:r>
              <a:rPr lang="fr-FR" sz="1800" kern="0" dirty="0" smtClean="0"/>
              <a:t>Animation</a:t>
            </a:r>
          </a:p>
          <a:p>
            <a:pPr marL="742950" lvl="1" indent="-285750" eaLnBrk="1" hangingPunct="1">
              <a:spcBef>
                <a:spcPct val="20000"/>
              </a:spcBef>
              <a:buFont typeface="Arial"/>
              <a:buChar char="•"/>
            </a:pPr>
            <a:endParaRPr lang="fr-FR" sz="1800" kern="0" dirty="0" smtClean="0"/>
          </a:p>
        </p:txBody>
      </p:sp>
      <p:sp>
        <p:nvSpPr>
          <p:cNvPr id="26" name="Rectangle 25"/>
          <p:cNvSpPr/>
          <p:nvPr/>
        </p:nvSpPr>
        <p:spPr>
          <a:xfrm>
            <a:off x="3810000" y="2514600"/>
            <a:ext cx="2005677" cy="7017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42950" lvl="1" indent="-285750" eaLnBrk="1" hangingPunct="1">
              <a:spcBef>
                <a:spcPct val="20000"/>
              </a:spcBef>
              <a:buFont typeface="Arial"/>
              <a:buChar char="•"/>
              <a:defRPr/>
            </a:pPr>
            <a:r>
              <a:rPr lang="fr-FR" sz="1800" kern="0" dirty="0" smtClean="0"/>
              <a:t>Transformation</a:t>
            </a:r>
          </a:p>
          <a:p>
            <a:pPr marL="742950" lvl="1" indent="-285750" eaLnBrk="1" hangingPunct="1">
              <a:spcBef>
                <a:spcPct val="20000"/>
              </a:spcBef>
              <a:buFont typeface="Arial"/>
              <a:buChar char="•"/>
              <a:defRPr/>
            </a:pPr>
            <a:r>
              <a:rPr lang="fr-FR" sz="1800" kern="0" dirty="0" smtClean="0"/>
              <a:t>Projection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4191000" y="4191000"/>
            <a:ext cx="4800600" cy="13716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4191000" y="2514600"/>
            <a:ext cx="4800600" cy="6858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4191000" y="1600200"/>
            <a:ext cx="4800600" cy="6858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4191000" y="5791200"/>
            <a:ext cx="4800600" cy="3810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886200" y="5802868"/>
            <a:ext cx="2743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eaLnBrk="1" hangingPunct="1">
              <a:spcBef>
                <a:spcPct val="20000"/>
              </a:spcBef>
              <a:buFont typeface="Arial"/>
              <a:buChar char="•"/>
              <a:defRPr/>
            </a:pPr>
            <a:r>
              <a:rPr lang="fr-FR" sz="1800" kern="0" dirty="0" smtClean="0"/>
              <a:t>Ecran</a:t>
            </a:r>
          </a:p>
        </p:txBody>
      </p:sp>
      <p:sp>
        <p:nvSpPr>
          <p:cNvPr id="32" name="Rectangle 31"/>
          <p:cNvSpPr/>
          <p:nvPr/>
        </p:nvSpPr>
        <p:spPr bwMode="auto">
          <a:xfrm>
            <a:off x="4191000" y="3505200"/>
            <a:ext cx="4800600" cy="4572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886200" y="3516868"/>
            <a:ext cx="2743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eaLnBrk="1" hangingPunct="1">
              <a:spcBef>
                <a:spcPct val="20000"/>
              </a:spcBef>
              <a:buFont typeface="Arial"/>
              <a:buChar char="•"/>
              <a:defRPr/>
            </a:pPr>
            <a:r>
              <a:rPr lang="fr-FR" sz="1800" kern="0" dirty="0" err="1" smtClean="0"/>
              <a:t>Z-Buffer</a:t>
            </a:r>
            <a:endParaRPr lang="fr-FR" sz="1800" kern="0" dirty="0" smtClean="0"/>
          </a:p>
        </p:txBody>
      </p:sp>
      <p:sp>
        <p:nvSpPr>
          <p:cNvPr id="34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Concepts de base de la librairie </a:t>
            </a:r>
            <a:r>
              <a:rPr lang="fr-FR" dirty="0" err="1" smtClean="0"/>
              <a:t>OpenGL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533400" y="1600200"/>
            <a:ext cx="23378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6600"/>
                </a:solidFill>
              </a:rPr>
              <a:t>Modèle de </a:t>
            </a:r>
            <a:r>
              <a:rPr lang="fr-FR" sz="2000" dirty="0" err="1" smtClean="0">
                <a:solidFill>
                  <a:srgbClr val="FF6600"/>
                </a:solidFill>
              </a:rPr>
              <a:t>Phong</a:t>
            </a:r>
            <a:r>
              <a:rPr lang="fr-FR" sz="2000" dirty="0" smtClean="0">
                <a:solidFill>
                  <a:srgbClr val="FF6600"/>
                </a:solidFill>
              </a:rPr>
              <a:t> : </a:t>
            </a:r>
            <a:endParaRPr lang="fr-FR" sz="2000" dirty="0">
              <a:solidFill>
                <a:srgbClr val="FF66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85800" y="2133600"/>
            <a:ext cx="83058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L'illumination de </a:t>
            </a:r>
            <a:r>
              <a:rPr lang="fr-FR" sz="2000" dirty="0" err="1" smtClean="0"/>
              <a:t>Phong</a:t>
            </a:r>
            <a:r>
              <a:rPr lang="fr-FR" sz="2000" dirty="0" smtClean="0"/>
              <a:t> est un modèle local </a:t>
            </a:r>
          </a:p>
          <a:p>
            <a:endParaRPr lang="fr-FR" sz="2000" dirty="0" smtClean="0"/>
          </a:p>
          <a:p>
            <a:r>
              <a:rPr lang="fr-FR" sz="2000" dirty="0" smtClean="0"/>
              <a:t>Il calcule l'intensité en chaque point</a:t>
            </a:r>
          </a:p>
          <a:p>
            <a:endParaRPr lang="fr-FR" sz="2000" dirty="0" smtClean="0"/>
          </a:p>
          <a:p>
            <a:r>
              <a:rPr lang="fr-FR" sz="2000" dirty="0" smtClean="0"/>
              <a:t>Il combine trois éléments : </a:t>
            </a:r>
          </a:p>
          <a:p>
            <a:pPr lvl="1">
              <a:buFont typeface="Arial"/>
              <a:buChar char="•"/>
            </a:pPr>
            <a:r>
              <a:rPr lang="fr-FR" sz="2000" dirty="0" smtClean="0"/>
              <a:t> la lumière diffuse (modèle </a:t>
            </a:r>
            <a:r>
              <a:rPr lang="fr-FR" sz="2000" dirty="0" err="1" smtClean="0"/>
              <a:t>Lambertien</a:t>
            </a:r>
            <a:r>
              <a:rPr lang="fr-FR" sz="2000" dirty="0" smtClean="0"/>
              <a:t>), </a:t>
            </a:r>
          </a:p>
          <a:p>
            <a:pPr lvl="1">
              <a:buFont typeface="Arial"/>
              <a:buChar char="•"/>
            </a:pPr>
            <a:r>
              <a:rPr lang="fr-FR" sz="2000" dirty="0" smtClean="0"/>
              <a:t> la lumière spéculaire </a:t>
            </a:r>
          </a:p>
          <a:p>
            <a:pPr lvl="1">
              <a:buFont typeface="Arial"/>
              <a:buChar char="•"/>
            </a:pPr>
            <a:r>
              <a:rPr lang="fr-FR" sz="2000" dirty="0" smtClean="0"/>
              <a:t> et la lumière ambiante</a:t>
            </a:r>
          </a:p>
          <a:p>
            <a:pPr lvl="1">
              <a:buFont typeface="Arial"/>
              <a:buChar char="•"/>
            </a:pPr>
            <a:endParaRPr lang="fr-FR" sz="2000" dirty="0" smtClean="0"/>
          </a:p>
          <a:p>
            <a:r>
              <a:rPr lang="fr-FR" sz="2000" dirty="0" smtClean="0"/>
              <a:t>Formule de couleur pour les différents sommets : </a:t>
            </a:r>
          </a:p>
          <a:p>
            <a:r>
              <a:rPr lang="fr-FR" sz="2000" dirty="0" smtClean="0"/>
              <a:t>	Ka La + </a:t>
            </a:r>
            <a:r>
              <a:rPr lang="fr-FR" sz="2000" dirty="0" err="1" smtClean="0"/>
              <a:t>Kd</a:t>
            </a:r>
            <a:r>
              <a:rPr lang="fr-FR" sz="2000" dirty="0" smtClean="0"/>
              <a:t> </a:t>
            </a:r>
            <a:r>
              <a:rPr lang="fr-FR" sz="2000" dirty="0" err="1" smtClean="0"/>
              <a:t>Ld</a:t>
            </a:r>
            <a:r>
              <a:rPr lang="fr-FR" sz="2000" dirty="0" smtClean="0"/>
              <a:t> cos </a:t>
            </a:r>
            <a:r>
              <a:rPr lang="fr-FR" sz="2000" dirty="0" err="1" smtClean="0"/>
              <a:t>θ</a:t>
            </a:r>
            <a:r>
              <a:rPr lang="fr-FR" sz="2000" dirty="0" smtClean="0"/>
              <a:t> + </a:t>
            </a:r>
            <a:r>
              <a:rPr lang="fr-FR" sz="2000" dirty="0" err="1" smtClean="0"/>
              <a:t>Ks</a:t>
            </a:r>
            <a:r>
              <a:rPr lang="fr-FR" sz="2000" dirty="0" smtClean="0"/>
              <a:t> </a:t>
            </a:r>
            <a:r>
              <a:rPr lang="fr-FR" sz="2000" dirty="0" err="1" smtClean="0"/>
              <a:t>Ls</a:t>
            </a:r>
            <a:r>
              <a:rPr lang="fr-FR" sz="2000" dirty="0" smtClean="0"/>
              <a:t> cos </a:t>
            </a:r>
            <a:r>
              <a:rPr lang="fr-FR" sz="2000" dirty="0" err="1" smtClean="0"/>
              <a:t>θ</a:t>
            </a:r>
            <a:r>
              <a:rPr lang="fr-FR" sz="2000" dirty="0" smtClean="0"/>
              <a:t> </a:t>
            </a:r>
          </a:p>
          <a:p>
            <a:endParaRPr lang="fr-FR" sz="2000" dirty="0" smtClean="0"/>
          </a:p>
          <a:p>
            <a:r>
              <a:rPr lang="fr-FR" sz="2000" dirty="0" smtClean="0"/>
              <a:t>avec </a:t>
            </a:r>
            <a:r>
              <a:rPr lang="fr-FR" sz="2000" dirty="0" err="1" smtClean="0"/>
              <a:t>θ</a:t>
            </a:r>
            <a:r>
              <a:rPr lang="fr-FR" sz="2000" dirty="0" smtClean="0"/>
              <a:t> l’angle formé par la direction de l’œil et la source lumineuse </a:t>
            </a:r>
            <a:endParaRPr lang="fr-FR" sz="2000" dirty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Concepts de base de la librairie </a:t>
            </a:r>
            <a:r>
              <a:rPr lang="fr-FR" dirty="0" err="1" smtClean="0"/>
              <a:t>OpenGL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228600" y="1840468"/>
            <a:ext cx="8534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Composante ambiante : </a:t>
            </a:r>
            <a:r>
              <a:rPr lang="fr-FR" sz="2000" dirty="0" smtClean="0"/>
              <a:t>constante qui colore les pixels d'un objet par la même couleur quelque soit l'environnement lumineux. </a:t>
            </a:r>
          </a:p>
          <a:p>
            <a:endParaRPr lang="fr-FR" sz="1200" dirty="0" smtClean="0"/>
          </a:p>
          <a:p>
            <a:pPr algn="just"/>
            <a:r>
              <a:rPr lang="fr-FR" sz="2000" b="1" dirty="0" smtClean="0"/>
              <a:t>Composante diffuse </a:t>
            </a:r>
            <a:r>
              <a:rPr lang="fr-FR" sz="2000" dirty="0" smtClean="0"/>
              <a:t>(différente pour chaque sommet) : permet de donner un effet 3D et lissé aux objets.</a:t>
            </a:r>
          </a:p>
          <a:p>
            <a:endParaRPr lang="fr-FR" sz="1200" dirty="0" smtClean="0"/>
          </a:p>
          <a:p>
            <a:r>
              <a:rPr lang="fr-FR" sz="2000" b="1" dirty="0" smtClean="0"/>
              <a:t>Composante spéculaire : </a:t>
            </a:r>
            <a:r>
              <a:rPr lang="fr-FR" sz="2000" dirty="0" smtClean="0"/>
              <a:t>correspond au léger reflet de la lumière sur les bords des objets. </a:t>
            </a:r>
          </a:p>
          <a:p>
            <a:endParaRPr lang="fr-FR" sz="1200" dirty="0" smtClean="0"/>
          </a:p>
          <a:p>
            <a:r>
              <a:rPr lang="fr-FR" sz="2000" b="1" dirty="0" smtClean="0"/>
              <a:t>Composante émissive </a:t>
            </a:r>
            <a:r>
              <a:rPr lang="fr-FR" sz="2000" dirty="0" smtClean="0"/>
              <a:t>: simulation de la lumière émise par un objet. </a:t>
            </a:r>
            <a:endParaRPr lang="fr-FR" sz="2000" dirty="0"/>
          </a:p>
        </p:txBody>
      </p:sp>
      <p:sp>
        <p:nvSpPr>
          <p:cNvPr id="6" name="ZoneTexte 5"/>
          <p:cNvSpPr txBox="1"/>
          <p:nvPr/>
        </p:nvSpPr>
        <p:spPr>
          <a:xfrm>
            <a:off x="152400" y="1459468"/>
            <a:ext cx="48987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6600"/>
                </a:solidFill>
              </a:rPr>
              <a:t>Il existe donc différents types de lumière :</a:t>
            </a:r>
            <a:endParaRPr lang="fr-FR" sz="2000" dirty="0">
              <a:solidFill>
                <a:srgbClr val="FF66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115616" y="5955268"/>
            <a:ext cx="5825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smtClean="0"/>
              <a:t>Composantes ambiante, diffuse, spéculaire et émissive</a:t>
            </a:r>
            <a:endParaRPr lang="fr-FR" sz="1800" dirty="0"/>
          </a:p>
        </p:txBody>
      </p:sp>
      <p:pic>
        <p:nvPicPr>
          <p:cNvPr id="8" name="Image 7" descr="eclair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4736068"/>
            <a:ext cx="4648200" cy="1220153"/>
          </a:xfrm>
          <a:prstGeom prst="rect">
            <a:avLst/>
          </a:prstGeom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Concepts de base de la librairie </a:t>
            </a:r>
            <a:r>
              <a:rPr lang="fr-FR" dirty="0" err="1" smtClean="0"/>
              <a:t>OpenGL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5105400" cy="457200"/>
          </a:xfrm>
        </p:spPr>
        <p:txBody>
          <a:bodyPr/>
          <a:lstStyle/>
          <a:p>
            <a:r>
              <a:rPr lang="fr-FR" dirty="0">
                <a:solidFill>
                  <a:srgbClr val="FF8000"/>
                </a:solidFill>
              </a:rPr>
              <a:t>5</a:t>
            </a:r>
            <a:r>
              <a:rPr lang="fr-FR" dirty="0" smtClean="0">
                <a:solidFill>
                  <a:srgbClr val="FF8000"/>
                </a:solidFill>
              </a:rPr>
              <a:t> - Description hiérarchique des objets</a:t>
            </a:r>
            <a:endParaRPr lang="fr-FR" dirty="0">
              <a:solidFill>
                <a:srgbClr val="FF8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638018" y="23622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smtClean="0"/>
              <a:t>world</a:t>
            </a:r>
            <a:endParaRPr lang="fr-FR" sz="1800" dirty="0"/>
          </a:p>
        </p:txBody>
      </p:sp>
      <p:sp>
        <p:nvSpPr>
          <p:cNvPr id="7" name="ZoneTexte 6"/>
          <p:cNvSpPr txBox="1"/>
          <p:nvPr/>
        </p:nvSpPr>
        <p:spPr>
          <a:xfrm>
            <a:off x="2552418" y="28956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smtClean="0"/>
              <a:t>ville</a:t>
            </a:r>
            <a:endParaRPr lang="fr-FR" sz="1800" dirty="0"/>
          </a:p>
        </p:txBody>
      </p:sp>
      <p:sp>
        <p:nvSpPr>
          <p:cNvPr id="8" name="ZoneTexte 7"/>
          <p:cNvSpPr txBox="1"/>
          <p:nvPr/>
        </p:nvSpPr>
        <p:spPr>
          <a:xfrm>
            <a:off x="3009618" y="34290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smtClean="0"/>
              <a:t>voiture</a:t>
            </a:r>
            <a:endParaRPr lang="fr-FR" sz="1800" dirty="0"/>
          </a:p>
        </p:txBody>
      </p:sp>
      <p:sp>
        <p:nvSpPr>
          <p:cNvPr id="9" name="ZoneTexte 8"/>
          <p:cNvSpPr txBox="1"/>
          <p:nvPr/>
        </p:nvSpPr>
        <p:spPr>
          <a:xfrm>
            <a:off x="2704818" y="40386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smtClean="0"/>
              <a:t>roue</a:t>
            </a:r>
            <a:endParaRPr lang="fr-FR" sz="1800" dirty="0"/>
          </a:p>
        </p:txBody>
      </p:sp>
      <p:sp>
        <p:nvSpPr>
          <p:cNvPr id="10" name="ZoneTexte 9"/>
          <p:cNvSpPr txBox="1"/>
          <p:nvPr/>
        </p:nvSpPr>
        <p:spPr>
          <a:xfrm>
            <a:off x="381000" y="4876800"/>
            <a:ext cx="838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Roue connue par rapport à sa position relative vis à vis de la voiture  	description hiérarchique de la scène</a:t>
            </a:r>
          </a:p>
          <a:p>
            <a:r>
              <a:rPr lang="fr-FR" sz="2000" dirty="0" smtClean="0"/>
              <a:t>  </a:t>
            </a:r>
          </a:p>
          <a:p>
            <a:r>
              <a:rPr lang="fr-FR" sz="2000" dirty="0" smtClean="0"/>
              <a:t>Dessin de la scène = traversée de la hiérarchie</a:t>
            </a:r>
            <a:endParaRPr lang="fr-FR" sz="2000" dirty="0"/>
          </a:p>
        </p:txBody>
      </p:sp>
      <p:sp>
        <p:nvSpPr>
          <p:cNvPr id="11" name="Ellipse 10"/>
          <p:cNvSpPr/>
          <p:nvPr/>
        </p:nvSpPr>
        <p:spPr bwMode="auto">
          <a:xfrm>
            <a:off x="1638018" y="2362200"/>
            <a:ext cx="762000" cy="3810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13" name="Ellipse 12"/>
          <p:cNvSpPr/>
          <p:nvPr/>
        </p:nvSpPr>
        <p:spPr bwMode="auto">
          <a:xfrm>
            <a:off x="2476218" y="2895600"/>
            <a:ext cx="762000" cy="3810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14" name="Ellipse 13"/>
          <p:cNvSpPr/>
          <p:nvPr/>
        </p:nvSpPr>
        <p:spPr bwMode="auto">
          <a:xfrm>
            <a:off x="3009618" y="3429000"/>
            <a:ext cx="838200" cy="3810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15" name="Ellipse 14"/>
          <p:cNvSpPr/>
          <p:nvPr/>
        </p:nvSpPr>
        <p:spPr bwMode="auto">
          <a:xfrm>
            <a:off x="2704818" y="4038600"/>
            <a:ext cx="762000" cy="3810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cxnSp>
        <p:nvCxnSpPr>
          <p:cNvPr id="17" name="Connecteur droit avec flèche 16"/>
          <p:cNvCxnSpPr>
            <a:stCxn id="11" idx="3"/>
          </p:cNvCxnSpPr>
          <p:nvPr/>
        </p:nvCxnSpPr>
        <p:spPr bwMode="auto">
          <a:xfrm rot="5400000">
            <a:off x="1475416" y="2697606"/>
            <a:ext cx="284396" cy="26399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Connecteur droit avec flèche 18"/>
          <p:cNvCxnSpPr>
            <a:stCxn id="11" idx="5"/>
          </p:cNvCxnSpPr>
          <p:nvPr/>
        </p:nvCxnSpPr>
        <p:spPr bwMode="auto">
          <a:xfrm rot="16200000" flipH="1">
            <a:off x="2278224" y="2697606"/>
            <a:ext cx="284396" cy="26399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Connecteur droit avec flèche 20"/>
          <p:cNvCxnSpPr/>
          <p:nvPr/>
        </p:nvCxnSpPr>
        <p:spPr bwMode="auto">
          <a:xfrm rot="16200000" flipH="1">
            <a:off x="3009618" y="3276600"/>
            <a:ext cx="1524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Connecteur droit avec flèche 22"/>
          <p:cNvCxnSpPr>
            <a:stCxn id="14" idx="4"/>
          </p:cNvCxnSpPr>
          <p:nvPr/>
        </p:nvCxnSpPr>
        <p:spPr bwMode="auto">
          <a:xfrm rot="5400000">
            <a:off x="3219168" y="3829050"/>
            <a:ext cx="228600" cy="1905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Connecteur droit avec flèche 24"/>
          <p:cNvCxnSpPr/>
          <p:nvPr/>
        </p:nvCxnSpPr>
        <p:spPr bwMode="auto">
          <a:xfrm rot="5400000">
            <a:off x="2361918" y="3314700"/>
            <a:ext cx="30480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Connecteur droit avec flèche 25"/>
          <p:cNvCxnSpPr/>
          <p:nvPr/>
        </p:nvCxnSpPr>
        <p:spPr bwMode="auto">
          <a:xfrm rot="5400000">
            <a:off x="1980918" y="3924300"/>
            <a:ext cx="30480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7" name="Ellipse 26"/>
          <p:cNvSpPr/>
          <p:nvPr/>
        </p:nvSpPr>
        <p:spPr bwMode="auto">
          <a:xfrm>
            <a:off x="2095218" y="3657600"/>
            <a:ext cx="381000" cy="2286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28" name="Ellipse 27"/>
          <p:cNvSpPr/>
          <p:nvPr/>
        </p:nvSpPr>
        <p:spPr bwMode="auto">
          <a:xfrm>
            <a:off x="1104618" y="3048000"/>
            <a:ext cx="381000" cy="2286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29" name="Ellipse 28"/>
          <p:cNvSpPr/>
          <p:nvPr/>
        </p:nvSpPr>
        <p:spPr bwMode="auto">
          <a:xfrm>
            <a:off x="1790418" y="3124200"/>
            <a:ext cx="381000" cy="2286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cxnSp>
        <p:nvCxnSpPr>
          <p:cNvPr id="31" name="Connecteur droit avec flèche 30"/>
          <p:cNvCxnSpPr>
            <a:stCxn id="11" idx="4"/>
            <a:endCxn id="29" idx="0"/>
          </p:cNvCxnSpPr>
          <p:nvPr/>
        </p:nvCxnSpPr>
        <p:spPr bwMode="auto">
          <a:xfrm rot="5400000">
            <a:off x="1809468" y="2914650"/>
            <a:ext cx="381000" cy="381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2" name="Ellipse 31"/>
          <p:cNvSpPr/>
          <p:nvPr/>
        </p:nvSpPr>
        <p:spPr bwMode="auto">
          <a:xfrm>
            <a:off x="1714218" y="4191000"/>
            <a:ext cx="381000" cy="2286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33" name="Ellipse 32"/>
          <p:cNvSpPr/>
          <p:nvPr/>
        </p:nvSpPr>
        <p:spPr bwMode="auto">
          <a:xfrm>
            <a:off x="4000218" y="3200400"/>
            <a:ext cx="381000" cy="2286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cxnSp>
        <p:nvCxnSpPr>
          <p:cNvPr id="35" name="Connecteur droit avec flèche 34"/>
          <p:cNvCxnSpPr>
            <a:stCxn id="13" idx="6"/>
            <a:endCxn id="33" idx="1"/>
          </p:cNvCxnSpPr>
          <p:nvPr/>
        </p:nvCxnSpPr>
        <p:spPr bwMode="auto">
          <a:xfrm>
            <a:off x="3238218" y="3086100"/>
            <a:ext cx="817796" cy="14777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6" name="Forme libre 35"/>
          <p:cNvSpPr/>
          <p:nvPr/>
        </p:nvSpPr>
        <p:spPr bwMode="auto">
          <a:xfrm>
            <a:off x="838200" y="2397179"/>
            <a:ext cx="3696131" cy="2366263"/>
          </a:xfrm>
          <a:custGeom>
            <a:avLst/>
            <a:gdLst>
              <a:gd name="connsiteX0" fmla="*/ 692133 w 3696131"/>
              <a:gd name="connsiteY0" fmla="*/ 128420 h 2366263"/>
              <a:gd name="connsiteX1" fmla="*/ 107031 w 3696131"/>
              <a:gd name="connsiteY1" fmla="*/ 613563 h 2366263"/>
              <a:gd name="connsiteX2" fmla="*/ 49948 w 3696131"/>
              <a:gd name="connsiteY2" fmla="*/ 784790 h 2366263"/>
              <a:gd name="connsiteX3" fmla="*/ 392447 w 3696131"/>
              <a:gd name="connsiteY3" fmla="*/ 998824 h 2366263"/>
              <a:gd name="connsiteX4" fmla="*/ 706404 w 3696131"/>
              <a:gd name="connsiteY4" fmla="*/ 956017 h 2366263"/>
              <a:gd name="connsiteX5" fmla="*/ 906195 w 3696131"/>
              <a:gd name="connsiteY5" fmla="*/ 527950 h 2366263"/>
              <a:gd name="connsiteX6" fmla="*/ 949007 w 3696131"/>
              <a:gd name="connsiteY6" fmla="*/ 642101 h 2366263"/>
              <a:gd name="connsiteX7" fmla="*/ 834841 w 3696131"/>
              <a:gd name="connsiteY7" fmla="*/ 913211 h 2366263"/>
              <a:gd name="connsiteX8" fmla="*/ 1148798 w 3696131"/>
              <a:gd name="connsiteY8" fmla="*/ 1112975 h 2366263"/>
              <a:gd name="connsiteX9" fmla="*/ 1491297 w 3696131"/>
              <a:gd name="connsiteY9" fmla="*/ 927480 h 2366263"/>
              <a:gd name="connsiteX10" fmla="*/ 1377130 w 3696131"/>
              <a:gd name="connsiteY10" fmla="*/ 513681 h 2366263"/>
              <a:gd name="connsiteX11" fmla="*/ 1648275 w 3696131"/>
              <a:gd name="connsiteY11" fmla="*/ 884673 h 2366263"/>
              <a:gd name="connsiteX12" fmla="*/ 991819 w 3696131"/>
              <a:gd name="connsiteY12" fmla="*/ 1426892 h 2366263"/>
              <a:gd name="connsiteX13" fmla="*/ 877653 w 3696131"/>
              <a:gd name="connsiteY13" fmla="*/ 1683732 h 2366263"/>
              <a:gd name="connsiteX14" fmla="*/ 706404 w 3696131"/>
              <a:gd name="connsiteY14" fmla="*/ 2026186 h 2366263"/>
              <a:gd name="connsiteX15" fmla="*/ 920466 w 3696131"/>
              <a:gd name="connsiteY15" fmla="*/ 2211682 h 2366263"/>
              <a:gd name="connsiteX16" fmla="*/ 1305776 w 3696131"/>
              <a:gd name="connsiteY16" fmla="*/ 2168876 h 2366263"/>
              <a:gd name="connsiteX17" fmla="*/ 1905149 w 3696131"/>
              <a:gd name="connsiteY17" fmla="*/ 1027362 h 2366263"/>
              <a:gd name="connsiteX18" fmla="*/ 2119211 w 3696131"/>
              <a:gd name="connsiteY18" fmla="*/ 1312740 h 2366263"/>
              <a:gd name="connsiteX19" fmla="*/ 2190565 w 3696131"/>
              <a:gd name="connsiteY19" fmla="*/ 1483967 h 2366263"/>
              <a:gd name="connsiteX20" fmla="*/ 1833795 w 3696131"/>
              <a:gd name="connsiteY20" fmla="*/ 1726539 h 2366263"/>
              <a:gd name="connsiteX21" fmla="*/ 1762441 w 3696131"/>
              <a:gd name="connsiteY21" fmla="*/ 1912035 h 2366263"/>
              <a:gd name="connsiteX22" fmla="*/ 2019315 w 3696131"/>
              <a:gd name="connsiteY22" fmla="*/ 2083262 h 2366263"/>
              <a:gd name="connsiteX23" fmla="*/ 2561605 w 3696131"/>
              <a:gd name="connsiteY23" fmla="*/ 2254489 h 2366263"/>
              <a:gd name="connsiteX24" fmla="*/ 2732854 w 3696131"/>
              <a:gd name="connsiteY24" fmla="*/ 1626657 h 2366263"/>
              <a:gd name="connsiteX25" fmla="*/ 2975457 w 3696131"/>
              <a:gd name="connsiteY25" fmla="*/ 1426892 h 2366263"/>
              <a:gd name="connsiteX26" fmla="*/ 3061082 w 3696131"/>
              <a:gd name="connsiteY26" fmla="*/ 1241396 h 2366263"/>
              <a:gd name="connsiteX27" fmla="*/ 2961187 w 3696131"/>
              <a:gd name="connsiteY27" fmla="*/ 998824 h 2366263"/>
              <a:gd name="connsiteX28" fmla="*/ 2433168 w 3696131"/>
              <a:gd name="connsiteY28" fmla="*/ 841866 h 2366263"/>
              <a:gd name="connsiteX29" fmla="*/ 2547334 w 3696131"/>
              <a:gd name="connsiteY29" fmla="*/ 784790 h 2366263"/>
              <a:gd name="connsiteX30" fmla="*/ 2932645 w 3696131"/>
              <a:gd name="connsiteY30" fmla="*/ 898942 h 2366263"/>
              <a:gd name="connsiteX31" fmla="*/ 3474935 w 3696131"/>
              <a:gd name="connsiteY31" fmla="*/ 1184320 h 2366263"/>
              <a:gd name="connsiteX32" fmla="*/ 3646184 w 3696131"/>
              <a:gd name="connsiteY32" fmla="*/ 870404 h 2366263"/>
              <a:gd name="connsiteX33" fmla="*/ 3489205 w 3696131"/>
              <a:gd name="connsiteY33" fmla="*/ 627832 h 2366263"/>
              <a:gd name="connsiteX34" fmla="*/ 2404626 w 3696131"/>
              <a:gd name="connsiteY34" fmla="*/ 428067 h 2366263"/>
              <a:gd name="connsiteX35" fmla="*/ 1890878 w 3696131"/>
              <a:gd name="connsiteY35" fmla="*/ 14269 h 2366263"/>
              <a:gd name="connsiteX36" fmla="*/ 1890878 w 3696131"/>
              <a:gd name="connsiteY36" fmla="*/ 14269 h 2366263"/>
              <a:gd name="connsiteX37" fmla="*/ 1890878 w 3696131"/>
              <a:gd name="connsiteY37" fmla="*/ 14269 h 2366263"/>
              <a:gd name="connsiteX38" fmla="*/ 1890878 w 3696131"/>
              <a:gd name="connsiteY38" fmla="*/ 0 h 2366263"/>
              <a:gd name="connsiteX39" fmla="*/ 1890878 w 3696131"/>
              <a:gd name="connsiteY39" fmla="*/ 14269 h 2366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696131" h="2366263">
                <a:moveTo>
                  <a:pt x="692133" y="128420"/>
                </a:moveTo>
                <a:cubicBezTo>
                  <a:pt x="453097" y="316294"/>
                  <a:pt x="214062" y="504168"/>
                  <a:pt x="107031" y="613563"/>
                </a:cubicBezTo>
                <a:cubicBezTo>
                  <a:pt x="0" y="722958"/>
                  <a:pt x="2379" y="720580"/>
                  <a:pt x="49948" y="784790"/>
                </a:cubicBezTo>
                <a:cubicBezTo>
                  <a:pt x="97517" y="849000"/>
                  <a:pt x="283038" y="970286"/>
                  <a:pt x="392447" y="998824"/>
                </a:cubicBezTo>
                <a:cubicBezTo>
                  <a:pt x="501856" y="1027362"/>
                  <a:pt x="620779" y="1034496"/>
                  <a:pt x="706404" y="956017"/>
                </a:cubicBezTo>
                <a:cubicBezTo>
                  <a:pt x="792029" y="877538"/>
                  <a:pt x="865761" y="580269"/>
                  <a:pt x="906195" y="527950"/>
                </a:cubicBezTo>
                <a:cubicBezTo>
                  <a:pt x="946629" y="475631"/>
                  <a:pt x="960899" y="577891"/>
                  <a:pt x="949007" y="642101"/>
                </a:cubicBezTo>
                <a:cubicBezTo>
                  <a:pt x="937115" y="706311"/>
                  <a:pt x="801543" y="834732"/>
                  <a:pt x="834841" y="913211"/>
                </a:cubicBezTo>
                <a:cubicBezTo>
                  <a:pt x="868139" y="991690"/>
                  <a:pt x="1039389" y="1110597"/>
                  <a:pt x="1148798" y="1112975"/>
                </a:cubicBezTo>
                <a:cubicBezTo>
                  <a:pt x="1258207" y="1115353"/>
                  <a:pt x="1453242" y="1027362"/>
                  <a:pt x="1491297" y="927480"/>
                </a:cubicBezTo>
                <a:cubicBezTo>
                  <a:pt x="1529352" y="827598"/>
                  <a:pt x="1350967" y="520815"/>
                  <a:pt x="1377130" y="513681"/>
                </a:cubicBezTo>
                <a:cubicBezTo>
                  <a:pt x="1403293" y="506547"/>
                  <a:pt x="1712493" y="732471"/>
                  <a:pt x="1648275" y="884673"/>
                </a:cubicBezTo>
                <a:cubicBezTo>
                  <a:pt x="1584057" y="1036875"/>
                  <a:pt x="1120256" y="1293716"/>
                  <a:pt x="991819" y="1426892"/>
                </a:cubicBezTo>
                <a:cubicBezTo>
                  <a:pt x="863382" y="1560068"/>
                  <a:pt x="925222" y="1583850"/>
                  <a:pt x="877653" y="1683732"/>
                </a:cubicBezTo>
                <a:cubicBezTo>
                  <a:pt x="830084" y="1783614"/>
                  <a:pt x="699268" y="1938194"/>
                  <a:pt x="706404" y="2026186"/>
                </a:cubicBezTo>
                <a:cubicBezTo>
                  <a:pt x="713540" y="2114178"/>
                  <a:pt x="820571" y="2187900"/>
                  <a:pt x="920466" y="2211682"/>
                </a:cubicBezTo>
                <a:cubicBezTo>
                  <a:pt x="1020361" y="2235464"/>
                  <a:pt x="1141662" y="2366263"/>
                  <a:pt x="1305776" y="2168876"/>
                </a:cubicBezTo>
                <a:cubicBezTo>
                  <a:pt x="1469890" y="1971489"/>
                  <a:pt x="1769577" y="1170051"/>
                  <a:pt x="1905149" y="1027362"/>
                </a:cubicBezTo>
                <a:cubicBezTo>
                  <a:pt x="2040721" y="884673"/>
                  <a:pt x="2071642" y="1236639"/>
                  <a:pt x="2119211" y="1312740"/>
                </a:cubicBezTo>
                <a:cubicBezTo>
                  <a:pt x="2166780" y="1388841"/>
                  <a:pt x="2238134" y="1415001"/>
                  <a:pt x="2190565" y="1483967"/>
                </a:cubicBezTo>
                <a:cubicBezTo>
                  <a:pt x="2142996" y="1552933"/>
                  <a:pt x="1905149" y="1655194"/>
                  <a:pt x="1833795" y="1726539"/>
                </a:cubicBezTo>
                <a:cubicBezTo>
                  <a:pt x="1762441" y="1797884"/>
                  <a:pt x="1731521" y="1852581"/>
                  <a:pt x="1762441" y="1912035"/>
                </a:cubicBezTo>
                <a:cubicBezTo>
                  <a:pt x="1793361" y="1971489"/>
                  <a:pt x="1886121" y="2026186"/>
                  <a:pt x="2019315" y="2083262"/>
                </a:cubicBezTo>
                <a:cubicBezTo>
                  <a:pt x="2152509" y="2140338"/>
                  <a:pt x="2442682" y="2330590"/>
                  <a:pt x="2561605" y="2254489"/>
                </a:cubicBezTo>
                <a:cubicBezTo>
                  <a:pt x="2680528" y="2178388"/>
                  <a:pt x="2663879" y="1764590"/>
                  <a:pt x="2732854" y="1626657"/>
                </a:cubicBezTo>
                <a:cubicBezTo>
                  <a:pt x="2801829" y="1488724"/>
                  <a:pt x="2920752" y="1491102"/>
                  <a:pt x="2975457" y="1426892"/>
                </a:cubicBezTo>
                <a:cubicBezTo>
                  <a:pt x="3030162" y="1362682"/>
                  <a:pt x="3063460" y="1312741"/>
                  <a:pt x="3061082" y="1241396"/>
                </a:cubicBezTo>
                <a:cubicBezTo>
                  <a:pt x="3058704" y="1170051"/>
                  <a:pt x="3065839" y="1065412"/>
                  <a:pt x="2961187" y="998824"/>
                </a:cubicBezTo>
                <a:cubicBezTo>
                  <a:pt x="2856535" y="932236"/>
                  <a:pt x="2502144" y="877538"/>
                  <a:pt x="2433168" y="841866"/>
                </a:cubicBezTo>
                <a:cubicBezTo>
                  <a:pt x="2364192" y="806194"/>
                  <a:pt x="2464088" y="775277"/>
                  <a:pt x="2547334" y="784790"/>
                </a:cubicBezTo>
                <a:cubicBezTo>
                  <a:pt x="2630580" y="794303"/>
                  <a:pt x="2778045" y="832354"/>
                  <a:pt x="2932645" y="898942"/>
                </a:cubicBezTo>
                <a:cubicBezTo>
                  <a:pt x="3087245" y="965530"/>
                  <a:pt x="3356012" y="1189076"/>
                  <a:pt x="3474935" y="1184320"/>
                </a:cubicBezTo>
                <a:cubicBezTo>
                  <a:pt x="3593858" y="1179564"/>
                  <a:pt x="3643806" y="963152"/>
                  <a:pt x="3646184" y="870404"/>
                </a:cubicBezTo>
                <a:cubicBezTo>
                  <a:pt x="3648562" y="777656"/>
                  <a:pt x="3696131" y="701555"/>
                  <a:pt x="3489205" y="627832"/>
                </a:cubicBezTo>
                <a:cubicBezTo>
                  <a:pt x="3282279" y="554109"/>
                  <a:pt x="2671014" y="530327"/>
                  <a:pt x="2404626" y="428067"/>
                </a:cubicBezTo>
                <a:cubicBezTo>
                  <a:pt x="2138238" y="325807"/>
                  <a:pt x="1890878" y="14269"/>
                  <a:pt x="1890878" y="14269"/>
                </a:cubicBezTo>
                <a:lnTo>
                  <a:pt x="1890878" y="14269"/>
                </a:lnTo>
                <a:lnTo>
                  <a:pt x="1890878" y="14269"/>
                </a:lnTo>
                <a:lnTo>
                  <a:pt x="1890878" y="0"/>
                </a:lnTo>
                <a:lnTo>
                  <a:pt x="1890878" y="14269"/>
                </a:lnTo>
              </a:path>
            </a:pathLst>
          </a:cu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cxnSp>
        <p:nvCxnSpPr>
          <p:cNvPr id="40" name="Connecteur droit avec flèche 39"/>
          <p:cNvCxnSpPr/>
          <p:nvPr/>
        </p:nvCxnSpPr>
        <p:spPr bwMode="auto">
          <a:xfrm rot="10800000">
            <a:off x="2857218" y="2590800"/>
            <a:ext cx="2286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1" name="ZoneTexte 40"/>
          <p:cNvSpPr txBox="1"/>
          <p:nvPr/>
        </p:nvSpPr>
        <p:spPr>
          <a:xfrm>
            <a:off x="2971800" y="2209800"/>
            <a:ext cx="278158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rgbClr val="FF0000"/>
                </a:solidFill>
              </a:rPr>
              <a:t>parcours en profondeur d’abord</a:t>
            </a:r>
            <a:endParaRPr lang="fr-FR" sz="1600" dirty="0">
              <a:solidFill>
                <a:srgbClr val="FF0000"/>
              </a:solidFill>
            </a:endParaRPr>
          </a:p>
        </p:txBody>
      </p:sp>
      <p:pic>
        <p:nvPicPr>
          <p:cNvPr id="42" name="Image 41" descr="jeux_video_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2042160"/>
            <a:ext cx="2971800" cy="2377440"/>
          </a:xfrm>
          <a:prstGeom prst="rect">
            <a:avLst/>
          </a:prstGeom>
        </p:spPr>
      </p:pic>
      <p:sp>
        <p:nvSpPr>
          <p:cNvPr id="43" name="Flèche vers la droite 42"/>
          <p:cNvSpPr/>
          <p:nvPr/>
        </p:nvSpPr>
        <p:spPr bwMode="auto">
          <a:xfrm>
            <a:off x="914400" y="5334000"/>
            <a:ext cx="381000" cy="228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34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Concepts de base de la librairie </a:t>
            </a:r>
            <a:r>
              <a:rPr lang="fr-FR" dirty="0" err="1" smtClean="0"/>
              <a:t>OpenGL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381000" y="1363444"/>
            <a:ext cx="8763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On ne connaît pas forcément la position absolue de tous les objets dans le monde mais leurs positions relatives par rapport à un objet père</a:t>
            </a:r>
          </a:p>
          <a:p>
            <a:r>
              <a:rPr lang="fr-FR" sz="2000" dirty="0" smtClean="0"/>
              <a:t>M </a:t>
            </a:r>
            <a:r>
              <a:rPr lang="fr-FR" sz="2000" baseline="-25000" dirty="0" err="1" smtClean="0"/>
              <a:t>world</a:t>
            </a:r>
            <a:r>
              <a:rPr lang="fr-FR" sz="1400" baseline="-25000" dirty="0" err="1" smtClean="0">
                <a:latin typeface="Wingdings"/>
                <a:ea typeface="Wingdings"/>
                <a:cs typeface="Wingdings"/>
              </a:rPr>
              <a:t></a:t>
            </a:r>
            <a:r>
              <a:rPr lang="fr-FR" sz="2000" baseline="-25000" dirty="0" smtClean="0"/>
              <a:t> roue 	</a:t>
            </a:r>
            <a:r>
              <a:rPr lang="fr-FR" sz="2000" dirty="0" smtClean="0"/>
              <a:t>= 	</a:t>
            </a:r>
            <a:r>
              <a:rPr lang="fr-FR" sz="2000" dirty="0" err="1" smtClean="0"/>
              <a:t>M</a:t>
            </a:r>
            <a:r>
              <a:rPr lang="fr-FR" sz="2000" baseline="-25000" dirty="0" err="1" smtClean="0"/>
              <a:t>world</a:t>
            </a:r>
            <a:r>
              <a:rPr lang="fr-FR" sz="1400" baseline="-25000" dirty="0" err="1" smtClean="0">
                <a:latin typeface="Wingdings"/>
                <a:ea typeface="Wingdings"/>
                <a:cs typeface="Wingdings"/>
              </a:rPr>
              <a:t></a:t>
            </a:r>
            <a:r>
              <a:rPr lang="fr-FR" sz="2000" baseline="-25000" dirty="0" smtClean="0"/>
              <a:t> ville </a:t>
            </a:r>
            <a:r>
              <a:rPr lang="fr-FR" sz="2000" dirty="0" smtClean="0"/>
              <a:t> x </a:t>
            </a:r>
            <a:r>
              <a:rPr lang="fr-FR" sz="2000" dirty="0" err="1" smtClean="0"/>
              <a:t>M</a:t>
            </a:r>
            <a:r>
              <a:rPr lang="fr-FR" sz="2000" baseline="-25000" dirty="0" err="1" smtClean="0"/>
              <a:t>ville</a:t>
            </a:r>
            <a:r>
              <a:rPr lang="fr-FR" sz="1400" baseline="-25000" dirty="0" err="1" smtClean="0">
                <a:latin typeface="Wingdings"/>
                <a:ea typeface="Wingdings"/>
                <a:cs typeface="Wingdings"/>
              </a:rPr>
              <a:t></a:t>
            </a:r>
            <a:r>
              <a:rPr lang="fr-FR" sz="2000" baseline="-25000" dirty="0" smtClean="0"/>
              <a:t> voiture </a:t>
            </a:r>
            <a:r>
              <a:rPr lang="fr-FR" sz="2000" dirty="0" smtClean="0"/>
              <a:t> x </a:t>
            </a:r>
            <a:r>
              <a:rPr lang="fr-FR" sz="2000" dirty="0" err="1" smtClean="0"/>
              <a:t>M</a:t>
            </a:r>
            <a:r>
              <a:rPr lang="fr-FR" sz="2000" baseline="-25000" dirty="0" err="1" smtClean="0"/>
              <a:t>voiture</a:t>
            </a:r>
            <a:r>
              <a:rPr lang="fr-FR" sz="1400" baseline="-25000" dirty="0" err="1" smtClean="0">
                <a:latin typeface="Wingdings"/>
                <a:ea typeface="Wingdings"/>
                <a:cs typeface="Wingdings"/>
              </a:rPr>
              <a:t></a:t>
            </a:r>
            <a:r>
              <a:rPr lang="fr-FR" sz="2000" baseline="-25000" dirty="0" smtClean="0"/>
              <a:t> roue </a:t>
            </a:r>
            <a:r>
              <a:rPr lang="fr-FR" sz="2000" dirty="0" smtClean="0"/>
              <a:t> x P</a:t>
            </a:r>
            <a:r>
              <a:rPr lang="fr-FR" sz="2000" baseline="-25000" dirty="0" smtClean="0"/>
              <a:t>roue</a:t>
            </a:r>
          </a:p>
          <a:p>
            <a:endParaRPr lang="fr-FR" sz="2000" baseline="-25000" dirty="0" smtClean="0"/>
          </a:p>
          <a:p>
            <a:endParaRPr lang="fr-FR" sz="2000" dirty="0" smtClean="0"/>
          </a:p>
          <a:p>
            <a:r>
              <a:rPr lang="fr-FR" sz="2000" dirty="0" smtClean="0"/>
              <a:t>Les matrices sont stockées au fur et à mesure du parcours</a:t>
            </a:r>
          </a:p>
          <a:p>
            <a:r>
              <a:rPr lang="fr-FR" sz="2000" baseline="-25000" dirty="0" smtClean="0"/>
              <a:t>	</a:t>
            </a:r>
            <a:r>
              <a:rPr lang="fr-FR" sz="2000" dirty="0" smtClean="0"/>
              <a:t>mécanisme de pile de sauvegarde des matrices de transformation</a:t>
            </a:r>
          </a:p>
          <a:p>
            <a:endParaRPr lang="fr-FR" sz="2000" baseline="-25000" dirty="0" smtClean="0"/>
          </a:p>
          <a:p>
            <a:endParaRPr lang="fr-FR" sz="2000" baseline="-25000" dirty="0" smtClean="0"/>
          </a:p>
          <a:p>
            <a:endParaRPr lang="fr-FR" sz="2000" dirty="0" smtClean="0">
              <a:latin typeface="Courier"/>
              <a:cs typeface="Courier"/>
            </a:endParaRPr>
          </a:p>
          <a:p>
            <a:r>
              <a:rPr lang="fr-FR" sz="2000" dirty="0" smtClean="0"/>
              <a:t>Fonctions </a:t>
            </a:r>
            <a:r>
              <a:rPr lang="fr-FR" sz="2000" dirty="0" err="1" smtClean="0"/>
              <a:t>OpenGL</a:t>
            </a:r>
            <a:r>
              <a:rPr lang="fr-FR" sz="2000" dirty="0" smtClean="0"/>
              <a:t> permettant d’effectuer des modifications temporaires de la matrice courante : </a:t>
            </a:r>
            <a:r>
              <a:rPr lang="fr-FR" sz="2000" dirty="0" err="1" smtClean="0">
                <a:latin typeface="Courier"/>
                <a:cs typeface="Courier"/>
              </a:rPr>
              <a:t>rotate</a:t>
            </a:r>
            <a:r>
              <a:rPr lang="fr-FR" sz="2000" dirty="0" smtClean="0">
                <a:latin typeface="Courier"/>
                <a:cs typeface="Courier"/>
              </a:rPr>
              <a:t>, </a:t>
            </a:r>
            <a:r>
              <a:rPr lang="fr-FR" sz="2000" dirty="0" err="1" smtClean="0">
                <a:latin typeface="Courier"/>
                <a:cs typeface="Courier"/>
              </a:rPr>
              <a:t>scale</a:t>
            </a:r>
            <a:r>
              <a:rPr lang="fr-FR" sz="2000" dirty="0" smtClean="0">
                <a:latin typeface="Courier"/>
                <a:cs typeface="Courier"/>
              </a:rPr>
              <a:t>, translate</a:t>
            </a:r>
          </a:p>
          <a:p>
            <a:endParaRPr lang="fr-FR" sz="2000" dirty="0" smtClean="0">
              <a:latin typeface="Courier"/>
              <a:cs typeface="Courier"/>
            </a:endParaRPr>
          </a:p>
          <a:p>
            <a:r>
              <a:rPr lang="fr-FR" sz="2000" dirty="0" smtClean="0">
                <a:latin typeface="Courier"/>
                <a:cs typeface="Courier"/>
              </a:rPr>
              <a:t>GL_PROJECTION </a:t>
            </a:r>
            <a:r>
              <a:rPr lang="fr-FR" sz="2000" dirty="0" smtClean="0"/>
              <a:t>:</a:t>
            </a:r>
            <a:r>
              <a:rPr lang="fr-FR" sz="2000" dirty="0" smtClean="0">
                <a:latin typeface="Courier"/>
                <a:cs typeface="Courier"/>
              </a:rPr>
              <a:t> </a:t>
            </a:r>
            <a:r>
              <a:rPr lang="fr-FR" sz="2000" dirty="0" smtClean="0"/>
              <a:t>œil </a:t>
            </a:r>
            <a:r>
              <a:rPr lang="fr-FR" sz="2000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fr-FR" sz="2000" dirty="0" smtClean="0"/>
              <a:t> position projetée sur l’écran</a:t>
            </a:r>
          </a:p>
          <a:p>
            <a:r>
              <a:rPr lang="fr-FR" sz="2000" dirty="0" smtClean="0">
                <a:latin typeface="Courier"/>
                <a:cs typeface="Courier"/>
              </a:rPr>
              <a:t>GL_MODELVIEW </a:t>
            </a:r>
            <a:r>
              <a:rPr lang="fr-FR" sz="2000" dirty="0" smtClean="0"/>
              <a:t>: objet </a:t>
            </a:r>
            <a:r>
              <a:rPr lang="fr-FR" sz="2000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fr-FR" sz="2000" dirty="0" smtClean="0"/>
              <a:t> repère de l’œil     </a:t>
            </a:r>
          </a:p>
        </p:txBody>
      </p:sp>
      <p:sp>
        <p:nvSpPr>
          <p:cNvPr id="7" name="Flèche vers la droite 6"/>
          <p:cNvSpPr/>
          <p:nvPr/>
        </p:nvSpPr>
        <p:spPr bwMode="auto">
          <a:xfrm>
            <a:off x="838200" y="3200400"/>
            <a:ext cx="457200" cy="3048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Concepts de base de la librairie </a:t>
            </a:r>
            <a:r>
              <a:rPr lang="fr-FR" smtClean="0"/>
              <a:t>OpenGL</a:t>
            </a:r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379138" y="1447800"/>
            <a:ext cx="14470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 smtClean="0">
                <a:solidFill>
                  <a:srgbClr val="FF8000"/>
                </a:solidFill>
              </a:rPr>
              <a:t>6 – Texture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04800" y="1981200"/>
            <a:ext cx="8839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Plaquage de texture = appliquer une image 2D sur la surface d’un objet 3D</a:t>
            </a:r>
          </a:p>
          <a:p>
            <a:r>
              <a:rPr lang="fr-FR" sz="2000" dirty="0" smtClean="0">
                <a:sym typeface="Wingdings"/>
              </a:rPr>
              <a:t>	</a:t>
            </a:r>
            <a:r>
              <a:rPr lang="fr-FR" sz="2000" dirty="0" err="1" smtClean="0">
                <a:sym typeface="Wingdings"/>
              </a:rPr>
              <a:t></a:t>
            </a:r>
            <a:r>
              <a:rPr lang="fr-FR" sz="2000" dirty="0" smtClean="0">
                <a:sym typeface="Wingdings"/>
              </a:rPr>
              <a:t> </a:t>
            </a:r>
            <a:r>
              <a:rPr lang="fr-FR" sz="2000" dirty="0" smtClean="0"/>
              <a:t>Associer à chaque point P(</a:t>
            </a:r>
            <a:r>
              <a:rPr lang="fr-FR" sz="2000" dirty="0" err="1" smtClean="0"/>
              <a:t>x,y,z</a:t>
            </a:r>
            <a:r>
              <a:rPr lang="fr-FR" sz="2000" dirty="0" smtClean="0"/>
              <a:t>) de S un pixel (</a:t>
            </a:r>
            <a:r>
              <a:rPr lang="fr-FR" sz="2000" dirty="0" err="1" smtClean="0"/>
              <a:t>i,j</a:t>
            </a:r>
            <a:r>
              <a:rPr lang="fr-FR" sz="2000" dirty="0" smtClean="0"/>
              <a:t>) de l’image</a:t>
            </a:r>
          </a:p>
          <a:p>
            <a:endParaRPr lang="fr-FR" sz="2000" dirty="0" smtClean="0"/>
          </a:p>
          <a:p>
            <a:r>
              <a:rPr lang="fr-FR" sz="2000" dirty="0" smtClean="0"/>
              <a:t>Pour chaque point P(</a:t>
            </a:r>
            <a:r>
              <a:rPr lang="fr-FR" sz="2000" dirty="0" err="1" smtClean="0"/>
              <a:t>x,y,z</a:t>
            </a:r>
            <a:r>
              <a:rPr lang="fr-FR" sz="2000" dirty="0" smtClean="0"/>
              <a:t>), on associe un couple de valeurs de texture normalisées (</a:t>
            </a:r>
            <a:r>
              <a:rPr lang="fr-FR" sz="2000" dirty="0" err="1" smtClean="0"/>
              <a:t>u,v</a:t>
            </a:r>
            <a:r>
              <a:rPr lang="fr-FR" sz="2000" dirty="0" smtClean="0"/>
              <a:t>) comprises entre 0 et 1 qui est associé au couple (</a:t>
            </a:r>
            <a:r>
              <a:rPr lang="fr-FR" sz="2000" dirty="0" err="1" smtClean="0"/>
              <a:t>i,j</a:t>
            </a:r>
            <a:r>
              <a:rPr lang="fr-FR" sz="2000" dirty="0" smtClean="0"/>
              <a:t>)</a:t>
            </a:r>
          </a:p>
          <a:p>
            <a:endParaRPr lang="fr-FR" sz="2000" dirty="0" smtClean="0"/>
          </a:p>
        </p:txBody>
      </p:sp>
      <p:sp>
        <p:nvSpPr>
          <p:cNvPr id="8" name="Cube 7"/>
          <p:cNvSpPr/>
          <p:nvPr/>
        </p:nvSpPr>
        <p:spPr bwMode="auto">
          <a:xfrm>
            <a:off x="6248400" y="3886200"/>
            <a:ext cx="1143000" cy="1143000"/>
          </a:xfrm>
          <a:prstGeom prst="cube">
            <a:avLst/>
          </a:prstGeom>
          <a:blipFill rotWithShape="1">
            <a:blip r:embed="rId2"/>
            <a:tile tx="0" ty="0" sx="100000" sy="100000" flip="none" algn="tl"/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9" name="Cube 8"/>
          <p:cNvSpPr/>
          <p:nvPr/>
        </p:nvSpPr>
        <p:spPr bwMode="auto">
          <a:xfrm>
            <a:off x="2971800" y="3886200"/>
            <a:ext cx="1143000" cy="1143000"/>
          </a:xfrm>
          <a:prstGeom prst="cube">
            <a:avLst/>
          </a:prstGeom>
          <a:solidFill>
            <a:schemeClr val="accent3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371600" y="4191000"/>
            <a:ext cx="762000" cy="685800"/>
          </a:xfrm>
          <a:prstGeom prst="rect">
            <a:avLst/>
          </a:prstGeom>
          <a:blipFill rotWithShape="1">
            <a:blip r:embed="rId2"/>
            <a:tile tx="0" ty="0" sx="100000" sy="100000" flip="none" algn="tl"/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295400" y="5029200"/>
            <a:ext cx="953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image 2D</a:t>
            </a:r>
            <a:endParaRPr lang="fr-FR" sz="1400" dirty="0"/>
          </a:p>
        </p:txBody>
      </p:sp>
      <p:sp>
        <p:nvSpPr>
          <p:cNvPr id="12" name="ZoneTexte 11"/>
          <p:cNvSpPr txBox="1"/>
          <p:nvPr/>
        </p:nvSpPr>
        <p:spPr>
          <a:xfrm>
            <a:off x="2971800" y="5105400"/>
            <a:ext cx="853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objet 3D</a:t>
            </a:r>
            <a:endParaRPr lang="fr-FR" sz="1400" dirty="0"/>
          </a:p>
        </p:txBody>
      </p:sp>
      <p:cxnSp>
        <p:nvCxnSpPr>
          <p:cNvPr id="14" name="Connecteur droit avec flèche 13"/>
          <p:cNvCxnSpPr/>
          <p:nvPr/>
        </p:nvCxnSpPr>
        <p:spPr bwMode="auto">
          <a:xfrm>
            <a:off x="4419600" y="4495800"/>
            <a:ext cx="15240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ZoneTexte 14"/>
          <p:cNvSpPr txBox="1"/>
          <p:nvPr/>
        </p:nvSpPr>
        <p:spPr>
          <a:xfrm>
            <a:off x="2362200" y="426720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+</a:t>
            </a:r>
            <a:endParaRPr lang="fr-FR" dirty="0"/>
          </a:p>
        </p:txBody>
      </p:sp>
      <p:sp>
        <p:nvSpPr>
          <p:cNvPr id="16" name="Rectangle 15"/>
          <p:cNvSpPr/>
          <p:nvPr/>
        </p:nvSpPr>
        <p:spPr>
          <a:xfrm>
            <a:off x="304800" y="5867400"/>
            <a:ext cx="8610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dirty="0" smtClean="0"/>
              <a:t>Tableau de valeurs établies à partir d’une image est fourni à la carte graphique</a:t>
            </a: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Plan – Informatique Graphique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316210" y="1752600"/>
            <a:ext cx="1198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smtClean="0"/>
              <a:t>Scène 3D</a:t>
            </a:r>
            <a:endParaRPr lang="fr-FR" sz="1800" dirty="0"/>
          </a:p>
        </p:txBody>
      </p:sp>
      <p:sp>
        <p:nvSpPr>
          <p:cNvPr id="5" name="ZoneTexte 4"/>
          <p:cNvSpPr txBox="1"/>
          <p:nvPr/>
        </p:nvSpPr>
        <p:spPr>
          <a:xfrm>
            <a:off x="457200" y="2667000"/>
            <a:ext cx="3075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smtClean="0"/>
              <a:t>Transformation géométrique</a:t>
            </a:r>
          </a:p>
          <a:p>
            <a:endParaRPr lang="fr-FR" sz="1800" dirty="0"/>
          </a:p>
        </p:txBody>
      </p:sp>
      <p:sp>
        <p:nvSpPr>
          <p:cNvPr id="7" name="ZoneTexte 6"/>
          <p:cNvSpPr txBox="1"/>
          <p:nvPr/>
        </p:nvSpPr>
        <p:spPr>
          <a:xfrm>
            <a:off x="228600" y="3581400"/>
            <a:ext cx="3430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smtClean="0"/>
              <a:t>Elimination des parties cachées</a:t>
            </a:r>
            <a:endParaRPr lang="fr-FR" sz="1800" dirty="0"/>
          </a:p>
        </p:txBody>
      </p:sp>
      <p:sp>
        <p:nvSpPr>
          <p:cNvPr id="8" name="ZoneTexte 7"/>
          <p:cNvSpPr txBox="1"/>
          <p:nvPr/>
        </p:nvSpPr>
        <p:spPr>
          <a:xfrm>
            <a:off x="1222471" y="4659868"/>
            <a:ext cx="1673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smtClean="0"/>
              <a:t>Rendu réaliste</a:t>
            </a:r>
            <a:endParaRPr lang="fr-FR" sz="1800" dirty="0"/>
          </a:p>
        </p:txBody>
      </p:sp>
      <p:sp>
        <p:nvSpPr>
          <p:cNvPr id="9" name="ZoneTexte 8"/>
          <p:cNvSpPr txBox="1"/>
          <p:nvPr/>
        </p:nvSpPr>
        <p:spPr>
          <a:xfrm>
            <a:off x="1371600" y="5791200"/>
            <a:ext cx="1155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smtClean="0"/>
              <a:t>Affichage</a:t>
            </a:r>
            <a:endParaRPr lang="fr-FR" sz="1800" dirty="0"/>
          </a:p>
        </p:txBody>
      </p:sp>
      <p:sp>
        <p:nvSpPr>
          <p:cNvPr id="13" name="Rectangle à coins arrondis 12"/>
          <p:cNvSpPr/>
          <p:nvPr/>
        </p:nvSpPr>
        <p:spPr bwMode="auto">
          <a:xfrm>
            <a:off x="228600" y="3581400"/>
            <a:ext cx="3505200" cy="381000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16" name="Rectangle à coins arrondis 15"/>
          <p:cNvSpPr/>
          <p:nvPr/>
        </p:nvSpPr>
        <p:spPr bwMode="auto">
          <a:xfrm>
            <a:off x="228600" y="2667000"/>
            <a:ext cx="3505200" cy="381000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17" name="Rectangle à coins arrondis 16"/>
          <p:cNvSpPr/>
          <p:nvPr/>
        </p:nvSpPr>
        <p:spPr bwMode="auto">
          <a:xfrm>
            <a:off x="228600" y="1752600"/>
            <a:ext cx="3505200" cy="381000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18" name="Rectangle à coins arrondis 17"/>
          <p:cNvSpPr/>
          <p:nvPr/>
        </p:nvSpPr>
        <p:spPr bwMode="auto">
          <a:xfrm>
            <a:off x="228600" y="4648200"/>
            <a:ext cx="3505200" cy="381000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19" name="Rectangle à coins arrondis 18"/>
          <p:cNvSpPr/>
          <p:nvPr/>
        </p:nvSpPr>
        <p:spPr bwMode="auto">
          <a:xfrm>
            <a:off x="228600" y="5791200"/>
            <a:ext cx="3505200" cy="381000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20" name="Flèche vers le bas 19"/>
          <p:cNvSpPr/>
          <p:nvPr/>
        </p:nvSpPr>
        <p:spPr bwMode="auto">
          <a:xfrm>
            <a:off x="1752600" y="2209800"/>
            <a:ext cx="304800" cy="3810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21" name="Flèche vers le bas 20"/>
          <p:cNvSpPr/>
          <p:nvPr/>
        </p:nvSpPr>
        <p:spPr bwMode="auto">
          <a:xfrm>
            <a:off x="1752600" y="3124200"/>
            <a:ext cx="304800" cy="3810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22" name="Flèche vers le bas 21"/>
          <p:cNvSpPr/>
          <p:nvPr/>
        </p:nvSpPr>
        <p:spPr bwMode="auto">
          <a:xfrm>
            <a:off x="1752600" y="4038600"/>
            <a:ext cx="304800" cy="5334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23" name="Flèche vers le bas 22"/>
          <p:cNvSpPr/>
          <p:nvPr/>
        </p:nvSpPr>
        <p:spPr bwMode="auto">
          <a:xfrm>
            <a:off x="1752600" y="5105400"/>
            <a:ext cx="304800" cy="6096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810000" y="1524000"/>
            <a:ext cx="4038600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eaLnBrk="1" hangingPunct="1">
              <a:spcBef>
                <a:spcPct val="20000"/>
              </a:spcBef>
              <a:buFont typeface="Arial"/>
              <a:buChar char="•"/>
            </a:pPr>
            <a:r>
              <a:rPr lang="fr-FR" sz="1800" kern="0" dirty="0" smtClean="0"/>
              <a:t>Modélisation géométrique</a:t>
            </a:r>
          </a:p>
          <a:p>
            <a:pPr marL="742950" lvl="1" indent="-285750" eaLnBrk="1" hangingPunct="1">
              <a:spcBef>
                <a:spcPct val="20000"/>
              </a:spcBef>
              <a:buFont typeface="Arial"/>
              <a:buChar char="•"/>
            </a:pPr>
            <a:r>
              <a:rPr lang="fr-FR" sz="1800" kern="0" dirty="0" smtClean="0"/>
              <a:t>Animation</a:t>
            </a:r>
          </a:p>
          <a:p>
            <a:pPr marL="742950" lvl="1" indent="-285750" eaLnBrk="1" hangingPunct="1">
              <a:spcBef>
                <a:spcPct val="20000"/>
              </a:spcBef>
              <a:buFont typeface="Arial"/>
              <a:buChar char="•"/>
            </a:pPr>
            <a:endParaRPr lang="fr-FR" sz="1800" kern="0" dirty="0" smtClean="0"/>
          </a:p>
          <a:p>
            <a:pPr marL="742950" lvl="1" indent="-285750" eaLnBrk="1" hangingPunct="1">
              <a:spcBef>
                <a:spcPct val="20000"/>
              </a:spcBef>
            </a:pPr>
            <a:endParaRPr lang="fr-FR" sz="1800" kern="0" dirty="0" smtClean="0"/>
          </a:p>
        </p:txBody>
      </p:sp>
      <p:sp>
        <p:nvSpPr>
          <p:cNvPr id="29" name="Rectangle 28"/>
          <p:cNvSpPr/>
          <p:nvPr/>
        </p:nvSpPr>
        <p:spPr bwMode="auto">
          <a:xfrm>
            <a:off x="4191000" y="1524000"/>
            <a:ext cx="4800600" cy="9144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4191000" y="2667000"/>
            <a:ext cx="4800600" cy="23622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810000" y="5165669"/>
            <a:ext cx="4038600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eaLnBrk="1" hangingPunct="1">
              <a:spcBef>
                <a:spcPct val="20000"/>
              </a:spcBef>
              <a:buFont typeface="Arial"/>
              <a:buChar char="•"/>
            </a:pPr>
            <a:r>
              <a:rPr lang="fr-FR" sz="1800" kern="0" dirty="0" smtClean="0"/>
              <a:t>Rendu volumique</a:t>
            </a:r>
          </a:p>
          <a:p>
            <a:pPr marL="742950" lvl="1" indent="-285750" eaLnBrk="1" hangingPunct="1">
              <a:spcBef>
                <a:spcPct val="20000"/>
              </a:spcBef>
            </a:pPr>
            <a:endParaRPr lang="fr-FR" sz="1800" kern="0" dirty="0" smtClean="0"/>
          </a:p>
        </p:txBody>
      </p:sp>
      <p:sp>
        <p:nvSpPr>
          <p:cNvPr id="39" name="Rectangle 38"/>
          <p:cNvSpPr/>
          <p:nvPr/>
        </p:nvSpPr>
        <p:spPr bwMode="auto">
          <a:xfrm>
            <a:off x="4191000" y="5181600"/>
            <a:ext cx="4800600" cy="4572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4191000" y="5181600"/>
            <a:ext cx="4800600" cy="457200"/>
          </a:xfrm>
          <a:prstGeom prst="rect">
            <a:avLst/>
          </a:prstGeom>
          <a:solidFill>
            <a:srgbClr val="FF8000">
              <a:alpha val="51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810000" y="3048000"/>
            <a:ext cx="5334000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eaLnBrk="1" hangingPunct="1">
              <a:spcBef>
                <a:spcPct val="20000"/>
              </a:spcBef>
              <a:buFont typeface="Arial"/>
              <a:buChar char="•"/>
            </a:pPr>
            <a:r>
              <a:rPr lang="fr-FR" sz="1800" kern="0" dirty="0" smtClean="0"/>
              <a:t>Utilisation de la librairie </a:t>
            </a:r>
            <a:r>
              <a:rPr lang="fr-FR" sz="1800" kern="0" dirty="0" err="1" smtClean="0"/>
              <a:t>OpenGL</a:t>
            </a:r>
            <a:r>
              <a:rPr lang="fr-FR" sz="1800" kern="0" dirty="0" smtClean="0"/>
              <a:t> : </a:t>
            </a:r>
          </a:p>
          <a:p>
            <a:pPr marL="1200150" lvl="2" indent="-285750" eaLnBrk="1" hangingPunct="1">
              <a:spcBef>
                <a:spcPct val="20000"/>
              </a:spcBef>
              <a:buFont typeface="Arial"/>
              <a:buChar char="•"/>
            </a:pPr>
            <a:r>
              <a:rPr lang="fr-FR" sz="1800" kern="0" dirty="0" smtClean="0"/>
              <a:t>Rendu (éclairage, etc.)</a:t>
            </a:r>
          </a:p>
          <a:p>
            <a:pPr marL="1200150" lvl="2" indent="-285750" eaLnBrk="1" hangingPunct="1">
              <a:spcBef>
                <a:spcPct val="20000"/>
              </a:spcBef>
              <a:buFont typeface="Arial"/>
              <a:buChar char="•"/>
            </a:pPr>
            <a:r>
              <a:rPr lang="fr-FR" sz="1800" kern="0" dirty="0" smtClean="0"/>
              <a:t>Affichage à l’écran (projection, éliminations des parties cachées, ...)</a:t>
            </a:r>
          </a:p>
          <a:p>
            <a:pPr marL="742950" lvl="1" indent="-285750" eaLnBrk="1" hangingPunct="1">
              <a:spcBef>
                <a:spcPct val="20000"/>
              </a:spcBef>
            </a:pPr>
            <a:endParaRPr lang="fr-FR" sz="1800" kern="0" dirty="0" smtClean="0"/>
          </a:p>
        </p:txBody>
      </p:sp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Autre type de rendu – Visualisation volumique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114800"/>
          </a:xfrm>
        </p:spPr>
        <p:txBody>
          <a:bodyPr/>
          <a:lstStyle/>
          <a:p>
            <a:r>
              <a:rPr lang="fr-FR" dirty="0" smtClean="0">
                <a:solidFill>
                  <a:srgbClr val="FF8000"/>
                </a:solidFill>
              </a:rPr>
              <a:t>Intérêt de la visualisation volumique</a:t>
            </a:r>
          </a:p>
          <a:p>
            <a:pPr marL="0"/>
            <a:r>
              <a:rPr lang="fr-FR" dirty="0" smtClean="0">
                <a:solidFill>
                  <a:srgbClr val="000000"/>
                </a:solidFill>
              </a:rPr>
              <a:t>Nous avons souvent des données volumiques à visualiser issues de simulations numériques, de données médicales, de scanners, etc.</a:t>
            </a:r>
          </a:p>
          <a:p>
            <a:pPr marL="0"/>
            <a:r>
              <a:rPr lang="fr-FR" dirty="0" smtClean="0">
                <a:solidFill>
                  <a:srgbClr val="000000"/>
                </a:solidFill>
              </a:rPr>
              <a:t>		   f(x, y, z) ou f(x, y, z, t) à visualiser</a:t>
            </a:r>
          </a:p>
          <a:p>
            <a:pPr marL="0"/>
            <a:endParaRPr lang="fr-FR" dirty="0" smtClean="0">
              <a:solidFill>
                <a:srgbClr val="000000"/>
              </a:solidFill>
            </a:endParaRPr>
          </a:p>
          <a:p>
            <a:pPr marL="0"/>
            <a:r>
              <a:rPr lang="fr-FR" dirty="0" smtClean="0">
                <a:solidFill>
                  <a:srgbClr val="000000"/>
                </a:solidFill>
              </a:rPr>
              <a:t>La projection de ces données 3D dans un espace 2D fait perdre de l’information</a:t>
            </a:r>
          </a:p>
          <a:p>
            <a:pPr marL="0"/>
            <a:endParaRPr lang="fr-FR" dirty="0" smtClean="0">
              <a:solidFill>
                <a:srgbClr val="000000"/>
              </a:solidFill>
            </a:endParaRPr>
          </a:p>
          <a:p>
            <a:pPr marL="0"/>
            <a:r>
              <a:rPr lang="fr-FR" dirty="0" smtClean="0">
                <a:solidFill>
                  <a:srgbClr val="000000"/>
                </a:solidFill>
              </a:rPr>
              <a:t>La visualisation volumique permet de visualiser ces données 3D</a:t>
            </a:r>
          </a:p>
          <a:p>
            <a:endParaRPr lang="fr-FR" dirty="0" smtClean="0">
              <a:solidFill>
                <a:srgbClr val="FF8000"/>
              </a:solidFill>
            </a:endParaRPr>
          </a:p>
          <a:p>
            <a:r>
              <a:rPr lang="fr-FR" dirty="0" smtClean="0"/>
              <a:t>	</a:t>
            </a:r>
            <a:endParaRPr lang="fr-FR" dirty="0"/>
          </a:p>
        </p:txBody>
      </p:sp>
      <p:sp>
        <p:nvSpPr>
          <p:cNvPr id="6" name="Flèche vers la droite 5"/>
          <p:cNvSpPr/>
          <p:nvPr/>
        </p:nvSpPr>
        <p:spPr bwMode="auto">
          <a:xfrm>
            <a:off x="1828800" y="2743200"/>
            <a:ext cx="685800" cy="3048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Visualisation Volumique - Implantation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4800" y="1447800"/>
            <a:ext cx="8686800" cy="3581400"/>
          </a:xfrm>
        </p:spPr>
        <p:txBody>
          <a:bodyPr/>
          <a:lstStyle/>
          <a:p>
            <a:r>
              <a:rPr lang="fr-FR" dirty="0" smtClean="0">
                <a:solidFill>
                  <a:srgbClr val="FF8000"/>
                </a:solidFill>
              </a:rPr>
              <a:t>Texture 3D</a:t>
            </a:r>
          </a:p>
          <a:p>
            <a:endParaRPr lang="fr-FR" sz="1000" dirty="0" smtClean="0"/>
          </a:p>
          <a:p>
            <a:pPr marL="0"/>
            <a:r>
              <a:rPr lang="fr-FR" dirty="0" smtClean="0">
                <a:solidFill>
                  <a:srgbClr val="000000"/>
                </a:solidFill>
              </a:rPr>
              <a:t>Une texture 3D est réalisée en échantillonnant les données scalaires</a:t>
            </a:r>
          </a:p>
          <a:p>
            <a:pPr marL="0"/>
            <a:r>
              <a:rPr lang="fr-FR" dirty="0" smtClean="0">
                <a:solidFill>
                  <a:srgbClr val="000000"/>
                </a:solidFill>
                <a:sym typeface="Wingdings"/>
              </a:rPr>
              <a:t>	</a:t>
            </a:r>
            <a:r>
              <a:rPr lang="fr-FR" dirty="0" err="1" smtClean="0">
                <a:solidFill>
                  <a:srgbClr val="000000"/>
                </a:solidFill>
                <a:sym typeface="Wingdings"/>
              </a:rPr>
              <a:t></a:t>
            </a:r>
            <a:r>
              <a:rPr lang="fr-FR" dirty="0" smtClean="0">
                <a:solidFill>
                  <a:srgbClr val="000000"/>
                </a:solidFill>
                <a:sym typeface="Wingdings"/>
              </a:rPr>
              <a:t> interpolation linéaire pour trouver les valeurs des </a:t>
            </a:r>
            <a:r>
              <a:rPr lang="fr-FR" dirty="0" err="1" smtClean="0">
                <a:solidFill>
                  <a:srgbClr val="000000"/>
                </a:solidFill>
                <a:sym typeface="Wingdings"/>
              </a:rPr>
              <a:t>voxels</a:t>
            </a:r>
            <a:endParaRPr lang="fr-FR" dirty="0" smtClean="0">
              <a:solidFill>
                <a:srgbClr val="000000"/>
              </a:solidFill>
            </a:endParaRPr>
          </a:p>
          <a:p>
            <a:pPr marL="0"/>
            <a:endParaRPr lang="fr-FR" dirty="0" smtClean="0">
              <a:solidFill>
                <a:srgbClr val="000000"/>
              </a:solidFill>
            </a:endParaRPr>
          </a:p>
          <a:p>
            <a:pPr marL="0"/>
            <a:r>
              <a:rPr lang="fr-FR" dirty="0" smtClean="0">
                <a:solidFill>
                  <a:srgbClr val="000000"/>
                </a:solidFill>
              </a:rPr>
              <a:t>Utilisation d’une fonction de transfert permettant de souligner les détails </a:t>
            </a:r>
          </a:p>
          <a:p>
            <a:r>
              <a:rPr lang="fr-FR" dirty="0" smtClean="0">
                <a:solidFill>
                  <a:srgbClr val="000000"/>
                </a:solidFill>
              </a:rPr>
              <a:t>				f(x, y, z) </a:t>
            </a:r>
            <a:r>
              <a:rPr lang="fr-FR" dirty="0" err="1" smtClean="0">
                <a:solidFill>
                  <a:srgbClr val="000000"/>
                </a:solidFill>
                <a:sym typeface="Wingdings"/>
              </a:rPr>
              <a:t></a:t>
            </a:r>
            <a:r>
              <a:rPr lang="fr-FR" dirty="0" smtClean="0">
                <a:solidFill>
                  <a:srgbClr val="000000"/>
                </a:solidFill>
                <a:sym typeface="Wingdings"/>
              </a:rPr>
              <a:t> (R, G, B) + opacité</a:t>
            </a:r>
          </a:p>
          <a:p>
            <a:endParaRPr lang="fr-FR" dirty="0" smtClean="0">
              <a:solidFill>
                <a:srgbClr val="000000"/>
              </a:solidFill>
              <a:sym typeface="Wingdings"/>
            </a:endParaRPr>
          </a:p>
          <a:p>
            <a:pPr marL="0"/>
            <a:r>
              <a:rPr lang="fr-FR" dirty="0" smtClean="0">
                <a:solidFill>
                  <a:srgbClr val="000000"/>
                </a:solidFill>
                <a:sym typeface="Wingdings"/>
              </a:rPr>
              <a:t>Volume d’intensité </a:t>
            </a:r>
            <a:r>
              <a:rPr lang="fr-FR" dirty="0" err="1" smtClean="0">
                <a:solidFill>
                  <a:srgbClr val="000000"/>
                </a:solidFill>
                <a:sym typeface="Wingdings"/>
              </a:rPr>
              <a:t>intersectable</a:t>
            </a:r>
            <a:r>
              <a:rPr lang="fr-FR" dirty="0" smtClean="0">
                <a:solidFill>
                  <a:srgbClr val="000000"/>
                </a:solidFill>
                <a:sym typeface="Wingdings"/>
              </a:rPr>
              <a:t> par un plan quelconque pour en visualiser une tranche</a:t>
            </a:r>
          </a:p>
        </p:txBody>
      </p:sp>
      <p:pic>
        <p:nvPicPr>
          <p:cNvPr id="5" name="Picture 4" descr="&#10;illusBoth.tif                                                  00019808Macintosh HD                   ABA7815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57800" y="4724400"/>
            <a:ext cx="3505200" cy="1550103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304800" y="5464314"/>
            <a:ext cx="480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000000"/>
                </a:solidFill>
                <a:sym typeface="Wingdings"/>
              </a:rPr>
              <a:t>Taille limitée à la capacité de la mémoire dédiée</a:t>
            </a:r>
            <a:endParaRPr lang="fr-FR" sz="2000" dirty="0" smtClean="0">
              <a:solidFill>
                <a:srgbClr val="000000"/>
              </a:solidFill>
            </a:endParaRPr>
          </a:p>
          <a:p>
            <a:endParaRPr lang="fr-FR" sz="2000" dirty="0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Autre visualisation volumique - Rendu Volumique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114800"/>
          </a:xfrm>
        </p:spPr>
        <p:txBody>
          <a:bodyPr/>
          <a:lstStyle/>
          <a:p>
            <a:r>
              <a:rPr lang="fr-FR" dirty="0" smtClean="0">
                <a:solidFill>
                  <a:srgbClr val="FF8000"/>
                </a:solidFill>
              </a:rPr>
              <a:t>Principe du rendu volumique</a:t>
            </a:r>
          </a:p>
          <a:p>
            <a:endParaRPr lang="fr-FR" dirty="0" smtClean="0">
              <a:solidFill>
                <a:srgbClr val="FF8000"/>
              </a:solidFill>
            </a:endParaRPr>
          </a:p>
          <a:p>
            <a:r>
              <a:rPr lang="fr-FR" dirty="0" smtClean="0"/>
              <a:t>	Le volume est vu en transparence grâce à l’emploi de </a:t>
            </a:r>
            <a:r>
              <a:rPr lang="fr-FR" dirty="0" err="1" smtClean="0"/>
              <a:t>voxels</a:t>
            </a:r>
            <a:r>
              <a:rPr lang="fr-FR" dirty="0" smtClean="0"/>
              <a:t> plus ou moins translucides</a:t>
            </a:r>
          </a:p>
          <a:p>
            <a:endParaRPr lang="fr-FR" dirty="0" smtClean="0"/>
          </a:p>
          <a:p>
            <a:r>
              <a:rPr lang="fr-FR" dirty="0" smtClean="0"/>
              <a:t>	La juxtaposition des </a:t>
            </a:r>
            <a:r>
              <a:rPr lang="fr-FR" dirty="0" err="1" smtClean="0"/>
              <a:t>voxels</a:t>
            </a:r>
            <a:r>
              <a:rPr lang="fr-FR" dirty="0" smtClean="0"/>
              <a:t> transparents permet de voir l’</a:t>
            </a:r>
            <a:r>
              <a:rPr lang="fr-FR" dirty="0" smtClean="0">
                <a:sym typeface="Wingdings"/>
              </a:rPr>
              <a:t>intégralité du volume représentée par une image variant selon l’angle de visualisation</a:t>
            </a: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5" name="Image 4" descr="efx_voxel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4343400"/>
            <a:ext cx="2286000" cy="1714500"/>
          </a:xfrm>
          <a:prstGeom prst="rect">
            <a:avLst/>
          </a:prstGeom>
        </p:spPr>
      </p:pic>
      <p:pic>
        <p:nvPicPr>
          <p:cNvPr id="7" name="Picture 5" descr="voxels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4495800"/>
            <a:ext cx="2800350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Rendu Volumique - Implantation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4800" y="1371600"/>
            <a:ext cx="8534400" cy="4114800"/>
          </a:xfrm>
        </p:spPr>
        <p:txBody>
          <a:bodyPr/>
          <a:lstStyle/>
          <a:p>
            <a:pPr marL="0"/>
            <a:r>
              <a:rPr lang="fr-FR" dirty="0" smtClean="0">
                <a:solidFill>
                  <a:srgbClr val="FF8000"/>
                </a:solidFill>
              </a:rPr>
              <a:t>Lancer de rayon (</a:t>
            </a:r>
            <a:r>
              <a:rPr lang="fr-FR" i="1" dirty="0" err="1" smtClean="0">
                <a:solidFill>
                  <a:srgbClr val="FF8000"/>
                </a:solidFill>
              </a:rPr>
              <a:t>raytracing</a:t>
            </a:r>
            <a:r>
              <a:rPr lang="fr-FR" dirty="0" smtClean="0">
                <a:solidFill>
                  <a:srgbClr val="FF8000"/>
                </a:solidFill>
              </a:rPr>
              <a:t>)</a:t>
            </a:r>
            <a:r>
              <a:rPr lang="fr-FR" dirty="0" smtClean="0"/>
              <a:t> </a:t>
            </a:r>
          </a:p>
          <a:p>
            <a:pPr marL="0"/>
            <a:endParaRPr lang="fr-FR" sz="1000" dirty="0" smtClean="0"/>
          </a:p>
          <a:p>
            <a:pPr marL="0"/>
            <a:r>
              <a:rPr lang="fr-FR" dirty="0" smtClean="0"/>
              <a:t>Des rayons sont lancés depuis le point focal de l'</a:t>
            </a:r>
            <a:r>
              <a:rPr lang="fr-FR" dirty="0" err="1" smtClean="0"/>
              <a:t>oeil</a:t>
            </a:r>
            <a:r>
              <a:rPr lang="fr-FR" dirty="0" smtClean="0"/>
              <a:t> virtuel vers tous les </a:t>
            </a:r>
            <a:r>
              <a:rPr lang="fr-FR" dirty="0" err="1" smtClean="0"/>
              <a:t>voxels</a:t>
            </a:r>
            <a:r>
              <a:rPr lang="fr-FR" dirty="0" smtClean="0"/>
              <a:t> de l'image</a:t>
            </a:r>
          </a:p>
          <a:p>
            <a:pPr marL="0"/>
            <a:endParaRPr lang="fr-FR" dirty="0" smtClean="0"/>
          </a:p>
          <a:p>
            <a:pPr marL="0"/>
            <a:r>
              <a:rPr lang="fr-FR" dirty="0" smtClean="0"/>
              <a:t>L'absorption / réflexion des rayons est calculée en fonction de la transparence / opacité des </a:t>
            </a:r>
            <a:r>
              <a:rPr lang="fr-FR" dirty="0" err="1" smtClean="0"/>
              <a:t>voxels</a:t>
            </a:r>
            <a:r>
              <a:rPr lang="fr-FR" dirty="0" smtClean="0"/>
              <a:t> rencontrés</a:t>
            </a:r>
          </a:p>
          <a:p>
            <a:pPr marL="400050" lvl="1">
              <a:buFont typeface="Wingdings" pitchFamily="73" charset="2"/>
              <a:buChar char="à"/>
            </a:pPr>
            <a:r>
              <a:rPr lang="fr-FR" dirty="0" smtClean="0">
                <a:sym typeface="Wingdings"/>
              </a:rPr>
              <a:t>calcul de l’intégrale du trajet d’un rayon à l’intérieur de l’objet pour </a:t>
            </a:r>
            <a:r>
              <a:rPr lang="fr-FR" dirty="0" smtClean="0"/>
              <a:t>déterminer la couleur de chaque pixel de l'image</a:t>
            </a:r>
          </a:p>
          <a:p>
            <a:pPr marL="1257300" lvl="3"/>
            <a:r>
              <a:rPr lang="fr-FR" dirty="0" smtClean="0"/>
              <a:t>C : fonction de transfert de la couleur</a:t>
            </a:r>
          </a:p>
          <a:p>
            <a:pPr marL="1257300" lvl="3"/>
            <a:r>
              <a:rPr lang="fr-FR" dirty="0" err="1" smtClean="0"/>
              <a:t>τ</a:t>
            </a:r>
            <a:r>
              <a:rPr lang="fr-FR" dirty="0" smtClean="0"/>
              <a:t> : fonction de transfert de l’opacité</a:t>
            </a:r>
          </a:p>
          <a:p>
            <a:pPr marL="1257300" lvl="3"/>
            <a:r>
              <a:rPr lang="fr-FR" dirty="0" smtClean="0"/>
              <a:t>S : valeur du scalaire au point considéré</a:t>
            </a:r>
          </a:p>
          <a:p>
            <a:pPr marL="0"/>
            <a:endParaRPr lang="fr-FR" dirty="0" smtClean="0"/>
          </a:p>
          <a:p>
            <a:pPr marL="0"/>
            <a:r>
              <a:rPr lang="fr-FR" dirty="0" smtClean="0"/>
              <a:t>Cette méthode est coûteuse en calculs</a:t>
            </a:r>
            <a:endParaRPr lang="fr-FR" dirty="0"/>
          </a:p>
        </p:txBody>
      </p:sp>
      <p:graphicFrame>
        <p:nvGraphicFramePr>
          <p:cNvPr id="5" name="Objet 4"/>
          <p:cNvGraphicFramePr>
            <a:graphicFrameLocks noChangeAspect="1"/>
          </p:cNvGraphicFramePr>
          <p:nvPr/>
        </p:nvGraphicFramePr>
        <p:xfrm>
          <a:off x="5257800" y="4267200"/>
          <a:ext cx="2667000" cy="6975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9751" name="…quation" r:id="rId3" imgW="1651000" imgH="431800" progId="Equation.3">
                  <p:embed/>
                </p:oleObj>
              </mc:Choice>
              <mc:Fallback>
                <p:oleObj name="…quation" r:id="rId3" imgW="1651000" imgH="4318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4267200"/>
                        <a:ext cx="2667000" cy="69752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Plan – Informatique Graphique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316210" y="1752600"/>
            <a:ext cx="1198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smtClean="0"/>
              <a:t>Scène 3D</a:t>
            </a:r>
            <a:endParaRPr lang="fr-FR" sz="1800" dirty="0"/>
          </a:p>
        </p:txBody>
      </p:sp>
      <p:sp>
        <p:nvSpPr>
          <p:cNvPr id="5" name="ZoneTexte 4"/>
          <p:cNvSpPr txBox="1"/>
          <p:nvPr/>
        </p:nvSpPr>
        <p:spPr>
          <a:xfrm>
            <a:off x="457200" y="2667000"/>
            <a:ext cx="3075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smtClean="0"/>
              <a:t>Transformation géométrique</a:t>
            </a:r>
          </a:p>
          <a:p>
            <a:endParaRPr lang="fr-FR" sz="1800" dirty="0"/>
          </a:p>
        </p:txBody>
      </p:sp>
      <p:sp>
        <p:nvSpPr>
          <p:cNvPr id="7" name="ZoneTexte 6"/>
          <p:cNvSpPr txBox="1"/>
          <p:nvPr/>
        </p:nvSpPr>
        <p:spPr>
          <a:xfrm>
            <a:off x="228600" y="3581400"/>
            <a:ext cx="3430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smtClean="0"/>
              <a:t>Elimination des parties cachées</a:t>
            </a:r>
            <a:endParaRPr lang="fr-FR" sz="1800" dirty="0"/>
          </a:p>
        </p:txBody>
      </p:sp>
      <p:sp>
        <p:nvSpPr>
          <p:cNvPr id="8" name="ZoneTexte 7"/>
          <p:cNvSpPr txBox="1"/>
          <p:nvPr/>
        </p:nvSpPr>
        <p:spPr>
          <a:xfrm>
            <a:off x="1222471" y="4659868"/>
            <a:ext cx="1673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smtClean="0"/>
              <a:t>Rendu réaliste</a:t>
            </a:r>
            <a:endParaRPr lang="fr-FR" sz="1800" dirty="0"/>
          </a:p>
        </p:txBody>
      </p:sp>
      <p:sp>
        <p:nvSpPr>
          <p:cNvPr id="9" name="ZoneTexte 8"/>
          <p:cNvSpPr txBox="1"/>
          <p:nvPr/>
        </p:nvSpPr>
        <p:spPr>
          <a:xfrm>
            <a:off x="1371600" y="5791200"/>
            <a:ext cx="1155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smtClean="0"/>
              <a:t>Affichage</a:t>
            </a:r>
            <a:endParaRPr lang="fr-FR" sz="1800" dirty="0"/>
          </a:p>
        </p:txBody>
      </p:sp>
      <p:sp>
        <p:nvSpPr>
          <p:cNvPr id="13" name="Rectangle à coins arrondis 12"/>
          <p:cNvSpPr/>
          <p:nvPr/>
        </p:nvSpPr>
        <p:spPr bwMode="auto">
          <a:xfrm>
            <a:off x="228600" y="3581400"/>
            <a:ext cx="3505200" cy="381000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16" name="Rectangle à coins arrondis 15"/>
          <p:cNvSpPr/>
          <p:nvPr/>
        </p:nvSpPr>
        <p:spPr bwMode="auto">
          <a:xfrm>
            <a:off x="228600" y="2667000"/>
            <a:ext cx="3505200" cy="381000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17" name="Rectangle à coins arrondis 16"/>
          <p:cNvSpPr/>
          <p:nvPr/>
        </p:nvSpPr>
        <p:spPr bwMode="auto">
          <a:xfrm>
            <a:off x="228600" y="1752600"/>
            <a:ext cx="3505200" cy="381000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18" name="Rectangle à coins arrondis 17"/>
          <p:cNvSpPr/>
          <p:nvPr/>
        </p:nvSpPr>
        <p:spPr bwMode="auto">
          <a:xfrm>
            <a:off x="228600" y="4648200"/>
            <a:ext cx="3505200" cy="381000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19" name="Rectangle à coins arrondis 18"/>
          <p:cNvSpPr/>
          <p:nvPr/>
        </p:nvSpPr>
        <p:spPr bwMode="auto">
          <a:xfrm>
            <a:off x="228600" y="5791200"/>
            <a:ext cx="3505200" cy="381000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20" name="Flèche vers le bas 19"/>
          <p:cNvSpPr/>
          <p:nvPr/>
        </p:nvSpPr>
        <p:spPr bwMode="auto">
          <a:xfrm>
            <a:off x="1752600" y="2209800"/>
            <a:ext cx="304800" cy="3810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21" name="Flèche vers le bas 20"/>
          <p:cNvSpPr/>
          <p:nvPr/>
        </p:nvSpPr>
        <p:spPr bwMode="auto">
          <a:xfrm>
            <a:off x="1752600" y="3124200"/>
            <a:ext cx="304800" cy="3810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22" name="Flèche vers le bas 21"/>
          <p:cNvSpPr/>
          <p:nvPr/>
        </p:nvSpPr>
        <p:spPr bwMode="auto">
          <a:xfrm>
            <a:off x="1752600" y="4038600"/>
            <a:ext cx="304800" cy="5334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23" name="Flèche vers le bas 22"/>
          <p:cNvSpPr/>
          <p:nvPr/>
        </p:nvSpPr>
        <p:spPr bwMode="auto">
          <a:xfrm>
            <a:off x="1752600" y="5105400"/>
            <a:ext cx="304800" cy="6096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810000" y="1524000"/>
            <a:ext cx="4038600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eaLnBrk="1" hangingPunct="1">
              <a:spcBef>
                <a:spcPct val="20000"/>
              </a:spcBef>
              <a:buFont typeface="Arial"/>
              <a:buChar char="•"/>
            </a:pPr>
            <a:r>
              <a:rPr lang="fr-FR" sz="1800" kern="0" dirty="0" smtClean="0"/>
              <a:t>Modélisation géométrique</a:t>
            </a:r>
          </a:p>
          <a:p>
            <a:pPr marL="742950" lvl="1" indent="-285750" eaLnBrk="1" hangingPunct="1">
              <a:spcBef>
                <a:spcPct val="20000"/>
              </a:spcBef>
              <a:buFont typeface="Arial"/>
              <a:buChar char="•"/>
            </a:pPr>
            <a:r>
              <a:rPr lang="fr-FR" sz="1800" kern="0" dirty="0" smtClean="0"/>
              <a:t>Animation</a:t>
            </a:r>
          </a:p>
          <a:p>
            <a:pPr marL="742950" lvl="1" indent="-285750" eaLnBrk="1" hangingPunct="1">
              <a:spcBef>
                <a:spcPct val="20000"/>
              </a:spcBef>
              <a:buFont typeface="Arial"/>
              <a:buChar char="•"/>
            </a:pPr>
            <a:endParaRPr lang="fr-FR" sz="1800" kern="0" dirty="0" smtClean="0"/>
          </a:p>
          <a:p>
            <a:pPr marL="742950" lvl="1" indent="-285750" eaLnBrk="1" hangingPunct="1">
              <a:spcBef>
                <a:spcPct val="20000"/>
              </a:spcBef>
            </a:pPr>
            <a:endParaRPr lang="fr-FR" sz="1800" kern="0" dirty="0" smtClean="0"/>
          </a:p>
        </p:txBody>
      </p:sp>
      <p:sp>
        <p:nvSpPr>
          <p:cNvPr id="29" name="Rectangle 28"/>
          <p:cNvSpPr/>
          <p:nvPr/>
        </p:nvSpPr>
        <p:spPr bwMode="auto">
          <a:xfrm>
            <a:off x="4191000" y="1524000"/>
            <a:ext cx="4800600" cy="9144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810000" y="3048000"/>
            <a:ext cx="5334000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eaLnBrk="1" hangingPunct="1">
              <a:spcBef>
                <a:spcPct val="20000"/>
              </a:spcBef>
              <a:buFont typeface="Arial"/>
              <a:buChar char="•"/>
            </a:pPr>
            <a:r>
              <a:rPr lang="fr-FR" sz="1800" kern="0" dirty="0" smtClean="0"/>
              <a:t>Utilisation de la librairie </a:t>
            </a:r>
            <a:r>
              <a:rPr lang="fr-FR" sz="1800" kern="0" dirty="0" err="1" smtClean="0"/>
              <a:t>OpenGL</a:t>
            </a:r>
            <a:r>
              <a:rPr lang="fr-FR" sz="1800" kern="0" dirty="0" smtClean="0"/>
              <a:t> : </a:t>
            </a:r>
          </a:p>
          <a:p>
            <a:pPr marL="1200150" lvl="2" indent="-285750" eaLnBrk="1" hangingPunct="1">
              <a:spcBef>
                <a:spcPct val="20000"/>
              </a:spcBef>
              <a:buFont typeface="Arial"/>
              <a:buChar char="•"/>
            </a:pPr>
            <a:r>
              <a:rPr lang="fr-FR" sz="1800" kern="0" dirty="0" smtClean="0"/>
              <a:t>Rendu (éclairage, etc.)</a:t>
            </a:r>
          </a:p>
          <a:p>
            <a:pPr marL="1200150" lvl="2" indent="-285750" eaLnBrk="1" hangingPunct="1">
              <a:spcBef>
                <a:spcPct val="20000"/>
              </a:spcBef>
              <a:buFont typeface="Arial"/>
              <a:buChar char="•"/>
            </a:pPr>
            <a:r>
              <a:rPr lang="fr-FR" sz="1800" kern="0" dirty="0" smtClean="0"/>
              <a:t>Affichage à l’écran (projection, éliminations des parties cachées, ...)</a:t>
            </a:r>
          </a:p>
          <a:p>
            <a:pPr marL="742950" lvl="1" indent="-285750" eaLnBrk="1" hangingPunct="1">
              <a:spcBef>
                <a:spcPct val="20000"/>
              </a:spcBef>
            </a:pPr>
            <a:endParaRPr lang="fr-FR" sz="1800" kern="0" dirty="0" smtClean="0"/>
          </a:p>
        </p:txBody>
      </p:sp>
      <p:sp>
        <p:nvSpPr>
          <p:cNvPr id="37" name="Rectangle 36"/>
          <p:cNvSpPr/>
          <p:nvPr/>
        </p:nvSpPr>
        <p:spPr bwMode="auto">
          <a:xfrm>
            <a:off x="4191000" y="2667000"/>
            <a:ext cx="4800600" cy="23622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810000" y="5165669"/>
            <a:ext cx="4038600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eaLnBrk="1" hangingPunct="1">
              <a:spcBef>
                <a:spcPct val="20000"/>
              </a:spcBef>
              <a:buFont typeface="Arial"/>
              <a:buChar char="•"/>
            </a:pPr>
            <a:r>
              <a:rPr lang="fr-FR" sz="1800" kern="0" dirty="0" smtClean="0"/>
              <a:t>Rendu volumique</a:t>
            </a:r>
          </a:p>
          <a:p>
            <a:pPr marL="742950" lvl="1" indent="-285750" eaLnBrk="1" hangingPunct="1">
              <a:spcBef>
                <a:spcPct val="20000"/>
              </a:spcBef>
            </a:pPr>
            <a:endParaRPr lang="fr-FR" sz="1800" kern="0" dirty="0" smtClean="0"/>
          </a:p>
        </p:txBody>
      </p:sp>
      <p:sp>
        <p:nvSpPr>
          <p:cNvPr id="39" name="Rectangle 38"/>
          <p:cNvSpPr/>
          <p:nvPr/>
        </p:nvSpPr>
        <p:spPr bwMode="auto">
          <a:xfrm>
            <a:off x="4191000" y="5181600"/>
            <a:ext cx="4800600" cy="4572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40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Rendu Volumique - Implantation	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8600" y="1371600"/>
            <a:ext cx="5715000" cy="4114800"/>
          </a:xfrm>
        </p:spPr>
        <p:txBody>
          <a:bodyPr/>
          <a:lstStyle/>
          <a:p>
            <a:pPr marL="0"/>
            <a:r>
              <a:rPr lang="fr-FR" dirty="0" smtClean="0">
                <a:solidFill>
                  <a:srgbClr val="FF8000"/>
                </a:solidFill>
              </a:rPr>
              <a:t>Découpage en tranches (</a:t>
            </a:r>
            <a:r>
              <a:rPr lang="fr-FR" i="1" dirty="0" err="1" smtClean="0">
                <a:solidFill>
                  <a:srgbClr val="FF8000"/>
                </a:solidFill>
              </a:rPr>
              <a:t>slicing</a:t>
            </a:r>
            <a:r>
              <a:rPr lang="fr-FR" dirty="0" smtClean="0">
                <a:solidFill>
                  <a:srgbClr val="FF8000"/>
                </a:solidFill>
              </a:rPr>
              <a:t>)</a:t>
            </a:r>
          </a:p>
          <a:p>
            <a:pPr marL="0"/>
            <a:endParaRPr lang="fr-FR" sz="1000" dirty="0" smtClean="0"/>
          </a:p>
          <a:p>
            <a:pPr marL="0"/>
            <a:r>
              <a:rPr lang="fr-FR" dirty="0" smtClean="0"/>
              <a:t>Découpage de la scène en plan parallèles entre eux, tous orthogonaux à l'axe de visualisation</a:t>
            </a:r>
          </a:p>
          <a:p>
            <a:pPr marL="0"/>
            <a:endParaRPr lang="fr-FR" dirty="0" smtClean="0"/>
          </a:p>
          <a:p>
            <a:pPr marL="0"/>
            <a:r>
              <a:rPr lang="fr-FR" dirty="0" smtClean="0"/>
              <a:t>Les </a:t>
            </a:r>
            <a:r>
              <a:rPr lang="fr-FR" dirty="0" err="1" smtClean="0"/>
              <a:t>voxels</a:t>
            </a:r>
            <a:r>
              <a:rPr lang="fr-FR" dirty="0" smtClean="0"/>
              <a:t> sont plus ou moins opaques </a:t>
            </a:r>
          </a:p>
          <a:p>
            <a:pPr marL="0"/>
            <a:r>
              <a:rPr lang="fr-FR" dirty="0" err="1" smtClean="0">
                <a:sym typeface="Wingdings"/>
              </a:rPr>
              <a:t></a:t>
            </a:r>
            <a:r>
              <a:rPr lang="fr-FR" dirty="0" smtClean="0">
                <a:sym typeface="Wingdings"/>
              </a:rPr>
              <a:t> il faut définir la </a:t>
            </a:r>
            <a:r>
              <a:rPr lang="fr-FR" dirty="0" smtClean="0"/>
              <a:t>fonction de transformation des intensités en transparence </a:t>
            </a:r>
          </a:p>
          <a:p>
            <a:pPr marL="0"/>
            <a:endParaRPr lang="fr-FR" dirty="0" smtClean="0"/>
          </a:p>
          <a:p>
            <a:pPr marL="0"/>
            <a:r>
              <a:rPr lang="fr-FR" dirty="0" smtClean="0"/>
              <a:t>La superposition de toutes ces couches transparentes donne un aperçu de rendu volumique</a:t>
            </a:r>
          </a:p>
          <a:p>
            <a:pPr marL="0"/>
            <a:r>
              <a:rPr lang="fr-FR" dirty="0" err="1" smtClean="0">
                <a:sym typeface="Wingdings"/>
              </a:rPr>
              <a:t></a:t>
            </a:r>
            <a:r>
              <a:rPr lang="fr-FR" dirty="0" smtClean="0">
                <a:sym typeface="Wingdings"/>
              </a:rPr>
              <a:t> rendu progressif de tous les plans à réaliser</a:t>
            </a:r>
            <a:endParaRPr lang="fr-FR" dirty="0"/>
          </a:p>
        </p:txBody>
      </p:sp>
      <p:pic>
        <p:nvPicPr>
          <p:cNvPr id="5" name="Image 4" descr="rendu-volumiqu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2819400"/>
            <a:ext cx="2355033" cy="1943474"/>
          </a:xfrm>
          <a:prstGeom prst="rect">
            <a:avLst/>
          </a:prstGeom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Rendu Volumique – Applications médicales</a:t>
            </a:r>
            <a:endParaRPr lang="fr-FR" dirty="0"/>
          </a:p>
        </p:txBody>
      </p:sp>
      <p:pic>
        <p:nvPicPr>
          <p:cNvPr id="5" name="Picture 53" descr="slice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2492375"/>
            <a:ext cx="1038225" cy="1041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" name="Picture 54" descr="slice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55700" y="2636837"/>
            <a:ext cx="1087438" cy="1092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7" name="Picture 55" descr="slice0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38213" y="2819400"/>
            <a:ext cx="1101725" cy="10985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" name="Picture 56" descr="slice0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0" y="3148012"/>
            <a:ext cx="1141413" cy="11382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" name="Picture 57" descr="slice0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65188" y="3576637"/>
            <a:ext cx="1223962" cy="12239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0" name="Text Box 58"/>
          <p:cNvSpPr txBox="1">
            <a:spLocks noChangeArrowheads="1"/>
          </p:cNvSpPr>
          <p:nvPr/>
        </p:nvSpPr>
        <p:spPr bwMode="auto">
          <a:xfrm>
            <a:off x="829567" y="1871246"/>
            <a:ext cx="2142233" cy="33855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de-DE" sz="1600" dirty="0" smtClean="0">
                <a:latin typeface="Verdana" pitchFamily="73" charset="0"/>
              </a:rPr>
              <a:t>Données de départ</a:t>
            </a:r>
            <a:endParaRPr lang="de-DE" sz="1600" dirty="0">
              <a:latin typeface="Verdana" pitchFamily="73" charset="0"/>
            </a:endParaRPr>
          </a:p>
        </p:txBody>
      </p:sp>
      <p:sp>
        <p:nvSpPr>
          <p:cNvPr id="11" name="AutoShape 60"/>
          <p:cNvSpPr>
            <a:spLocks noChangeArrowheads="1"/>
          </p:cNvSpPr>
          <p:nvPr/>
        </p:nvSpPr>
        <p:spPr bwMode="auto">
          <a:xfrm rot="16200000">
            <a:off x="2836862" y="3651250"/>
            <a:ext cx="433387" cy="446088"/>
          </a:xfrm>
          <a:prstGeom prst="downArrow">
            <a:avLst>
              <a:gd name="adj1" fmla="val 44713"/>
              <a:gd name="adj2" fmla="val 41120"/>
            </a:avLst>
          </a:prstGeom>
          <a:solidFill>
            <a:srgbClr val="FF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2" name="AutoShape 61"/>
          <p:cNvSpPr>
            <a:spLocks noChangeArrowheads="1"/>
          </p:cNvSpPr>
          <p:nvPr/>
        </p:nvSpPr>
        <p:spPr bwMode="auto">
          <a:xfrm rot="16200000">
            <a:off x="5580063" y="3687763"/>
            <a:ext cx="433387" cy="446087"/>
          </a:xfrm>
          <a:prstGeom prst="downArrow">
            <a:avLst>
              <a:gd name="adj1" fmla="val 44713"/>
              <a:gd name="adj2" fmla="val 41120"/>
            </a:avLst>
          </a:prstGeom>
          <a:solidFill>
            <a:srgbClr val="FF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3" name="Picture 62" descr="noillum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76963" y="2184400"/>
            <a:ext cx="2281237" cy="2393950"/>
          </a:xfrm>
          <a:prstGeom prst="rect">
            <a:avLst/>
          </a:prstGeom>
          <a:noFill/>
        </p:spPr>
      </p:pic>
      <p:pic>
        <p:nvPicPr>
          <p:cNvPr id="14" name="Picture 64" descr="neu-10A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02025" y="2611438"/>
            <a:ext cx="2136775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Group 78"/>
          <p:cNvGrpSpPr>
            <a:grpSpLocks/>
          </p:cNvGrpSpPr>
          <p:nvPr/>
        </p:nvGrpSpPr>
        <p:grpSpPr bwMode="auto">
          <a:xfrm>
            <a:off x="3657600" y="1905000"/>
            <a:ext cx="1847850" cy="2582863"/>
            <a:chOff x="2099" y="1478"/>
            <a:chExt cx="1164" cy="1627"/>
          </a:xfrm>
        </p:grpSpPr>
        <p:sp>
          <p:nvSpPr>
            <p:cNvPr id="16" name="Text Box 59"/>
            <p:cNvSpPr txBox="1">
              <a:spLocks noChangeArrowheads="1"/>
            </p:cNvSpPr>
            <p:nvPr/>
          </p:nvSpPr>
          <p:spPr bwMode="auto">
            <a:xfrm>
              <a:off x="2339" y="1478"/>
              <a:ext cx="893" cy="213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342900" indent="-342900" algn="ctr">
                <a:spcBef>
                  <a:spcPct val="20000"/>
                </a:spcBef>
              </a:pPr>
              <a:r>
                <a:rPr lang="de-DE" sz="1600" dirty="0" smtClean="0">
                  <a:latin typeface="Verdana" pitchFamily="73" charset="0"/>
                </a:rPr>
                <a:t>Assemblage</a:t>
              </a:r>
              <a:endParaRPr lang="de-DE" sz="1600" dirty="0">
                <a:latin typeface="Verdana" pitchFamily="73" charset="0"/>
              </a:endParaRPr>
            </a:p>
          </p:txBody>
        </p:sp>
        <p:grpSp>
          <p:nvGrpSpPr>
            <p:cNvPr id="17" name="Group 75"/>
            <p:cNvGrpSpPr>
              <a:grpSpLocks/>
            </p:cNvGrpSpPr>
            <p:nvPr/>
          </p:nvGrpSpPr>
          <p:grpSpPr bwMode="auto">
            <a:xfrm>
              <a:off x="2099" y="2022"/>
              <a:ext cx="1164" cy="1083"/>
              <a:chOff x="2099" y="2022"/>
              <a:chExt cx="1164" cy="1083"/>
            </a:xfrm>
          </p:grpSpPr>
          <p:sp>
            <p:nvSpPr>
              <p:cNvPr id="18" name="Freeform 65"/>
              <p:cNvSpPr>
                <a:spLocks/>
              </p:cNvSpPr>
              <p:nvPr/>
            </p:nvSpPr>
            <p:spPr bwMode="auto">
              <a:xfrm>
                <a:off x="2099" y="2102"/>
                <a:ext cx="531" cy="1003"/>
              </a:xfrm>
              <a:custGeom>
                <a:avLst/>
                <a:gdLst/>
                <a:ahLst/>
                <a:cxnLst>
                  <a:cxn ang="0">
                    <a:pos x="111" y="804"/>
                  </a:cxn>
                  <a:cxn ang="0">
                    <a:pos x="0" y="0"/>
                  </a:cxn>
                  <a:cxn ang="0">
                    <a:pos x="714" y="318"/>
                  </a:cxn>
                  <a:cxn ang="0">
                    <a:pos x="699" y="1353"/>
                  </a:cxn>
                  <a:cxn ang="0">
                    <a:pos x="111" y="804"/>
                  </a:cxn>
                </a:cxnLst>
                <a:rect l="0" t="0" r="r" b="b"/>
                <a:pathLst>
                  <a:path w="714" h="1353">
                    <a:moveTo>
                      <a:pt x="111" y="804"/>
                    </a:moveTo>
                    <a:lnTo>
                      <a:pt x="0" y="0"/>
                    </a:lnTo>
                    <a:lnTo>
                      <a:pt x="714" y="318"/>
                    </a:lnTo>
                    <a:lnTo>
                      <a:pt x="699" y="1353"/>
                    </a:lnTo>
                    <a:lnTo>
                      <a:pt x="111" y="804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9999FF">
                      <a:gamma/>
                      <a:shade val="46275"/>
                      <a:invGamma/>
                    </a:srgbClr>
                  </a:gs>
                  <a:gs pos="50000">
                    <a:srgbClr val="9999FF">
                      <a:alpha val="21001"/>
                    </a:srgbClr>
                  </a:gs>
                  <a:gs pos="100000">
                    <a:srgbClr val="9999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/>
                <a:endParaRPr lang="fr-FR"/>
              </a:p>
            </p:txBody>
          </p:sp>
          <p:sp>
            <p:nvSpPr>
              <p:cNvPr id="19" name="Freeform 66"/>
              <p:cNvSpPr>
                <a:spLocks/>
              </p:cNvSpPr>
              <p:nvPr/>
            </p:nvSpPr>
            <p:spPr bwMode="auto">
              <a:xfrm>
                <a:off x="2621" y="2151"/>
                <a:ext cx="642" cy="950"/>
              </a:xfrm>
              <a:custGeom>
                <a:avLst/>
                <a:gdLst/>
                <a:ahLst/>
                <a:cxnLst>
                  <a:cxn ang="0">
                    <a:pos x="15" y="249"/>
                  </a:cxn>
                  <a:cxn ang="0">
                    <a:pos x="864" y="0"/>
                  </a:cxn>
                  <a:cxn ang="0">
                    <a:pos x="699" y="810"/>
                  </a:cxn>
                  <a:cxn ang="0">
                    <a:pos x="0" y="1281"/>
                  </a:cxn>
                  <a:cxn ang="0">
                    <a:pos x="15" y="249"/>
                  </a:cxn>
                </a:cxnLst>
                <a:rect l="0" t="0" r="r" b="b"/>
                <a:pathLst>
                  <a:path w="864" h="1281">
                    <a:moveTo>
                      <a:pt x="15" y="249"/>
                    </a:moveTo>
                    <a:lnTo>
                      <a:pt x="864" y="0"/>
                    </a:lnTo>
                    <a:lnTo>
                      <a:pt x="699" y="810"/>
                    </a:lnTo>
                    <a:lnTo>
                      <a:pt x="0" y="1281"/>
                    </a:lnTo>
                    <a:lnTo>
                      <a:pt x="15" y="249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9999FF">
                      <a:alpha val="20000"/>
                    </a:srgbClr>
                  </a:gs>
                  <a:gs pos="100000">
                    <a:srgbClr val="9999FF">
                      <a:gamma/>
                      <a:shade val="66667"/>
                      <a:invGamma/>
                    </a:srgbClr>
                  </a:gs>
                </a:gsLst>
                <a:lin ang="2700000" scaled="1"/>
              </a:gradFill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/>
                <a:endParaRPr lang="fr-FR"/>
              </a:p>
            </p:txBody>
          </p:sp>
          <p:sp>
            <p:nvSpPr>
              <p:cNvPr id="20" name="Freeform 67"/>
              <p:cNvSpPr>
                <a:spLocks/>
              </p:cNvSpPr>
              <p:nvPr/>
            </p:nvSpPr>
            <p:spPr bwMode="auto">
              <a:xfrm>
                <a:off x="2103" y="2022"/>
                <a:ext cx="1160" cy="311"/>
              </a:xfrm>
              <a:custGeom>
                <a:avLst/>
                <a:gdLst/>
                <a:ahLst/>
                <a:cxnLst>
                  <a:cxn ang="0">
                    <a:pos x="0" y="102"/>
                  </a:cxn>
                  <a:cxn ang="0">
                    <a:pos x="798" y="0"/>
                  </a:cxn>
                  <a:cxn ang="0">
                    <a:pos x="1560" y="171"/>
                  </a:cxn>
                  <a:cxn ang="0">
                    <a:pos x="708" y="420"/>
                  </a:cxn>
                  <a:cxn ang="0">
                    <a:pos x="0" y="102"/>
                  </a:cxn>
                </a:cxnLst>
                <a:rect l="0" t="0" r="r" b="b"/>
                <a:pathLst>
                  <a:path w="1560" h="420">
                    <a:moveTo>
                      <a:pt x="0" y="102"/>
                    </a:moveTo>
                    <a:lnTo>
                      <a:pt x="798" y="0"/>
                    </a:lnTo>
                    <a:lnTo>
                      <a:pt x="1560" y="171"/>
                    </a:lnTo>
                    <a:lnTo>
                      <a:pt x="708" y="420"/>
                    </a:lnTo>
                    <a:lnTo>
                      <a:pt x="0" y="102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9999FF">
                      <a:alpha val="20000"/>
                    </a:srgbClr>
                  </a:gs>
                  <a:gs pos="100000">
                    <a:srgbClr val="9999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21" name="Text Box 68"/>
          <p:cNvSpPr txBox="1">
            <a:spLocks noChangeArrowheads="1"/>
          </p:cNvSpPr>
          <p:nvPr/>
        </p:nvSpPr>
        <p:spPr bwMode="auto">
          <a:xfrm>
            <a:off x="6940321" y="1905000"/>
            <a:ext cx="832079" cy="33855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de-DE" sz="1600" dirty="0" smtClean="0">
                <a:latin typeface="Verdana" pitchFamily="73" charset="0"/>
              </a:rPr>
              <a:t>Rendu</a:t>
            </a:r>
            <a:endParaRPr lang="de-DE" sz="1600" dirty="0">
              <a:latin typeface="Verdana" pitchFamily="73" charset="0"/>
            </a:endParaRPr>
          </a:p>
        </p:txBody>
      </p:sp>
      <p:grpSp>
        <p:nvGrpSpPr>
          <p:cNvPr id="25" name="Group 72"/>
          <p:cNvGrpSpPr>
            <a:grpSpLocks/>
          </p:cNvGrpSpPr>
          <p:nvPr/>
        </p:nvGrpSpPr>
        <p:grpSpPr bwMode="auto">
          <a:xfrm>
            <a:off x="2054225" y="4800600"/>
            <a:ext cx="6945313" cy="1449388"/>
            <a:chOff x="1294" y="3312"/>
            <a:chExt cx="4375" cy="913"/>
          </a:xfrm>
        </p:grpSpPr>
        <p:grpSp>
          <p:nvGrpSpPr>
            <p:cNvPr id="26" name="Group 52"/>
            <p:cNvGrpSpPr>
              <a:grpSpLocks/>
            </p:cNvGrpSpPr>
            <p:nvPr/>
          </p:nvGrpSpPr>
          <p:grpSpPr bwMode="auto">
            <a:xfrm>
              <a:off x="1294" y="3312"/>
              <a:ext cx="2817" cy="913"/>
              <a:chOff x="400" y="1556"/>
              <a:chExt cx="4960" cy="1608"/>
            </a:xfrm>
          </p:grpSpPr>
          <p:sp>
            <p:nvSpPr>
              <p:cNvPr id="28" name="Freeform 4"/>
              <p:cNvSpPr>
                <a:spLocks/>
              </p:cNvSpPr>
              <p:nvPr/>
            </p:nvSpPr>
            <p:spPr bwMode="auto">
              <a:xfrm flipH="1">
                <a:off x="4104" y="2287"/>
                <a:ext cx="1129" cy="834"/>
              </a:xfrm>
              <a:custGeom>
                <a:avLst/>
                <a:gdLst/>
                <a:ahLst/>
                <a:cxnLst>
                  <a:cxn ang="0">
                    <a:pos x="2604" y="1092"/>
                  </a:cxn>
                  <a:cxn ang="0">
                    <a:pos x="1584" y="0"/>
                  </a:cxn>
                  <a:cxn ang="0">
                    <a:pos x="0" y="480"/>
                  </a:cxn>
                  <a:cxn ang="0">
                    <a:pos x="684" y="1920"/>
                  </a:cxn>
                </a:cxnLst>
                <a:rect l="0" t="0" r="r" b="b"/>
                <a:pathLst>
                  <a:path w="2604" h="1920">
                    <a:moveTo>
                      <a:pt x="2604" y="1092"/>
                    </a:moveTo>
                    <a:lnTo>
                      <a:pt x="1584" y="0"/>
                    </a:lnTo>
                    <a:lnTo>
                      <a:pt x="0" y="480"/>
                    </a:lnTo>
                    <a:lnTo>
                      <a:pt x="684" y="1920"/>
                    </a:ln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29" name="Line 5"/>
              <p:cNvSpPr>
                <a:spLocks noChangeShapeType="1"/>
              </p:cNvSpPr>
              <p:nvPr/>
            </p:nvSpPr>
            <p:spPr bwMode="auto">
              <a:xfrm flipH="1" flipV="1">
                <a:off x="4509" y="1599"/>
                <a:ext cx="37" cy="69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30" name="Freeform 6"/>
              <p:cNvSpPr>
                <a:spLocks/>
              </p:cNvSpPr>
              <p:nvPr/>
            </p:nvSpPr>
            <p:spPr bwMode="auto">
              <a:xfrm flipH="1">
                <a:off x="4489" y="2180"/>
                <a:ext cx="252" cy="173"/>
              </a:xfrm>
              <a:custGeom>
                <a:avLst/>
                <a:gdLst/>
                <a:ahLst/>
                <a:cxnLst>
                  <a:cxn ang="0">
                    <a:pos x="0" y="390"/>
                  </a:cxn>
                  <a:cxn ang="0">
                    <a:pos x="462" y="0"/>
                  </a:cxn>
                  <a:cxn ang="0">
                    <a:pos x="582" y="396"/>
                  </a:cxn>
                  <a:cxn ang="0">
                    <a:pos x="0" y="390"/>
                  </a:cxn>
                </a:cxnLst>
                <a:rect l="0" t="0" r="r" b="b"/>
                <a:pathLst>
                  <a:path w="582" h="396">
                    <a:moveTo>
                      <a:pt x="0" y="390"/>
                    </a:moveTo>
                    <a:lnTo>
                      <a:pt x="462" y="0"/>
                    </a:lnTo>
                    <a:lnTo>
                      <a:pt x="582" y="396"/>
                    </a:lnTo>
                    <a:lnTo>
                      <a:pt x="0" y="390"/>
                    </a:lnTo>
                    <a:close/>
                  </a:path>
                </a:pathLst>
              </a:custGeom>
              <a:solidFill>
                <a:srgbClr val="6699FF">
                  <a:alpha val="50000"/>
                </a:srgbClr>
              </a:solidFill>
              <a:ln w="190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31" name="Freeform 7"/>
              <p:cNvSpPr>
                <a:spLocks/>
              </p:cNvSpPr>
              <p:nvPr/>
            </p:nvSpPr>
            <p:spPr bwMode="auto">
              <a:xfrm flipH="1">
                <a:off x="4408" y="2021"/>
                <a:ext cx="611" cy="417"/>
              </a:xfrm>
              <a:custGeom>
                <a:avLst/>
                <a:gdLst/>
                <a:ahLst/>
                <a:cxnLst>
                  <a:cxn ang="0">
                    <a:pos x="1410" y="960"/>
                  </a:cxn>
                  <a:cxn ang="0">
                    <a:pos x="1128" y="0"/>
                  </a:cxn>
                  <a:cxn ang="0">
                    <a:pos x="0" y="942"/>
                  </a:cxn>
                  <a:cxn ang="0">
                    <a:pos x="1410" y="960"/>
                  </a:cxn>
                </a:cxnLst>
                <a:rect l="0" t="0" r="r" b="b"/>
                <a:pathLst>
                  <a:path w="1410" h="960">
                    <a:moveTo>
                      <a:pt x="1410" y="960"/>
                    </a:moveTo>
                    <a:lnTo>
                      <a:pt x="1128" y="0"/>
                    </a:lnTo>
                    <a:lnTo>
                      <a:pt x="0" y="942"/>
                    </a:lnTo>
                    <a:lnTo>
                      <a:pt x="1410" y="960"/>
                    </a:lnTo>
                    <a:close/>
                  </a:path>
                </a:pathLst>
              </a:custGeom>
              <a:solidFill>
                <a:srgbClr val="6699FF">
                  <a:alpha val="50000"/>
                </a:srgbClr>
              </a:solidFill>
              <a:ln w="190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32" name="Freeform 8"/>
              <p:cNvSpPr>
                <a:spLocks/>
              </p:cNvSpPr>
              <p:nvPr/>
            </p:nvSpPr>
            <p:spPr bwMode="auto">
              <a:xfrm flipH="1">
                <a:off x="4325" y="1849"/>
                <a:ext cx="905" cy="681"/>
              </a:xfrm>
              <a:custGeom>
                <a:avLst/>
                <a:gdLst/>
                <a:ahLst/>
                <a:cxnLst>
                  <a:cxn ang="0">
                    <a:pos x="2088" y="1566"/>
                  </a:cxn>
                  <a:cxn ang="0">
                    <a:pos x="1638" y="0"/>
                  </a:cxn>
                  <a:cxn ang="0">
                    <a:pos x="0" y="1380"/>
                  </a:cxn>
                  <a:cxn ang="0">
                    <a:pos x="42" y="1554"/>
                  </a:cxn>
                  <a:cxn ang="0">
                    <a:pos x="2088" y="1566"/>
                  </a:cxn>
                </a:cxnLst>
                <a:rect l="0" t="0" r="r" b="b"/>
                <a:pathLst>
                  <a:path w="2088" h="1566">
                    <a:moveTo>
                      <a:pt x="2088" y="1566"/>
                    </a:moveTo>
                    <a:lnTo>
                      <a:pt x="1638" y="0"/>
                    </a:lnTo>
                    <a:lnTo>
                      <a:pt x="0" y="1380"/>
                    </a:lnTo>
                    <a:lnTo>
                      <a:pt x="42" y="1554"/>
                    </a:lnTo>
                    <a:lnTo>
                      <a:pt x="2088" y="1566"/>
                    </a:lnTo>
                    <a:close/>
                  </a:path>
                </a:pathLst>
              </a:custGeom>
              <a:solidFill>
                <a:srgbClr val="6699FF">
                  <a:alpha val="50000"/>
                </a:srgbClr>
              </a:solidFill>
              <a:ln w="190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33" name="Freeform 9"/>
              <p:cNvSpPr>
                <a:spLocks/>
              </p:cNvSpPr>
              <p:nvPr/>
            </p:nvSpPr>
            <p:spPr bwMode="auto">
              <a:xfrm flipH="1">
                <a:off x="4231" y="1662"/>
                <a:ext cx="1032" cy="966"/>
              </a:xfrm>
              <a:custGeom>
                <a:avLst/>
                <a:gdLst/>
                <a:ahLst/>
                <a:cxnLst>
                  <a:cxn ang="0">
                    <a:pos x="2382" y="2226"/>
                  </a:cxn>
                  <a:cxn ang="0">
                    <a:pos x="1740" y="0"/>
                  </a:cxn>
                  <a:cxn ang="0">
                    <a:pos x="0" y="1458"/>
                  </a:cxn>
                  <a:cxn ang="0">
                    <a:pos x="228" y="2220"/>
                  </a:cxn>
                  <a:cxn ang="0">
                    <a:pos x="2382" y="2226"/>
                  </a:cxn>
                </a:cxnLst>
                <a:rect l="0" t="0" r="r" b="b"/>
                <a:pathLst>
                  <a:path w="2382" h="2226">
                    <a:moveTo>
                      <a:pt x="2382" y="2226"/>
                    </a:moveTo>
                    <a:lnTo>
                      <a:pt x="1740" y="0"/>
                    </a:lnTo>
                    <a:lnTo>
                      <a:pt x="0" y="1458"/>
                    </a:lnTo>
                    <a:lnTo>
                      <a:pt x="228" y="2220"/>
                    </a:lnTo>
                    <a:lnTo>
                      <a:pt x="2382" y="2226"/>
                    </a:lnTo>
                    <a:close/>
                  </a:path>
                </a:pathLst>
              </a:custGeom>
              <a:solidFill>
                <a:srgbClr val="6699FF">
                  <a:alpha val="50000"/>
                </a:srgbClr>
              </a:solidFill>
              <a:ln w="190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34" name="Freeform 10"/>
              <p:cNvSpPr>
                <a:spLocks/>
              </p:cNvSpPr>
              <p:nvPr/>
            </p:nvSpPr>
            <p:spPr bwMode="auto">
              <a:xfrm flipH="1">
                <a:off x="4122" y="1638"/>
                <a:ext cx="1173" cy="1105"/>
              </a:xfrm>
              <a:custGeom>
                <a:avLst/>
                <a:gdLst/>
                <a:ahLst/>
                <a:cxnLst>
                  <a:cxn ang="0">
                    <a:pos x="1314" y="0"/>
                  </a:cxn>
                  <a:cxn ang="0">
                    <a:pos x="1968" y="0"/>
                  </a:cxn>
                  <a:cxn ang="0">
                    <a:pos x="2706" y="2544"/>
                  </a:cxn>
                  <a:cxn ang="0">
                    <a:pos x="414" y="2532"/>
                  </a:cxn>
                  <a:cxn ang="0">
                    <a:pos x="0" y="1104"/>
                  </a:cxn>
                  <a:cxn ang="0">
                    <a:pos x="1314" y="0"/>
                  </a:cxn>
                </a:cxnLst>
                <a:rect l="0" t="0" r="r" b="b"/>
                <a:pathLst>
                  <a:path w="2706" h="2544">
                    <a:moveTo>
                      <a:pt x="1314" y="0"/>
                    </a:moveTo>
                    <a:lnTo>
                      <a:pt x="1968" y="0"/>
                    </a:lnTo>
                    <a:lnTo>
                      <a:pt x="2706" y="2544"/>
                    </a:lnTo>
                    <a:lnTo>
                      <a:pt x="414" y="2532"/>
                    </a:lnTo>
                    <a:lnTo>
                      <a:pt x="0" y="1104"/>
                    </a:lnTo>
                    <a:lnTo>
                      <a:pt x="1314" y="0"/>
                    </a:lnTo>
                    <a:close/>
                  </a:path>
                </a:pathLst>
              </a:custGeom>
              <a:solidFill>
                <a:srgbClr val="6699FF">
                  <a:alpha val="50000"/>
                </a:srgbClr>
              </a:solidFill>
              <a:ln w="190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35" name="Freeform 11"/>
              <p:cNvSpPr>
                <a:spLocks/>
              </p:cNvSpPr>
              <p:nvPr/>
            </p:nvSpPr>
            <p:spPr bwMode="auto">
              <a:xfrm flipH="1">
                <a:off x="4070" y="1700"/>
                <a:ext cx="1256" cy="1165"/>
              </a:xfrm>
              <a:custGeom>
                <a:avLst/>
                <a:gdLst/>
                <a:ahLst/>
                <a:cxnLst>
                  <a:cxn ang="0">
                    <a:pos x="600" y="0"/>
                  </a:cxn>
                  <a:cxn ang="0">
                    <a:pos x="2274" y="0"/>
                  </a:cxn>
                  <a:cxn ang="0">
                    <a:pos x="2898" y="2160"/>
                  </a:cxn>
                  <a:cxn ang="0">
                    <a:pos x="2280" y="2682"/>
                  </a:cxn>
                  <a:cxn ang="0">
                    <a:pos x="624" y="2682"/>
                  </a:cxn>
                  <a:cxn ang="0">
                    <a:pos x="0" y="510"/>
                  </a:cxn>
                  <a:cxn ang="0">
                    <a:pos x="600" y="0"/>
                  </a:cxn>
                </a:cxnLst>
                <a:rect l="0" t="0" r="r" b="b"/>
                <a:pathLst>
                  <a:path w="2898" h="2682">
                    <a:moveTo>
                      <a:pt x="600" y="0"/>
                    </a:moveTo>
                    <a:lnTo>
                      <a:pt x="2274" y="0"/>
                    </a:lnTo>
                    <a:lnTo>
                      <a:pt x="2898" y="2160"/>
                    </a:lnTo>
                    <a:lnTo>
                      <a:pt x="2280" y="2682"/>
                    </a:lnTo>
                    <a:lnTo>
                      <a:pt x="624" y="2682"/>
                    </a:lnTo>
                    <a:lnTo>
                      <a:pt x="0" y="510"/>
                    </a:lnTo>
                    <a:lnTo>
                      <a:pt x="600" y="0"/>
                    </a:lnTo>
                    <a:close/>
                  </a:path>
                </a:pathLst>
              </a:custGeom>
              <a:solidFill>
                <a:srgbClr val="6699FF">
                  <a:alpha val="50000"/>
                </a:srgbClr>
              </a:solidFill>
              <a:ln w="190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36" name="Line 12"/>
              <p:cNvSpPr>
                <a:spLocks noChangeShapeType="1"/>
              </p:cNvSpPr>
              <p:nvPr/>
            </p:nvSpPr>
            <p:spPr bwMode="auto">
              <a:xfrm flipV="1">
                <a:off x="1229" y="1599"/>
                <a:ext cx="37" cy="69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37" name="Freeform 13"/>
              <p:cNvSpPr>
                <a:spLocks/>
              </p:cNvSpPr>
              <p:nvPr/>
            </p:nvSpPr>
            <p:spPr bwMode="auto">
              <a:xfrm>
                <a:off x="530" y="2287"/>
                <a:ext cx="1150" cy="834"/>
              </a:xfrm>
              <a:custGeom>
                <a:avLst/>
                <a:gdLst/>
                <a:ahLst/>
                <a:cxnLst>
                  <a:cxn ang="0">
                    <a:pos x="2604" y="1092"/>
                  </a:cxn>
                  <a:cxn ang="0">
                    <a:pos x="1584" y="0"/>
                  </a:cxn>
                  <a:cxn ang="0">
                    <a:pos x="0" y="480"/>
                  </a:cxn>
                  <a:cxn ang="0">
                    <a:pos x="684" y="1920"/>
                  </a:cxn>
                </a:cxnLst>
                <a:rect l="0" t="0" r="r" b="b"/>
                <a:pathLst>
                  <a:path w="2604" h="1920">
                    <a:moveTo>
                      <a:pt x="2604" y="1092"/>
                    </a:moveTo>
                    <a:lnTo>
                      <a:pt x="1584" y="0"/>
                    </a:lnTo>
                    <a:lnTo>
                      <a:pt x="0" y="480"/>
                    </a:lnTo>
                    <a:lnTo>
                      <a:pt x="684" y="1920"/>
                    </a:ln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38" name="Freeform 14"/>
              <p:cNvSpPr>
                <a:spLocks/>
              </p:cNvSpPr>
              <p:nvPr/>
            </p:nvSpPr>
            <p:spPr bwMode="auto">
              <a:xfrm>
                <a:off x="1031" y="2180"/>
                <a:ext cx="256" cy="173"/>
              </a:xfrm>
              <a:custGeom>
                <a:avLst/>
                <a:gdLst/>
                <a:ahLst/>
                <a:cxnLst>
                  <a:cxn ang="0">
                    <a:pos x="0" y="390"/>
                  </a:cxn>
                  <a:cxn ang="0">
                    <a:pos x="462" y="0"/>
                  </a:cxn>
                  <a:cxn ang="0">
                    <a:pos x="582" y="396"/>
                  </a:cxn>
                  <a:cxn ang="0">
                    <a:pos x="0" y="390"/>
                  </a:cxn>
                </a:cxnLst>
                <a:rect l="0" t="0" r="r" b="b"/>
                <a:pathLst>
                  <a:path w="582" h="396">
                    <a:moveTo>
                      <a:pt x="0" y="390"/>
                    </a:moveTo>
                    <a:lnTo>
                      <a:pt x="462" y="0"/>
                    </a:lnTo>
                    <a:lnTo>
                      <a:pt x="582" y="396"/>
                    </a:lnTo>
                    <a:lnTo>
                      <a:pt x="0" y="390"/>
                    </a:lnTo>
                    <a:close/>
                  </a:path>
                </a:pathLst>
              </a:custGeom>
              <a:solidFill>
                <a:srgbClr val="6699FF">
                  <a:alpha val="50000"/>
                </a:srgbClr>
              </a:solidFill>
              <a:ln w="190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39" name="Freeform 15"/>
              <p:cNvSpPr>
                <a:spLocks/>
              </p:cNvSpPr>
              <p:nvPr/>
            </p:nvSpPr>
            <p:spPr bwMode="auto">
              <a:xfrm>
                <a:off x="747" y="2021"/>
                <a:ext cx="622" cy="417"/>
              </a:xfrm>
              <a:custGeom>
                <a:avLst/>
                <a:gdLst/>
                <a:ahLst/>
                <a:cxnLst>
                  <a:cxn ang="0">
                    <a:pos x="1410" y="960"/>
                  </a:cxn>
                  <a:cxn ang="0">
                    <a:pos x="1128" y="0"/>
                  </a:cxn>
                  <a:cxn ang="0">
                    <a:pos x="0" y="942"/>
                  </a:cxn>
                  <a:cxn ang="0">
                    <a:pos x="1410" y="960"/>
                  </a:cxn>
                </a:cxnLst>
                <a:rect l="0" t="0" r="r" b="b"/>
                <a:pathLst>
                  <a:path w="1410" h="960">
                    <a:moveTo>
                      <a:pt x="1410" y="960"/>
                    </a:moveTo>
                    <a:lnTo>
                      <a:pt x="1128" y="0"/>
                    </a:lnTo>
                    <a:lnTo>
                      <a:pt x="0" y="942"/>
                    </a:lnTo>
                    <a:lnTo>
                      <a:pt x="1410" y="960"/>
                    </a:lnTo>
                    <a:close/>
                  </a:path>
                </a:pathLst>
              </a:custGeom>
              <a:solidFill>
                <a:srgbClr val="6699FF">
                  <a:alpha val="50000"/>
                </a:srgbClr>
              </a:solidFill>
              <a:ln w="190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40" name="Freeform 16"/>
              <p:cNvSpPr>
                <a:spLocks/>
              </p:cNvSpPr>
              <p:nvPr/>
            </p:nvSpPr>
            <p:spPr bwMode="auto">
              <a:xfrm>
                <a:off x="532" y="1849"/>
                <a:ext cx="922" cy="681"/>
              </a:xfrm>
              <a:custGeom>
                <a:avLst/>
                <a:gdLst/>
                <a:ahLst/>
                <a:cxnLst>
                  <a:cxn ang="0">
                    <a:pos x="2088" y="1566"/>
                  </a:cxn>
                  <a:cxn ang="0">
                    <a:pos x="1638" y="0"/>
                  </a:cxn>
                  <a:cxn ang="0">
                    <a:pos x="0" y="1380"/>
                  </a:cxn>
                  <a:cxn ang="0">
                    <a:pos x="42" y="1554"/>
                  </a:cxn>
                  <a:cxn ang="0">
                    <a:pos x="2088" y="1566"/>
                  </a:cxn>
                </a:cxnLst>
                <a:rect l="0" t="0" r="r" b="b"/>
                <a:pathLst>
                  <a:path w="2088" h="1566">
                    <a:moveTo>
                      <a:pt x="2088" y="1566"/>
                    </a:moveTo>
                    <a:lnTo>
                      <a:pt x="1638" y="0"/>
                    </a:lnTo>
                    <a:lnTo>
                      <a:pt x="0" y="1380"/>
                    </a:lnTo>
                    <a:lnTo>
                      <a:pt x="42" y="1554"/>
                    </a:lnTo>
                    <a:lnTo>
                      <a:pt x="2088" y="1566"/>
                    </a:lnTo>
                    <a:close/>
                  </a:path>
                </a:pathLst>
              </a:custGeom>
              <a:solidFill>
                <a:srgbClr val="6699FF">
                  <a:alpha val="50000"/>
                </a:srgbClr>
              </a:solidFill>
              <a:ln w="190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41" name="Freeform 17"/>
              <p:cNvSpPr>
                <a:spLocks/>
              </p:cNvSpPr>
              <p:nvPr/>
            </p:nvSpPr>
            <p:spPr bwMode="auto">
              <a:xfrm>
                <a:off x="498" y="1662"/>
                <a:ext cx="1052" cy="966"/>
              </a:xfrm>
              <a:custGeom>
                <a:avLst/>
                <a:gdLst/>
                <a:ahLst/>
                <a:cxnLst>
                  <a:cxn ang="0">
                    <a:pos x="2382" y="2226"/>
                  </a:cxn>
                  <a:cxn ang="0">
                    <a:pos x="1740" y="0"/>
                  </a:cxn>
                  <a:cxn ang="0">
                    <a:pos x="0" y="1458"/>
                  </a:cxn>
                  <a:cxn ang="0">
                    <a:pos x="228" y="2220"/>
                  </a:cxn>
                  <a:cxn ang="0">
                    <a:pos x="2382" y="2226"/>
                  </a:cxn>
                </a:cxnLst>
                <a:rect l="0" t="0" r="r" b="b"/>
                <a:pathLst>
                  <a:path w="2382" h="2226">
                    <a:moveTo>
                      <a:pt x="2382" y="2226"/>
                    </a:moveTo>
                    <a:lnTo>
                      <a:pt x="1740" y="0"/>
                    </a:lnTo>
                    <a:lnTo>
                      <a:pt x="0" y="1458"/>
                    </a:lnTo>
                    <a:lnTo>
                      <a:pt x="228" y="2220"/>
                    </a:lnTo>
                    <a:lnTo>
                      <a:pt x="2382" y="2226"/>
                    </a:lnTo>
                    <a:close/>
                  </a:path>
                </a:pathLst>
              </a:custGeom>
              <a:solidFill>
                <a:srgbClr val="6699FF">
                  <a:alpha val="50000"/>
                </a:srgbClr>
              </a:solidFill>
              <a:ln w="190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42" name="Freeform 18"/>
              <p:cNvSpPr>
                <a:spLocks/>
              </p:cNvSpPr>
              <p:nvPr/>
            </p:nvSpPr>
            <p:spPr bwMode="auto">
              <a:xfrm>
                <a:off x="466" y="1638"/>
                <a:ext cx="1195" cy="1105"/>
              </a:xfrm>
              <a:custGeom>
                <a:avLst/>
                <a:gdLst/>
                <a:ahLst/>
                <a:cxnLst>
                  <a:cxn ang="0">
                    <a:pos x="1314" y="0"/>
                  </a:cxn>
                  <a:cxn ang="0">
                    <a:pos x="1968" y="0"/>
                  </a:cxn>
                  <a:cxn ang="0">
                    <a:pos x="2706" y="2544"/>
                  </a:cxn>
                  <a:cxn ang="0">
                    <a:pos x="414" y="2532"/>
                  </a:cxn>
                  <a:cxn ang="0">
                    <a:pos x="0" y="1104"/>
                  </a:cxn>
                  <a:cxn ang="0">
                    <a:pos x="1314" y="0"/>
                  </a:cxn>
                </a:cxnLst>
                <a:rect l="0" t="0" r="r" b="b"/>
                <a:pathLst>
                  <a:path w="2706" h="2544">
                    <a:moveTo>
                      <a:pt x="1314" y="0"/>
                    </a:moveTo>
                    <a:lnTo>
                      <a:pt x="1968" y="0"/>
                    </a:lnTo>
                    <a:lnTo>
                      <a:pt x="2706" y="2544"/>
                    </a:lnTo>
                    <a:lnTo>
                      <a:pt x="414" y="2532"/>
                    </a:lnTo>
                    <a:lnTo>
                      <a:pt x="0" y="1104"/>
                    </a:lnTo>
                    <a:lnTo>
                      <a:pt x="1314" y="0"/>
                    </a:lnTo>
                    <a:close/>
                  </a:path>
                </a:pathLst>
              </a:custGeom>
              <a:solidFill>
                <a:srgbClr val="6699FF">
                  <a:alpha val="50000"/>
                </a:srgbClr>
              </a:solidFill>
              <a:ln w="190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43" name="Freeform 19"/>
              <p:cNvSpPr>
                <a:spLocks/>
              </p:cNvSpPr>
              <p:nvPr/>
            </p:nvSpPr>
            <p:spPr bwMode="auto">
              <a:xfrm>
                <a:off x="434" y="1700"/>
                <a:ext cx="1280" cy="1165"/>
              </a:xfrm>
              <a:custGeom>
                <a:avLst/>
                <a:gdLst/>
                <a:ahLst/>
                <a:cxnLst>
                  <a:cxn ang="0">
                    <a:pos x="600" y="0"/>
                  </a:cxn>
                  <a:cxn ang="0">
                    <a:pos x="2274" y="0"/>
                  </a:cxn>
                  <a:cxn ang="0">
                    <a:pos x="2898" y="2160"/>
                  </a:cxn>
                  <a:cxn ang="0">
                    <a:pos x="2280" y="2682"/>
                  </a:cxn>
                  <a:cxn ang="0">
                    <a:pos x="624" y="2682"/>
                  </a:cxn>
                  <a:cxn ang="0">
                    <a:pos x="0" y="510"/>
                  </a:cxn>
                  <a:cxn ang="0">
                    <a:pos x="600" y="0"/>
                  </a:cxn>
                </a:cxnLst>
                <a:rect l="0" t="0" r="r" b="b"/>
                <a:pathLst>
                  <a:path w="2898" h="2682">
                    <a:moveTo>
                      <a:pt x="600" y="0"/>
                    </a:moveTo>
                    <a:lnTo>
                      <a:pt x="2274" y="0"/>
                    </a:lnTo>
                    <a:lnTo>
                      <a:pt x="2898" y="2160"/>
                    </a:lnTo>
                    <a:lnTo>
                      <a:pt x="2280" y="2682"/>
                    </a:lnTo>
                    <a:lnTo>
                      <a:pt x="624" y="2682"/>
                    </a:lnTo>
                    <a:lnTo>
                      <a:pt x="0" y="510"/>
                    </a:lnTo>
                    <a:lnTo>
                      <a:pt x="600" y="0"/>
                    </a:lnTo>
                    <a:close/>
                  </a:path>
                </a:pathLst>
              </a:custGeom>
              <a:solidFill>
                <a:srgbClr val="6699FF">
                  <a:alpha val="50000"/>
                </a:srgbClr>
              </a:solidFill>
              <a:ln w="190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44" name="Freeform 20"/>
              <p:cNvSpPr>
                <a:spLocks/>
              </p:cNvSpPr>
              <p:nvPr/>
            </p:nvSpPr>
            <p:spPr bwMode="auto">
              <a:xfrm>
                <a:off x="410" y="1769"/>
                <a:ext cx="1346" cy="12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580" y="6"/>
                  </a:cxn>
                  <a:cxn ang="0">
                    <a:pos x="3048" y="1602"/>
                  </a:cxn>
                  <a:cxn ang="0">
                    <a:pos x="1560" y="2862"/>
                  </a:cxn>
                  <a:cxn ang="0">
                    <a:pos x="846" y="2856"/>
                  </a:cxn>
                  <a:cxn ang="0">
                    <a:pos x="0" y="0"/>
                  </a:cxn>
                </a:cxnLst>
                <a:rect l="0" t="0" r="r" b="b"/>
                <a:pathLst>
                  <a:path w="3048" h="2862">
                    <a:moveTo>
                      <a:pt x="0" y="0"/>
                    </a:moveTo>
                    <a:lnTo>
                      <a:pt x="2580" y="6"/>
                    </a:lnTo>
                    <a:lnTo>
                      <a:pt x="3048" y="1602"/>
                    </a:lnTo>
                    <a:lnTo>
                      <a:pt x="1560" y="2862"/>
                    </a:lnTo>
                    <a:lnTo>
                      <a:pt x="846" y="28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99FF">
                  <a:alpha val="50000"/>
                </a:srgbClr>
              </a:solidFill>
              <a:ln w="190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45" name="Freeform 21"/>
              <p:cNvSpPr>
                <a:spLocks/>
              </p:cNvSpPr>
              <p:nvPr/>
            </p:nvSpPr>
            <p:spPr bwMode="auto">
              <a:xfrm>
                <a:off x="464" y="1846"/>
                <a:ext cx="1343" cy="1228"/>
              </a:xfrm>
              <a:custGeom>
                <a:avLst/>
                <a:gdLst/>
                <a:ahLst/>
                <a:cxnLst>
                  <a:cxn ang="0">
                    <a:pos x="822" y="2826"/>
                  </a:cxn>
                  <a:cxn ang="0">
                    <a:pos x="3042" y="966"/>
                  </a:cxn>
                  <a:cxn ang="0">
                    <a:pos x="2760" y="6"/>
                  </a:cxn>
                  <a:cxn ang="0">
                    <a:pos x="0" y="0"/>
                  </a:cxn>
                  <a:cxn ang="0">
                    <a:pos x="822" y="2826"/>
                  </a:cxn>
                </a:cxnLst>
                <a:rect l="0" t="0" r="r" b="b"/>
                <a:pathLst>
                  <a:path w="3042" h="2826">
                    <a:moveTo>
                      <a:pt x="822" y="2826"/>
                    </a:moveTo>
                    <a:lnTo>
                      <a:pt x="3042" y="966"/>
                    </a:lnTo>
                    <a:lnTo>
                      <a:pt x="2760" y="6"/>
                    </a:lnTo>
                    <a:lnTo>
                      <a:pt x="0" y="0"/>
                    </a:lnTo>
                    <a:lnTo>
                      <a:pt x="822" y="2826"/>
                    </a:lnTo>
                    <a:close/>
                  </a:path>
                </a:pathLst>
              </a:custGeom>
              <a:solidFill>
                <a:srgbClr val="6699FF">
                  <a:alpha val="50000"/>
                </a:srgbClr>
              </a:solidFill>
              <a:ln w="190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46" name="Freeform 22"/>
              <p:cNvSpPr>
                <a:spLocks/>
              </p:cNvSpPr>
              <p:nvPr/>
            </p:nvSpPr>
            <p:spPr bwMode="auto">
              <a:xfrm>
                <a:off x="525" y="1935"/>
                <a:ext cx="1338" cy="965"/>
              </a:xfrm>
              <a:custGeom>
                <a:avLst/>
                <a:gdLst/>
                <a:ahLst/>
                <a:cxnLst>
                  <a:cxn ang="0">
                    <a:pos x="648" y="2220"/>
                  </a:cxn>
                  <a:cxn ang="0">
                    <a:pos x="0" y="0"/>
                  </a:cxn>
                  <a:cxn ang="0">
                    <a:pos x="2952" y="12"/>
                  </a:cxn>
                  <a:cxn ang="0">
                    <a:pos x="3030" y="234"/>
                  </a:cxn>
                  <a:cxn ang="0">
                    <a:pos x="648" y="2220"/>
                  </a:cxn>
                </a:cxnLst>
                <a:rect l="0" t="0" r="r" b="b"/>
                <a:pathLst>
                  <a:path w="3030" h="2220">
                    <a:moveTo>
                      <a:pt x="648" y="2220"/>
                    </a:moveTo>
                    <a:lnTo>
                      <a:pt x="0" y="0"/>
                    </a:lnTo>
                    <a:lnTo>
                      <a:pt x="2952" y="12"/>
                    </a:lnTo>
                    <a:lnTo>
                      <a:pt x="3030" y="234"/>
                    </a:lnTo>
                    <a:lnTo>
                      <a:pt x="648" y="2220"/>
                    </a:lnTo>
                    <a:close/>
                  </a:path>
                </a:pathLst>
              </a:custGeom>
              <a:solidFill>
                <a:srgbClr val="6699FF">
                  <a:alpha val="50000"/>
                </a:srgbClr>
              </a:solidFill>
              <a:ln w="190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47" name="Freeform 23"/>
              <p:cNvSpPr>
                <a:spLocks/>
              </p:cNvSpPr>
              <p:nvPr/>
            </p:nvSpPr>
            <p:spPr bwMode="auto">
              <a:xfrm>
                <a:off x="591" y="2037"/>
                <a:ext cx="1007" cy="670"/>
              </a:xfrm>
              <a:custGeom>
                <a:avLst/>
                <a:gdLst/>
                <a:ahLst/>
                <a:cxnLst>
                  <a:cxn ang="0">
                    <a:pos x="450" y="1542"/>
                  </a:cxn>
                  <a:cxn ang="0">
                    <a:pos x="2280" y="18"/>
                  </a:cxn>
                  <a:cxn ang="0">
                    <a:pos x="0" y="0"/>
                  </a:cxn>
                  <a:cxn ang="0">
                    <a:pos x="450" y="1542"/>
                  </a:cxn>
                </a:cxnLst>
                <a:rect l="0" t="0" r="r" b="b"/>
                <a:pathLst>
                  <a:path w="2280" h="1542">
                    <a:moveTo>
                      <a:pt x="450" y="1542"/>
                    </a:moveTo>
                    <a:lnTo>
                      <a:pt x="2280" y="18"/>
                    </a:lnTo>
                    <a:lnTo>
                      <a:pt x="0" y="0"/>
                    </a:lnTo>
                    <a:lnTo>
                      <a:pt x="450" y="1542"/>
                    </a:lnTo>
                    <a:close/>
                  </a:path>
                </a:pathLst>
              </a:custGeom>
              <a:solidFill>
                <a:srgbClr val="6699FF">
                  <a:alpha val="50000"/>
                </a:srgbClr>
              </a:solidFill>
              <a:ln w="190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48" name="Freeform 24"/>
              <p:cNvSpPr>
                <a:spLocks/>
              </p:cNvSpPr>
              <p:nvPr/>
            </p:nvSpPr>
            <p:spPr bwMode="auto">
              <a:xfrm>
                <a:off x="675" y="2157"/>
                <a:ext cx="488" cy="323"/>
              </a:xfrm>
              <a:custGeom>
                <a:avLst/>
                <a:gdLst/>
                <a:ahLst/>
                <a:cxnLst>
                  <a:cxn ang="0">
                    <a:pos x="216" y="744"/>
                  </a:cxn>
                  <a:cxn ang="0">
                    <a:pos x="0" y="0"/>
                  </a:cxn>
                  <a:cxn ang="0">
                    <a:pos x="1104" y="6"/>
                  </a:cxn>
                  <a:cxn ang="0">
                    <a:pos x="216" y="744"/>
                  </a:cxn>
                </a:cxnLst>
                <a:rect l="0" t="0" r="r" b="b"/>
                <a:pathLst>
                  <a:path w="1104" h="744">
                    <a:moveTo>
                      <a:pt x="216" y="744"/>
                    </a:moveTo>
                    <a:lnTo>
                      <a:pt x="0" y="0"/>
                    </a:lnTo>
                    <a:lnTo>
                      <a:pt x="1104" y="6"/>
                    </a:lnTo>
                    <a:lnTo>
                      <a:pt x="216" y="744"/>
                    </a:lnTo>
                    <a:close/>
                  </a:path>
                </a:pathLst>
              </a:custGeom>
              <a:solidFill>
                <a:srgbClr val="6699FF">
                  <a:alpha val="50000"/>
                </a:srgbClr>
              </a:solidFill>
              <a:ln w="190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49" name="Line 25"/>
              <p:cNvSpPr>
                <a:spLocks noChangeShapeType="1"/>
              </p:cNvSpPr>
              <p:nvPr/>
            </p:nvSpPr>
            <p:spPr bwMode="auto">
              <a:xfrm flipH="1" flipV="1">
                <a:off x="400" y="1753"/>
                <a:ext cx="132" cy="73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50" name="Freeform 26"/>
              <p:cNvSpPr>
                <a:spLocks/>
              </p:cNvSpPr>
              <p:nvPr/>
            </p:nvSpPr>
            <p:spPr bwMode="auto">
              <a:xfrm>
                <a:off x="744" y="1966"/>
                <a:ext cx="1131" cy="1152"/>
              </a:xfrm>
              <a:custGeom>
                <a:avLst/>
                <a:gdLst/>
                <a:ahLst/>
                <a:cxnLst>
                  <a:cxn ang="0">
                    <a:pos x="0" y="702"/>
                  </a:cxn>
                  <a:cxn ang="0">
                    <a:pos x="2562" y="0"/>
                  </a:cxn>
                  <a:cxn ang="0">
                    <a:pos x="2130" y="1836"/>
                  </a:cxn>
                  <a:cxn ang="0">
                    <a:pos x="204" y="2652"/>
                  </a:cxn>
                  <a:cxn ang="0">
                    <a:pos x="0" y="702"/>
                  </a:cxn>
                </a:cxnLst>
                <a:rect l="0" t="0" r="r" b="b"/>
                <a:pathLst>
                  <a:path w="2562" h="2652">
                    <a:moveTo>
                      <a:pt x="0" y="702"/>
                    </a:moveTo>
                    <a:lnTo>
                      <a:pt x="2562" y="0"/>
                    </a:lnTo>
                    <a:lnTo>
                      <a:pt x="2130" y="1836"/>
                    </a:lnTo>
                    <a:lnTo>
                      <a:pt x="204" y="2652"/>
                    </a:lnTo>
                    <a:lnTo>
                      <a:pt x="0" y="702"/>
                    </a:lnTo>
                    <a:close/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51" name="Freeform 27"/>
              <p:cNvSpPr>
                <a:spLocks/>
              </p:cNvSpPr>
              <p:nvPr/>
            </p:nvSpPr>
            <p:spPr bwMode="auto">
              <a:xfrm>
                <a:off x="400" y="1602"/>
                <a:ext cx="1481" cy="667"/>
              </a:xfrm>
              <a:custGeom>
                <a:avLst/>
                <a:gdLst/>
                <a:ahLst/>
                <a:cxnLst>
                  <a:cxn ang="0">
                    <a:pos x="780" y="1536"/>
                  </a:cxn>
                  <a:cxn ang="0">
                    <a:pos x="0" y="342"/>
                  </a:cxn>
                  <a:cxn ang="0">
                    <a:pos x="1968" y="0"/>
                  </a:cxn>
                  <a:cxn ang="0">
                    <a:pos x="3354" y="834"/>
                  </a:cxn>
                </a:cxnLst>
                <a:rect l="0" t="0" r="r" b="b"/>
                <a:pathLst>
                  <a:path w="3354" h="1536">
                    <a:moveTo>
                      <a:pt x="780" y="1536"/>
                    </a:moveTo>
                    <a:lnTo>
                      <a:pt x="0" y="342"/>
                    </a:lnTo>
                    <a:lnTo>
                      <a:pt x="1968" y="0"/>
                    </a:lnTo>
                    <a:lnTo>
                      <a:pt x="3354" y="834"/>
                    </a:ln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52" name="Freeform 28"/>
              <p:cNvSpPr>
                <a:spLocks/>
              </p:cNvSpPr>
              <p:nvPr/>
            </p:nvSpPr>
            <p:spPr bwMode="auto">
              <a:xfrm>
                <a:off x="2127" y="1556"/>
                <a:ext cx="790" cy="1024"/>
              </a:xfrm>
              <a:custGeom>
                <a:avLst/>
                <a:gdLst/>
                <a:ahLst/>
                <a:cxnLst>
                  <a:cxn ang="0">
                    <a:pos x="0" y="468"/>
                  </a:cxn>
                  <a:cxn ang="0">
                    <a:pos x="1458" y="0"/>
                  </a:cxn>
                  <a:cxn ang="0">
                    <a:pos x="1428" y="1278"/>
                  </a:cxn>
                  <a:cxn ang="0">
                    <a:pos x="258" y="1884"/>
                  </a:cxn>
                </a:cxnLst>
                <a:rect l="0" t="0" r="r" b="b"/>
                <a:pathLst>
                  <a:path w="1458" h="1884">
                    <a:moveTo>
                      <a:pt x="0" y="468"/>
                    </a:moveTo>
                    <a:lnTo>
                      <a:pt x="1458" y="0"/>
                    </a:lnTo>
                    <a:lnTo>
                      <a:pt x="1428" y="1278"/>
                    </a:lnTo>
                    <a:lnTo>
                      <a:pt x="258" y="1884"/>
                    </a:ln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53" name="Line 29"/>
              <p:cNvSpPr>
                <a:spLocks noChangeShapeType="1"/>
              </p:cNvSpPr>
              <p:nvPr/>
            </p:nvSpPr>
            <p:spPr bwMode="auto">
              <a:xfrm flipH="1" flipV="1">
                <a:off x="2901" y="2251"/>
                <a:ext cx="563" cy="39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54" name="Line 30"/>
              <p:cNvSpPr>
                <a:spLocks noChangeShapeType="1"/>
              </p:cNvSpPr>
              <p:nvPr/>
            </p:nvSpPr>
            <p:spPr bwMode="auto">
              <a:xfrm flipH="1" flipV="1">
                <a:off x="2910" y="1556"/>
                <a:ext cx="749" cy="32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55" name="Freeform 31"/>
              <p:cNvSpPr>
                <a:spLocks/>
              </p:cNvSpPr>
              <p:nvPr/>
            </p:nvSpPr>
            <p:spPr bwMode="auto">
              <a:xfrm>
                <a:off x="2752" y="2114"/>
                <a:ext cx="263" cy="225"/>
              </a:xfrm>
              <a:custGeom>
                <a:avLst/>
                <a:gdLst/>
                <a:ahLst/>
                <a:cxnLst>
                  <a:cxn ang="0">
                    <a:pos x="0" y="390"/>
                  </a:cxn>
                  <a:cxn ang="0">
                    <a:pos x="276" y="0"/>
                  </a:cxn>
                  <a:cxn ang="0">
                    <a:pos x="486" y="414"/>
                  </a:cxn>
                  <a:cxn ang="0">
                    <a:pos x="0" y="390"/>
                  </a:cxn>
                </a:cxnLst>
                <a:rect l="0" t="0" r="r" b="b"/>
                <a:pathLst>
                  <a:path w="486" h="414">
                    <a:moveTo>
                      <a:pt x="0" y="390"/>
                    </a:moveTo>
                    <a:lnTo>
                      <a:pt x="276" y="0"/>
                    </a:lnTo>
                    <a:lnTo>
                      <a:pt x="486" y="414"/>
                    </a:lnTo>
                    <a:lnTo>
                      <a:pt x="0" y="390"/>
                    </a:lnTo>
                    <a:close/>
                  </a:path>
                </a:pathLst>
              </a:custGeom>
              <a:solidFill>
                <a:srgbClr val="6699FF">
                  <a:alpha val="50000"/>
                </a:srgbClr>
              </a:solidFill>
              <a:ln w="190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56" name="Freeform 32"/>
              <p:cNvSpPr>
                <a:spLocks/>
              </p:cNvSpPr>
              <p:nvPr/>
            </p:nvSpPr>
            <p:spPr bwMode="auto">
              <a:xfrm>
                <a:off x="2595" y="1970"/>
                <a:ext cx="553" cy="457"/>
              </a:xfrm>
              <a:custGeom>
                <a:avLst/>
                <a:gdLst/>
                <a:ahLst/>
                <a:cxnLst>
                  <a:cxn ang="0">
                    <a:pos x="570" y="0"/>
                  </a:cxn>
                  <a:cxn ang="0">
                    <a:pos x="1020" y="840"/>
                  </a:cxn>
                  <a:cxn ang="0">
                    <a:pos x="0" y="816"/>
                  </a:cxn>
                  <a:cxn ang="0">
                    <a:pos x="570" y="0"/>
                  </a:cxn>
                </a:cxnLst>
                <a:rect l="0" t="0" r="r" b="b"/>
                <a:pathLst>
                  <a:path w="1020" h="840">
                    <a:moveTo>
                      <a:pt x="570" y="0"/>
                    </a:moveTo>
                    <a:lnTo>
                      <a:pt x="1020" y="840"/>
                    </a:lnTo>
                    <a:lnTo>
                      <a:pt x="0" y="816"/>
                    </a:lnTo>
                    <a:lnTo>
                      <a:pt x="570" y="0"/>
                    </a:lnTo>
                    <a:close/>
                  </a:path>
                </a:pathLst>
              </a:custGeom>
              <a:solidFill>
                <a:srgbClr val="6699FF">
                  <a:alpha val="50000"/>
                </a:srgbClr>
              </a:solidFill>
              <a:ln w="190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57" name="Freeform 33"/>
              <p:cNvSpPr>
                <a:spLocks/>
              </p:cNvSpPr>
              <p:nvPr/>
            </p:nvSpPr>
            <p:spPr bwMode="auto">
              <a:xfrm>
                <a:off x="2406" y="1804"/>
                <a:ext cx="889" cy="724"/>
              </a:xfrm>
              <a:custGeom>
                <a:avLst/>
                <a:gdLst/>
                <a:ahLst/>
                <a:cxnLst>
                  <a:cxn ang="0">
                    <a:pos x="924" y="0"/>
                  </a:cxn>
                  <a:cxn ang="0">
                    <a:pos x="1638" y="1332"/>
                  </a:cxn>
                  <a:cxn ang="0">
                    <a:pos x="0" y="1296"/>
                  </a:cxn>
                  <a:cxn ang="0">
                    <a:pos x="924" y="0"/>
                  </a:cxn>
                </a:cxnLst>
                <a:rect l="0" t="0" r="r" b="b"/>
                <a:pathLst>
                  <a:path w="1638" h="1332">
                    <a:moveTo>
                      <a:pt x="924" y="0"/>
                    </a:moveTo>
                    <a:lnTo>
                      <a:pt x="1638" y="1332"/>
                    </a:lnTo>
                    <a:lnTo>
                      <a:pt x="0" y="1296"/>
                    </a:lnTo>
                    <a:lnTo>
                      <a:pt x="924" y="0"/>
                    </a:lnTo>
                    <a:close/>
                  </a:path>
                </a:pathLst>
              </a:custGeom>
              <a:solidFill>
                <a:srgbClr val="6699FF">
                  <a:alpha val="50000"/>
                </a:srgbClr>
              </a:solidFill>
              <a:ln w="190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58" name="Freeform 34"/>
              <p:cNvSpPr>
                <a:spLocks/>
              </p:cNvSpPr>
              <p:nvPr/>
            </p:nvSpPr>
            <p:spPr bwMode="auto">
              <a:xfrm>
                <a:off x="2263" y="1618"/>
                <a:ext cx="1198" cy="1021"/>
              </a:xfrm>
              <a:custGeom>
                <a:avLst/>
                <a:gdLst/>
                <a:ahLst/>
                <a:cxnLst>
                  <a:cxn ang="0">
                    <a:pos x="0" y="1680"/>
                  </a:cxn>
                  <a:cxn ang="0">
                    <a:pos x="1200" y="0"/>
                  </a:cxn>
                  <a:cxn ang="0">
                    <a:pos x="2208" y="1878"/>
                  </a:cxn>
                  <a:cxn ang="0">
                    <a:pos x="90" y="1848"/>
                  </a:cxn>
                  <a:cxn ang="0">
                    <a:pos x="0" y="1680"/>
                  </a:cxn>
                </a:cxnLst>
                <a:rect l="0" t="0" r="r" b="b"/>
                <a:pathLst>
                  <a:path w="2208" h="1878">
                    <a:moveTo>
                      <a:pt x="0" y="1680"/>
                    </a:moveTo>
                    <a:lnTo>
                      <a:pt x="1200" y="0"/>
                    </a:lnTo>
                    <a:lnTo>
                      <a:pt x="2208" y="1878"/>
                    </a:lnTo>
                    <a:lnTo>
                      <a:pt x="90" y="1848"/>
                    </a:lnTo>
                    <a:lnTo>
                      <a:pt x="0" y="1680"/>
                    </a:lnTo>
                    <a:close/>
                  </a:path>
                </a:pathLst>
              </a:custGeom>
              <a:solidFill>
                <a:srgbClr val="6699FF">
                  <a:alpha val="50000"/>
                </a:srgbClr>
              </a:solidFill>
              <a:ln w="190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59" name="Freeform 35"/>
              <p:cNvSpPr>
                <a:spLocks/>
              </p:cNvSpPr>
              <p:nvPr/>
            </p:nvSpPr>
            <p:spPr bwMode="auto">
              <a:xfrm>
                <a:off x="2228" y="1595"/>
                <a:ext cx="1268" cy="1165"/>
              </a:xfrm>
              <a:custGeom>
                <a:avLst/>
                <a:gdLst/>
                <a:ahLst/>
                <a:cxnLst>
                  <a:cxn ang="0">
                    <a:pos x="0" y="1458"/>
                  </a:cxn>
                  <a:cxn ang="0">
                    <a:pos x="1026" y="0"/>
                  </a:cxn>
                  <a:cxn ang="0">
                    <a:pos x="1452" y="12"/>
                  </a:cxn>
                  <a:cxn ang="0">
                    <a:pos x="2340" y="1674"/>
                  </a:cxn>
                  <a:cxn ang="0">
                    <a:pos x="2022" y="2142"/>
                  </a:cxn>
                  <a:cxn ang="0">
                    <a:pos x="366" y="2112"/>
                  </a:cxn>
                  <a:cxn ang="0">
                    <a:pos x="0" y="1458"/>
                  </a:cxn>
                </a:cxnLst>
                <a:rect l="0" t="0" r="r" b="b"/>
                <a:pathLst>
                  <a:path w="2340" h="2142">
                    <a:moveTo>
                      <a:pt x="0" y="1458"/>
                    </a:moveTo>
                    <a:lnTo>
                      <a:pt x="1026" y="0"/>
                    </a:lnTo>
                    <a:lnTo>
                      <a:pt x="1452" y="12"/>
                    </a:lnTo>
                    <a:lnTo>
                      <a:pt x="2340" y="1674"/>
                    </a:lnTo>
                    <a:lnTo>
                      <a:pt x="2022" y="2142"/>
                    </a:lnTo>
                    <a:lnTo>
                      <a:pt x="366" y="2112"/>
                    </a:lnTo>
                    <a:lnTo>
                      <a:pt x="0" y="1458"/>
                    </a:lnTo>
                    <a:close/>
                  </a:path>
                </a:pathLst>
              </a:custGeom>
              <a:solidFill>
                <a:srgbClr val="6699FF">
                  <a:alpha val="50000"/>
                </a:srgbClr>
              </a:solidFill>
              <a:ln w="190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60" name="Freeform 36"/>
              <p:cNvSpPr>
                <a:spLocks/>
              </p:cNvSpPr>
              <p:nvPr/>
            </p:nvSpPr>
            <p:spPr bwMode="auto">
              <a:xfrm>
                <a:off x="2198" y="1657"/>
                <a:ext cx="1344" cy="1240"/>
              </a:xfrm>
              <a:custGeom>
                <a:avLst/>
                <a:gdLst/>
                <a:ahLst/>
                <a:cxnLst>
                  <a:cxn ang="0">
                    <a:pos x="0" y="1014"/>
                  </a:cxn>
                  <a:cxn ang="0">
                    <a:pos x="726" y="0"/>
                  </a:cxn>
                  <a:cxn ang="0">
                    <a:pos x="1836" y="36"/>
                  </a:cxn>
                  <a:cxn ang="0">
                    <a:pos x="2478" y="1260"/>
                  </a:cxn>
                  <a:cxn ang="0">
                    <a:pos x="1758" y="2280"/>
                  </a:cxn>
                  <a:cxn ang="0">
                    <a:pos x="660" y="2256"/>
                  </a:cxn>
                  <a:cxn ang="0">
                    <a:pos x="0" y="1014"/>
                  </a:cxn>
                </a:cxnLst>
                <a:rect l="0" t="0" r="r" b="b"/>
                <a:pathLst>
                  <a:path w="2478" h="2280">
                    <a:moveTo>
                      <a:pt x="0" y="1014"/>
                    </a:moveTo>
                    <a:lnTo>
                      <a:pt x="726" y="0"/>
                    </a:lnTo>
                    <a:lnTo>
                      <a:pt x="1836" y="36"/>
                    </a:lnTo>
                    <a:lnTo>
                      <a:pt x="2478" y="1260"/>
                    </a:lnTo>
                    <a:lnTo>
                      <a:pt x="1758" y="2280"/>
                    </a:lnTo>
                    <a:lnTo>
                      <a:pt x="660" y="2256"/>
                    </a:lnTo>
                    <a:lnTo>
                      <a:pt x="0" y="1014"/>
                    </a:lnTo>
                    <a:close/>
                  </a:path>
                </a:pathLst>
              </a:custGeom>
              <a:solidFill>
                <a:srgbClr val="6699FF">
                  <a:alpha val="50000"/>
                </a:srgbClr>
              </a:solidFill>
              <a:ln w="190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61" name="Freeform 37"/>
              <p:cNvSpPr>
                <a:spLocks/>
              </p:cNvSpPr>
              <p:nvPr/>
            </p:nvSpPr>
            <p:spPr bwMode="auto">
              <a:xfrm>
                <a:off x="2156" y="1735"/>
                <a:ext cx="1435" cy="1315"/>
              </a:xfrm>
              <a:custGeom>
                <a:avLst/>
                <a:gdLst/>
                <a:ahLst/>
                <a:cxnLst>
                  <a:cxn ang="0">
                    <a:pos x="0" y="522"/>
                  </a:cxn>
                  <a:cxn ang="0">
                    <a:pos x="372" y="0"/>
                  </a:cxn>
                  <a:cxn ang="0">
                    <a:pos x="2244" y="36"/>
                  </a:cxn>
                  <a:cxn ang="0">
                    <a:pos x="2646" y="786"/>
                  </a:cxn>
                  <a:cxn ang="0">
                    <a:pos x="1482" y="2418"/>
                  </a:cxn>
                  <a:cxn ang="0">
                    <a:pos x="1014" y="2418"/>
                  </a:cxn>
                  <a:cxn ang="0">
                    <a:pos x="0" y="522"/>
                  </a:cxn>
                </a:cxnLst>
                <a:rect l="0" t="0" r="r" b="b"/>
                <a:pathLst>
                  <a:path w="2646" h="2418">
                    <a:moveTo>
                      <a:pt x="0" y="522"/>
                    </a:moveTo>
                    <a:lnTo>
                      <a:pt x="372" y="0"/>
                    </a:lnTo>
                    <a:lnTo>
                      <a:pt x="2244" y="36"/>
                    </a:lnTo>
                    <a:lnTo>
                      <a:pt x="2646" y="786"/>
                    </a:lnTo>
                    <a:lnTo>
                      <a:pt x="1482" y="2418"/>
                    </a:lnTo>
                    <a:lnTo>
                      <a:pt x="1014" y="2418"/>
                    </a:lnTo>
                    <a:lnTo>
                      <a:pt x="0" y="522"/>
                    </a:lnTo>
                    <a:close/>
                  </a:path>
                </a:pathLst>
              </a:custGeom>
              <a:solidFill>
                <a:srgbClr val="6699FF">
                  <a:alpha val="50000"/>
                </a:srgbClr>
              </a:solidFill>
              <a:ln w="190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62" name="Freeform 38"/>
              <p:cNvSpPr>
                <a:spLocks/>
              </p:cNvSpPr>
              <p:nvPr/>
            </p:nvSpPr>
            <p:spPr bwMode="auto">
              <a:xfrm>
                <a:off x="2127" y="1817"/>
                <a:ext cx="1513" cy="130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682" y="54"/>
                  </a:cxn>
                  <a:cxn ang="0">
                    <a:pos x="2790" y="264"/>
                  </a:cxn>
                  <a:cxn ang="0">
                    <a:pos x="1266" y="2406"/>
                  </a:cxn>
                  <a:cxn ang="0">
                    <a:pos x="0" y="0"/>
                  </a:cxn>
                </a:cxnLst>
                <a:rect l="0" t="0" r="r" b="b"/>
                <a:pathLst>
                  <a:path w="2790" h="2406">
                    <a:moveTo>
                      <a:pt x="0" y="0"/>
                    </a:moveTo>
                    <a:lnTo>
                      <a:pt x="2682" y="54"/>
                    </a:lnTo>
                    <a:lnTo>
                      <a:pt x="2790" y="264"/>
                    </a:lnTo>
                    <a:lnTo>
                      <a:pt x="1266" y="240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99FF">
                  <a:alpha val="50000"/>
                </a:srgbClr>
              </a:solidFill>
              <a:ln w="190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63" name="Freeform 39"/>
              <p:cNvSpPr>
                <a:spLocks/>
              </p:cNvSpPr>
              <p:nvPr/>
            </p:nvSpPr>
            <p:spPr bwMode="auto">
              <a:xfrm>
                <a:off x="2263" y="1928"/>
                <a:ext cx="1276" cy="1034"/>
              </a:xfrm>
              <a:custGeom>
                <a:avLst/>
                <a:gdLst/>
                <a:ahLst/>
                <a:cxnLst>
                  <a:cxn ang="0">
                    <a:pos x="1014" y="1902"/>
                  </a:cxn>
                  <a:cxn ang="0">
                    <a:pos x="0" y="0"/>
                  </a:cxn>
                  <a:cxn ang="0">
                    <a:pos x="2352" y="36"/>
                  </a:cxn>
                  <a:cxn ang="0">
                    <a:pos x="1014" y="1902"/>
                  </a:cxn>
                </a:cxnLst>
                <a:rect l="0" t="0" r="r" b="b"/>
                <a:pathLst>
                  <a:path w="2352" h="1902">
                    <a:moveTo>
                      <a:pt x="1014" y="1902"/>
                    </a:moveTo>
                    <a:lnTo>
                      <a:pt x="0" y="0"/>
                    </a:lnTo>
                    <a:lnTo>
                      <a:pt x="2352" y="36"/>
                    </a:lnTo>
                    <a:lnTo>
                      <a:pt x="1014" y="1902"/>
                    </a:lnTo>
                    <a:close/>
                  </a:path>
                </a:pathLst>
              </a:custGeom>
              <a:solidFill>
                <a:srgbClr val="6699FF">
                  <a:alpha val="50000"/>
                </a:srgbClr>
              </a:solidFill>
              <a:ln w="190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64" name="Freeform 40"/>
              <p:cNvSpPr>
                <a:spLocks/>
              </p:cNvSpPr>
              <p:nvPr/>
            </p:nvSpPr>
            <p:spPr bwMode="auto">
              <a:xfrm>
                <a:off x="2419" y="2042"/>
                <a:ext cx="912" cy="753"/>
              </a:xfrm>
              <a:custGeom>
                <a:avLst/>
                <a:gdLst/>
                <a:ahLst/>
                <a:cxnLst>
                  <a:cxn ang="0">
                    <a:pos x="732" y="1386"/>
                  </a:cxn>
                  <a:cxn ang="0">
                    <a:pos x="0" y="0"/>
                  </a:cxn>
                  <a:cxn ang="0">
                    <a:pos x="1680" y="30"/>
                  </a:cxn>
                  <a:cxn ang="0">
                    <a:pos x="732" y="1386"/>
                  </a:cxn>
                </a:cxnLst>
                <a:rect l="0" t="0" r="r" b="b"/>
                <a:pathLst>
                  <a:path w="1680" h="1386">
                    <a:moveTo>
                      <a:pt x="732" y="1386"/>
                    </a:moveTo>
                    <a:lnTo>
                      <a:pt x="0" y="0"/>
                    </a:lnTo>
                    <a:lnTo>
                      <a:pt x="1680" y="30"/>
                    </a:lnTo>
                    <a:lnTo>
                      <a:pt x="732" y="1386"/>
                    </a:lnTo>
                    <a:close/>
                  </a:path>
                </a:pathLst>
              </a:custGeom>
              <a:solidFill>
                <a:srgbClr val="6699FF">
                  <a:alpha val="50000"/>
                </a:srgbClr>
              </a:solidFill>
              <a:ln w="190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65" name="Freeform 41"/>
              <p:cNvSpPr>
                <a:spLocks/>
              </p:cNvSpPr>
              <p:nvPr/>
            </p:nvSpPr>
            <p:spPr bwMode="auto">
              <a:xfrm>
                <a:off x="2608" y="2179"/>
                <a:ext cx="488" cy="398"/>
              </a:xfrm>
              <a:custGeom>
                <a:avLst/>
                <a:gdLst/>
                <a:ahLst/>
                <a:cxnLst>
                  <a:cxn ang="0">
                    <a:pos x="378" y="732"/>
                  </a:cxn>
                  <a:cxn ang="0">
                    <a:pos x="0" y="0"/>
                  </a:cxn>
                  <a:cxn ang="0">
                    <a:pos x="900" y="30"/>
                  </a:cxn>
                  <a:cxn ang="0">
                    <a:pos x="378" y="732"/>
                  </a:cxn>
                </a:cxnLst>
                <a:rect l="0" t="0" r="r" b="b"/>
                <a:pathLst>
                  <a:path w="900" h="732">
                    <a:moveTo>
                      <a:pt x="378" y="732"/>
                    </a:moveTo>
                    <a:lnTo>
                      <a:pt x="0" y="0"/>
                    </a:lnTo>
                    <a:lnTo>
                      <a:pt x="900" y="30"/>
                    </a:lnTo>
                    <a:lnTo>
                      <a:pt x="378" y="732"/>
                    </a:lnTo>
                    <a:close/>
                  </a:path>
                </a:pathLst>
              </a:custGeom>
              <a:solidFill>
                <a:srgbClr val="6699FF">
                  <a:alpha val="50000"/>
                </a:srgbClr>
              </a:solidFill>
              <a:ln w="190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66" name="Freeform 42"/>
              <p:cNvSpPr>
                <a:spLocks/>
              </p:cNvSpPr>
              <p:nvPr/>
            </p:nvSpPr>
            <p:spPr bwMode="auto">
              <a:xfrm>
                <a:off x="2120" y="1817"/>
                <a:ext cx="1546" cy="134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90" y="966"/>
                  </a:cxn>
                  <a:cxn ang="0">
                    <a:pos x="2850" y="108"/>
                  </a:cxn>
                  <a:cxn ang="0">
                    <a:pos x="2484" y="1518"/>
                  </a:cxn>
                  <a:cxn ang="0">
                    <a:pos x="1284" y="2478"/>
                  </a:cxn>
                  <a:cxn ang="0">
                    <a:pos x="264" y="1392"/>
                  </a:cxn>
                  <a:cxn ang="0">
                    <a:pos x="0" y="0"/>
                  </a:cxn>
                </a:cxnLst>
                <a:rect l="0" t="0" r="r" b="b"/>
                <a:pathLst>
                  <a:path w="2850" h="2478">
                    <a:moveTo>
                      <a:pt x="0" y="0"/>
                    </a:moveTo>
                    <a:lnTo>
                      <a:pt x="1290" y="966"/>
                    </a:lnTo>
                    <a:lnTo>
                      <a:pt x="2850" y="108"/>
                    </a:lnTo>
                    <a:lnTo>
                      <a:pt x="2484" y="1518"/>
                    </a:lnTo>
                    <a:lnTo>
                      <a:pt x="1284" y="2478"/>
                    </a:lnTo>
                    <a:lnTo>
                      <a:pt x="264" y="1392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67" name="Line 43"/>
              <p:cNvSpPr>
                <a:spLocks noChangeShapeType="1"/>
              </p:cNvSpPr>
              <p:nvPr/>
            </p:nvSpPr>
            <p:spPr bwMode="auto">
              <a:xfrm flipH="1" flipV="1">
                <a:off x="2814" y="2345"/>
                <a:ext cx="3" cy="819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68" name="Freeform 44"/>
              <p:cNvSpPr>
                <a:spLocks/>
              </p:cNvSpPr>
              <p:nvPr/>
            </p:nvSpPr>
            <p:spPr bwMode="auto">
              <a:xfrm flipH="1">
                <a:off x="4029" y="1769"/>
                <a:ext cx="1321" cy="12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580" y="6"/>
                  </a:cxn>
                  <a:cxn ang="0">
                    <a:pos x="3048" y="1602"/>
                  </a:cxn>
                  <a:cxn ang="0">
                    <a:pos x="1560" y="2862"/>
                  </a:cxn>
                  <a:cxn ang="0">
                    <a:pos x="846" y="2856"/>
                  </a:cxn>
                  <a:cxn ang="0">
                    <a:pos x="0" y="0"/>
                  </a:cxn>
                </a:cxnLst>
                <a:rect l="0" t="0" r="r" b="b"/>
                <a:pathLst>
                  <a:path w="3048" h="2862">
                    <a:moveTo>
                      <a:pt x="0" y="0"/>
                    </a:moveTo>
                    <a:lnTo>
                      <a:pt x="2580" y="6"/>
                    </a:lnTo>
                    <a:lnTo>
                      <a:pt x="3048" y="1602"/>
                    </a:lnTo>
                    <a:lnTo>
                      <a:pt x="1560" y="2862"/>
                    </a:lnTo>
                    <a:lnTo>
                      <a:pt x="846" y="28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99FF">
                  <a:alpha val="50000"/>
                </a:srgbClr>
              </a:solidFill>
              <a:ln w="190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69" name="Freeform 45"/>
              <p:cNvSpPr>
                <a:spLocks/>
              </p:cNvSpPr>
              <p:nvPr/>
            </p:nvSpPr>
            <p:spPr bwMode="auto">
              <a:xfrm flipH="1">
                <a:off x="3979" y="1846"/>
                <a:ext cx="1318" cy="1228"/>
              </a:xfrm>
              <a:custGeom>
                <a:avLst/>
                <a:gdLst/>
                <a:ahLst/>
                <a:cxnLst>
                  <a:cxn ang="0">
                    <a:pos x="822" y="2826"/>
                  </a:cxn>
                  <a:cxn ang="0">
                    <a:pos x="3042" y="966"/>
                  </a:cxn>
                  <a:cxn ang="0">
                    <a:pos x="2760" y="6"/>
                  </a:cxn>
                  <a:cxn ang="0">
                    <a:pos x="0" y="0"/>
                  </a:cxn>
                  <a:cxn ang="0">
                    <a:pos x="822" y="2826"/>
                  </a:cxn>
                </a:cxnLst>
                <a:rect l="0" t="0" r="r" b="b"/>
                <a:pathLst>
                  <a:path w="3042" h="2826">
                    <a:moveTo>
                      <a:pt x="822" y="2826"/>
                    </a:moveTo>
                    <a:lnTo>
                      <a:pt x="3042" y="966"/>
                    </a:lnTo>
                    <a:lnTo>
                      <a:pt x="2760" y="6"/>
                    </a:lnTo>
                    <a:lnTo>
                      <a:pt x="0" y="0"/>
                    </a:lnTo>
                    <a:lnTo>
                      <a:pt x="822" y="2826"/>
                    </a:lnTo>
                    <a:close/>
                  </a:path>
                </a:pathLst>
              </a:custGeom>
              <a:solidFill>
                <a:srgbClr val="6699FF">
                  <a:alpha val="50000"/>
                </a:srgbClr>
              </a:solidFill>
              <a:ln w="190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70" name="Freeform 46"/>
              <p:cNvSpPr>
                <a:spLocks/>
              </p:cNvSpPr>
              <p:nvPr/>
            </p:nvSpPr>
            <p:spPr bwMode="auto">
              <a:xfrm flipH="1">
                <a:off x="3924" y="1935"/>
                <a:ext cx="1313" cy="965"/>
              </a:xfrm>
              <a:custGeom>
                <a:avLst/>
                <a:gdLst/>
                <a:ahLst/>
                <a:cxnLst>
                  <a:cxn ang="0">
                    <a:pos x="648" y="2220"/>
                  </a:cxn>
                  <a:cxn ang="0">
                    <a:pos x="0" y="0"/>
                  </a:cxn>
                  <a:cxn ang="0">
                    <a:pos x="2952" y="12"/>
                  </a:cxn>
                  <a:cxn ang="0">
                    <a:pos x="3030" y="234"/>
                  </a:cxn>
                  <a:cxn ang="0">
                    <a:pos x="648" y="2220"/>
                  </a:cxn>
                </a:cxnLst>
                <a:rect l="0" t="0" r="r" b="b"/>
                <a:pathLst>
                  <a:path w="3030" h="2220">
                    <a:moveTo>
                      <a:pt x="648" y="2220"/>
                    </a:moveTo>
                    <a:lnTo>
                      <a:pt x="0" y="0"/>
                    </a:lnTo>
                    <a:lnTo>
                      <a:pt x="2952" y="12"/>
                    </a:lnTo>
                    <a:lnTo>
                      <a:pt x="3030" y="234"/>
                    </a:lnTo>
                    <a:lnTo>
                      <a:pt x="648" y="2220"/>
                    </a:lnTo>
                    <a:close/>
                  </a:path>
                </a:pathLst>
              </a:custGeom>
              <a:solidFill>
                <a:srgbClr val="6699FF">
                  <a:alpha val="50000"/>
                </a:srgbClr>
              </a:solidFill>
              <a:ln w="190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71" name="Freeform 47"/>
              <p:cNvSpPr>
                <a:spLocks/>
              </p:cNvSpPr>
              <p:nvPr/>
            </p:nvSpPr>
            <p:spPr bwMode="auto">
              <a:xfrm flipH="1">
                <a:off x="4184" y="2037"/>
                <a:ext cx="989" cy="670"/>
              </a:xfrm>
              <a:custGeom>
                <a:avLst/>
                <a:gdLst/>
                <a:ahLst/>
                <a:cxnLst>
                  <a:cxn ang="0">
                    <a:pos x="450" y="1542"/>
                  </a:cxn>
                  <a:cxn ang="0">
                    <a:pos x="2280" y="18"/>
                  </a:cxn>
                  <a:cxn ang="0">
                    <a:pos x="0" y="0"/>
                  </a:cxn>
                  <a:cxn ang="0">
                    <a:pos x="450" y="1542"/>
                  </a:cxn>
                </a:cxnLst>
                <a:rect l="0" t="0" r="r" b="b"/>
                <a:pathLst>
                  <a:path w="2280" h="1542">
                    <a:moveTo>
                      <a:pt x="450" y="1542"/>
                    </a:moveTo>
                    <a:lnTo>
                      <a:pt x="2280" y="18"/>
                    </a:lnTo>
                    <a:lnTo>
                      <a:pt x="0" y="0"/>
                    </a:lnTo>
                    <a:lnTo>
                      <a:pt x="450" y="1542"/>
                    </a:lnTo>
                    <a:close/>
                  </a:path>
                </a:pathLst>
              </a:custGeom>
              <a:solidFill>
                <a:srgbClr val="6699FF">
                  <a:alpha val="50000"/>
                </a:srgbClr>
              </a:solidFill>
              <a:ln w="190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72" name="Freeform 48"/>
              <p:cNvSpPr>
                <a:spLocks/>
              </p:cNvSpPr>
              <p:nvPr/>
            </p:nvSpPr>
            <p:spPr bwMode="auto">
              <a:xfrm flipH="1">
                <a:off x="4611" y="2157"/>
                <a:ext cx="478" cy="323"/>
              </a:xfrm>
              <a:custGeom>
                <a:avLst/>
                <a:gdLst/>
                <a:ahLst/>
                <a:cxnLst>
                  <a:cxn ang="0">
                    <a:pos x="216" y="744"/>
                  </a:cxn>
                  <a:cxn ang="0">
                    <a:pos x="0" y="0"/>
                  </a:cxn>
                  <a:cxn ang="0">
                    <a:pos x="1104" y="6"/>
                  </a:cxn>
                  <a:cxn ang="0">
                    <a:pos x="216" y="744"/>
                  </a:cxn>
                </a:cxnLst>
                <a:rect l="0" t="0" r="r" b="b"/>
                <a:pathLst>
                  <a:path w="1104" h="744">
                    <a:moveTo>
                      <a:pt x="216" y="744"/>
                    </a:moveTo>
                    <a:lnTo>
                      <a:pt x="0" y="0"/>
                    </a:lnTo>
                    <a:lnTo>
                      <a:pt x="1104" y="6"/>
                    </a:lnTo>
                    <a:lnTo>
                      <a:pt x="216" y="744"/>
                    </a:lnTo>
                    <a:close/>
                  </a:path>
                </a:pathLst>
              </a:custGeom>
              <a:solidFill>
                <a:srgbClr val="6699FF">
                  <a:alpha val="50000"/>
                </a:srgbClr>
              </a:solidFill>
              <a:ln w="190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73" name="Line 49"/>
              <p:cNvSpPr>
                <a:spLocks noChangeShapeType="1"/>
              </p:cNvSpPr>
              <p:nvPr/>
            </p:nvSpPr>
            <p:spPr bwMode="auto">
              <a:xfrm flipV="1">
                <a:off x="5230" y="1753"/>
                <a:ext cx="130" cy="73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74" name="Freeform 50"/>
              <p:cNvSpPr>
                <a:spLocks/>
              </p:cNvSpPr>
              <p:nvPr/>
            </p:nvSpPr>
            <p:spPr bwMode="auto">
              <a:xfrm flipH="1">
                <a:off x="3912" y="1966"/>
                <a:ext cx="1110" cy="1152"/>
              </a:xfrm>
              <a:custGeom>
                <a:avLst/>
                <a:gdLst/>
                <a:ahLst/>
                <a:cxnLst>
                  <a:cxn ang="0">
                    <a:pos x="0" y="702"/>
                  </a:cxn>
                  <a:cxn ang="0">
                    <a:pos x="2562" y="0"/>
                  </a:cxn>
                  <a:cxn ang="0">
                    <a:pos x="2130" y="1836"/>
                  </a:cxn>
                  <a:cxn ang="0">
                    <a:pos x="204" y="2652"/>
                  </a:cxn>
                  <a:cxn ang="0">
                    <a:pos x="0" y="702"/>
                  </a:cxn>
                </a:cxnLst>
                <a:rect l="0" t="0" r="r" b="b"/>
                <a:pathLst>
                  <a:path w="2562" h="2652">
                    <a:moveTo>
                      <a:pt x="0" y="702"/>
                    </a:moveTo>
                    <a:lnTo>
                      <a:pt x="2562" y="0"/>
                    </a:lnTo>
                    <a:lnTo>
                      <a:pt x="2130" y="1836"/>
                    </a:lnTo>
                    <a:lnTo>
                      <a:pt x="204" y="2652"/>
                    </a:lnTo>
                    <a:lnTo>
                      <a:pt x="0" y="702"/>
                    </a:lnTo>
                    <a:close/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75" name="Freeform 51"/>
              <p:cNvSpPr>
                <a:spLocks/>
              </p:cNvSpPr>
              <p:nvPr/>
            </p:nvSpPr>
            <p:spPr bwMode="auto">
              <a:xfrm flipH="1">
                <a:off x="3906" y="1602"/>
                <a:ext cx="1454" cy="667"/>
              </a:xfrm>
              <a:custGeom>
                <a:avLst/>
                <a:gdLst/>
                <a:ahLst/>
                <a:cxnLst>
                  <a:cxn ang="0">
                    <a:pos x="780" y="1536"/>
                  </a:cxn>
                  <a:cxn ang="0">
                    <a:pos x="0" y="342"/>
                  </a:cxn>
                  <a:cxn ang="0">
                    <a:pos x="1968" y="0"/>
                  </a:cxn>
                  <a:cxn ang="0">
                    <a:pos x="3354" y="834"/>
                  </a:cxn>
                </a:cxnLst>
                <a:rect l="0" t="0" r="r" b="b"/>
                <a:pathLst>
                  <a:path w="3354" h="1536">
                    <a:moveTo>
                      <a:pt x="780" y="1536"/>
                    </a:moveTo>
                    <a:lnTo>
                      <a:pt x="0" y="342"/>
                    </a:lnTo>
                    <a:lnTo>
                      <a:pt x="1968" y="0"/>
                    </a:lnTo>
                    <a:lnTo>
                      <a:pt x="3354" y="834"/>
                    </a:ln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endParaRPr lang="fr-FR"/>
              </a:p>
            </p:txBody>
          </p:sp>
        </p:grpSp>
        <p:sp>
          <p:nvSpPr>
            <p:cNvPr id="27" name="Text Box 71"/>
            <p:cNvSpPr txBox="1">
              <a:spLocks noChangeArrowheads="1"/>
            </p:cNvSpPr>
            <p:nvPr/>
          </p:nvSpPr>
          <p:spPr bwMode="auto">
            <a:xfrm>
              <a:off x="4176" y="3408"/>
              <a:ext cx="1493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dirty="0">
                  <a:latin typeface="Arial" pitchFamily="73" charset="0"/>
                </a:rPr>
                <a:t>T</a:t>
              </a:r>
              <a:r>
                <a:rPr lang="en-US" sz="2000" dirty="0" smtClean="0">
                  <a:latin typeface="Arial" pitchFamily="73" charset="0"/>
                </a:rPr>
                <a:t>ranches </a:t>
              </a:r>
              <a:r>
                <a:rPr lang="en-US" sz="2000" dirty="0" err="1">
                  <a:latin typeface="Arial" pitchFamily="73" charset="0"/>
                </a:rPr>
                <a:t>texturées</a:t>
              </a:r>
              <a:endParaRPr lang="en-US" sz="2000" dirty="0">
                <a:latin typeface="Arial" pitchFamily="73" charset="0"/>
              </a:endParaRPr>
            </a:p>
            <a:p>
              <a:r>
                <a:rPr lang="en-US" sz="2000" dirty="0" err="1">
                  <a:latin typeface="Arial" pitchFamily="73" charset="0"/>
                </a:rPr>
                <a:t>faisant</a:t>
              </a:r>
              <a:r>
                <a:rPr lang="en-US" sz="2000" dirty="0">
                  <a:latin typeface="Arial" pitchFamily="73" charset="0"/>
                </a:rPr>
                <a:t> face</a:t>
              </a:r>
            </a:p>
            <a:p>
              <a:r>
                <a:rPr lang="en-US" sz="2000" dirty="0" err="1">
                  <a:latin typeface="Arial" pitchFamily="73" charset="0"/>
                </a:rPr>
                <a:t>à</a:t>
              </a:r>
              <a:r>
                <a:rPr lang="en-US" sz="2000" dirty="0">
                  <a:latin typeface="Arial" pitchFamily="73" charset="0"/>
                </a:rPr>
                <a:t> </a:t>
              </a:r>
              <a:r>
                <a:rPr lang="en-US" sz="2000" dirty="0" err="1">
                  <a:latin typeface="Arial" pitchFamily="73" charset="0"/>
                </a:rPr>
                <a:t>l’observateur</a:t>
              </a:r>
              <a:endParaRPr lang="fr-FR" sz="2000" dirty="0">
                <a:latin typeface="Arial" pitchFamily="73" charset="0"/>
              </a:endParaRPr>
            </a:p>
          </p:txBody>
        </p:sp>
      </p:grpSp>
      <p:sp>
        <p:nvSpPr>
          <p:cNvPr id="76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Rendu Volumique - Illustrations</a:t>
            </a:r>
            <a:endParaRPr lang="fr-FR" dirty="0"/>
          </a:p>
        </p:txBody>
      </p:sp>
      <p:pic>
        <p:nvPicPr>
          <p:cNvPr id="4" name="Espace réservé du contenu 3" descr="RenduVoluCageThoraciqu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0" y="1447800"/>
            <a:ext cx="6871213" cy="4572000"/>
          </a:xfrm>
        </p:spPr>
      </p:pic>
      <p:sp>
        <p:nvSpPr>
          <p:cNvPr id="6" name="ZoneTexte 5"/>
          <p:cNvSpPr txBox="1"/>
          <p:nvPr/>
        </p:nvSpPr>
        <p:spPr>
          <a:xfrm>
            <a:off x="4191000" y="6019800"/>
            <a:ext cx="12624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Kieran </a:t>
            </a:r>
            <a:r>
              <a:rPr lang="fr-FR" sz="1400" dirty="0" err="1" smtClean="0"/>
              <a:t>Maher</a:t>
            </a:r>
            <a:endParaRPr lang="fr-FR" sz="1400" dirty="0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Rendu Volumique - Illustrations</a:t>
            </a:r>
            <a:endParaRPr lang="fr-FR" dirty="0"/>
          </a:p>
        </p:txBody>
      </p:sp>
      <p:pic>
        <p:nvPicPr>
          <p:cNvPr id="5" name="Picture 2" descr="bighead0.jpg                                                   0001974AMacintosh HD                   ABA7815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5459" y="1905000"/>
            <a:ext cx="2747341" cy="3657600"/>
          </a:xfrm>
          <a:prstGeom prst="rect">
            <a:avLst/>
          </a:prstGeom>
          <a:noFill/>
        </p:spPr>
      </p:pic>
      <p:pic>
        <p:nvPicPr>
          <p:cNvPr id="8" name="Picture 2" descr="bighead2.jpg                                                   0001974AMacintosh HD                   ABA78158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39459" y="1905000"/>
            <a:ext cx="2747341" cy="3657600"/>
          </a:xfrm>
          <a:prstGeom prst="rect">
            <a:avLst/>
          </a:prstGeom>
          <a:noFill/>
        </p:spPr>
      </p:pic>
      <p:pic>
        <p:nvPicPr>
          <p:cNvPr id="9" name="Picture 2" descr="bighead1.jpg                                                   0001974AMacintosh HD                   ABA78158: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64176" y="1905000"/>
            <a:ext cx="2747341" cy="365760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038431" y="5801380"/>
            <a:ext cx="28289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dirty="0" smtClean="0"/>
              <a:t>Images issues du cours DEA IVR</a:t>
            </a:r>
          </a:p>
          <a:p>
            <a:pPr algn="ctr"/>
            <a:r>
              <a:rPr lang="fr-FR" sz="1400" dirty="0" smtClean="0"/>
              <a:t>Nicolas </a:t>
            </a:r>
            <a:r>
              <a:rPr lang="fr-FR" sz="1400" dirty="0" err="1" smtClean="0"/>
              <a:t>Holzschuch</a:t>
            </a:r>
            <a:endParaRPr lang="fr-FR" sz="1400" dirty="0" smtClean="0"/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Rendu Volumique - Illustrations</a:t>
            </a:r>
            <a:endParaRPr lang="fr-FR" dirty="0"/>
          </a:p>
        </p:txBody>
      </p:sp>
      <p:grpSp>
        <p:nvGrpSpPr>
          <p:cNvPr id="13" name="Grouper 12"/>
          <p:cNvGrpSpPr/>
          <p:nvPr/>
        </p:nvGrpSpPr>
        <p:grpSpPr>
          <a:xfrm>
            <a:off x="762000" y="1676400"/>
            <a:ext cx="7620000" cy="3810000"/>
            <a:chOff x="228600" y="1676400"/>
            <a:chExt cx="4648200" cy="2362200"/>
          </a:xfrm>
        </p:grpSpPr>
        <p:pic>
          <p:nvPicPr>
            <p:cNvPr id="6" name="Picture 6" descr="&#10;colorhead.jpg                                                  0001973FMacintosh HD                   ABA78158: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28600" y="1676400"/>
              <a:ext cx="2286000" cy="2362200"/>
            </a:xfrm>
            <a:prstGeom prst="rect">
              <a:avLst/>
            </a:prstGeom>
            <a:noFill/>
          </p:spPr>
        </p:pic>
        <p:pic>
          <p:nvPicPr>
            <p:cNvPr id="7" name="Picture 4" descr="&#10;shadow.jpg                                                     0001973FMacintosh HD                   ABA78158: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14600" y="1676400"/>
              <a:ext cx="2362200" cy="2362200"/>
            </a:xfrm>
            <a:prstGeom prst="rect">
              <a:avLst/>
            </a:prstGeom>
            <a:noFill/>
          </p:spPr>
        </p:pic>
      </p:grpSp>
      <p:sp>
        <p:nvSpPr>
          <p:cNvPr id="10" name="Rectangle 9"/>
          <p:cNvSpPr/>
          <p:nvPr/>
        </p:nvSpPr>
        <p:spPr>
          <a:xfrm>
            <a:off x="3200400" y="5791200"/>
            <a:ext cx="28289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dirty="0" smtClean="0"/>
              <a:t>Images issues du cours DEA IVR</a:t>
            </a:r>
          </a:p>
          <a:p>
            <a:pPr algn="ctr"/>
            <a:r>
              <a:rPr lang="fr-FR" sz="1400" dirty="0" smtClean="0"/>
              <a:t>Nicolas </a:t>
            </a:r>
            <a:r>
              <a:rPr lang="fr-FR" sz="1400" dirty="0" err="1" smtClean="0"/>
              <a:t>Holzschuch</a:t>
            </a:r>
            <a:endParaRPr lang="fr-FR" sz="1400" dirty="0" smtClean="0"/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Rendu Volumique - Illustrations</a:t>
            </a:r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2200231" y="5638800"/>
            <a:ext cx="28289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dirty="0" smtClean="0"/>
              <a:t>Images issues du cours DEA IVR</a:t>
            </a:r>
          </a:p>
          <a:p>
            <a:pPr algn="ctr"/>
            <a:r>
              <a:rPr lang="fr-FR" sz="1400" dirty="0" smtClean="0"/>
              <a:t>Nicolas </a:t>
            </a:r>
            <a:r>
              <a:rPr lang="fr-FR" sz="1400" dirty="0" err="1" smtClean="0"/>
              <a:t>Holzschuch</a:t>
            </a:r>
            <a:endParaRPr lang="fr-FR" sz="1400" dirty="0" smtClean="0"/>
          </a:p>
        </p:txBody>
      </p:sp>
      <p:pic>
        <p:nvPicPr>
          <p:cNvPr id="11" name="Picture 4" descr="&#10;cloud_vol.jpg                                                  0001974AMacintosh HD                   ABA7815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00800" y="1981200"/>
            <a:ext cx="2667000" cy="3793089"/>
          </a:xfrm>
          <a:prstGeom prst="rect">
            <a:avLst/>
          </a:prstGeom>
          <a:noFill/>
        </p:spPr>
      </p:pic>
      <p:pic>
        <p:nvPicPr>
          <p:cNvPr id="12" name="Picture 3" descr="&#10;engine.jpg                                                     0001973FMacintosh HD                   ABA78158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2286000"/>
            <a:ext cx="3276600" cy="3276600"/>
          </a:xfrm>
          <a:prstGeom prst="rect">
            <a:avLst/>
          </a:prstGeom>
          <a:noFill/>
        </p:spPr>
      </p:pic>
      <p:pic>
        <p:nvPicPr>
          <p:cNvPr id="9" name="Picture 2" descr="peanut2.jpg                                                    0001974AMacintosh HD                   ABA78158: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1800" y="2286000"/>
            <a:ext cx="3276600" cy="3276600"/>
          </a:xfrm>
          <a:prstGeom prst="rect">
            <a:avLst/>
          </a:prstGeom>
          <a:noFill/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Rendu Volumique - Illustrations</a:t>
            </a:r>
            <a:endParaRPr lang="fr-FR" dirty="0"/>
          </a:p>
        </p:txBody>
      </p:sp>
      <p:pic>
        <p:nvPicPr>
          <p:cNvPr id="4" name="Espace réservé du contenu 3" descr="holo1-bal-sh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1752600"/>
            <a:ext cx="4318000" cy="3810000"/>
          </a:xfrm>
        </p:spPr>
      </p:pic>
      <p:pic>
        <p:nvPicPr>
          <p:cNvPr id="5" name="Image 4" descr="renderingHan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1752600"/>
            <a:ext cx="3810000" cy="3810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400800" y="5638800"/>
            <a:ext cx="9030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Bruckner</a:t>
            </a:r>
            <a:endParaRPr lang="fr-FR" sz="1400" dirty="0"/>
          </a:p>
        </p:txBody>
      </p:sp>
      <p:sp>
        <p:nvSpPr>
          <p:cNvPr id="7" name="ZoneTexte 6"/>
          <p:cNvSpPr txBox="1"/>
          <p:nvPr/>
        </p:nvSpPr>
        <p:spPr>
          <a:xfrm>
            <a:off x="2209800" y="5638800"/>
            <a:ext cx="671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Levoy</a:t>
            </a:r>
            <a:endParaRPr lang="fr-FR" sz="1400" dirty="0"/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384925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Informatique Graphique - Récapitulatif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316210" y="1752600"/>
            <a:ext cx="1198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smtClean="0"/>
              <a:t>Scène 3D</a:t>
            </a:r>
            <a:endParaRPr lang="fr-FR" sz="1800" dirty="0"/>
          </a:p>
        </p:txBody>
      </p:sp>
      <p:sp>
        <p:nvSpPr>
          <p:cNvPr id="5" name="ZoneTexte 4"/>
          <p:cNvSpPr txBox="1"/>
          <p:nvPr/>
        </p:nvSpPr>
        <p:spPr>
          <a:xfrm>
            <a:off x="457200" y="2667000"/>
            <a:ext cx="3075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smtClean="0"/>
              <a:t>Transformation géométrique</a:t>
            </a:r>
          </a:p>
          <a:p>
            <a:endParaRPr lang="fr-FR" sz="1800" dirty="0"/>
          </a:p>
        </p:txBody>
      </p:sp>
      <p:sp>
        <p:nvSpPr>
          <p:cNvPr id="7" name="ZoneTexte 6"/>
          <p:cNvSpPr txBox="1"/>
          <p:nvPr/>
        </p:nvSpPr>
        <p:spPr>
          <a:xfrm>
            <a:off x="228600" y="3581400"/>
            <a:ext cx="3430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smtClean="0"/>
              <a:t>Elimination des parties cachées</a:t>
            </a:r>
            <a:endParaRPr lang="fr-FR" sz="1800" dirty="0"/>
          </a:p>
        </p:txBody>
      </p:sp>
      <p:sp>
        <p:nvSpPr>
          <p:cNvPr id="8" name="ZoneTexte 7"/>
          <p:cNvSpPr txBox="1"/>
          <p:nvPr/>
        </p:nvSpPr>
        <p:spPr>
          <a:xfrm>
            <a:off x="1222471" y="4659868"/>
            <a:ext cx="1673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smtClean="0"/>
              <a:t>Rendu réaliste</a:t>
            </a:r>
            <a:endParaRPr lang="fr-FR" sz="1800" dirty="0"/>
          </a:p>
        </p:txBody>
      </p:sp>
      <p:sp>
        <p:nvSpPr>
          <p:cNvPr id="9" name="ZoneTexte 8"/>
          <p:cNvSpPr txBox="1"/>
          <p:nvPr/>
        </p:nvSpPr>
        <p:spPr>
          <a:xfrm>
            <a:off x="1371600" y="5791200"/>
            <a:ext cx="1155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smtClean="0"/>
              <a:t>Affichage</a:t>
            </a:r>
            <a:endParaRPr lang="fr-FR" sz="1800" dirty="0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886200" y="4191000"/>
            <a:ext cx="5105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</a:rPr>
              <a:t>Modèles de couleur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</a:rPr>
              <a:t>Modèles d’illumination locale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</a:rPr>
              <a:t>Textures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</a:rPr>
              <a:t>Eclairage local (ombres, reflets) et global</a:t>
            </a:r>
          </a:p>
        </p:txBody>
      </p:sp>
      <p:sp>
        <p:nvSpPr>
          <p:cNvPr id="13" name="Rectangle à coins arrondis 12"/>
          <p:cNvSpPr/>
          <p:nvPr/>
        </p:nvSpPr>
        <p:spPr bwMode="auto">
          <a:xfrm>
            <a:off x="228600" y="3581400"/>
            <a:ext cx="3505200" cy="381000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16" name="Rectangle à coins arrondis 15"/>
          <p:cNvSpPr/>
          <p:nvPr/>
        </p:nvSpPr>
        <p:spPr bwMode="auto">
          <a:xfrm>
            <a:off x="228600" y="2667000"/>
            <a:ext cx="3505200" cy="381000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17" name="Rectangle à coins arrondis 16"/>
          <p:cNvSpPr/>
          <p:nvPr/>
        </p:nvSpPr>
        <p:spPr bwMode="auto">
          <a:xfrm>
            <a:off x="228600" y="1752600"/>
            <a:ext cx="3505200" cy="381000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18" name="Rectangle à coins arrondis 17"/>
          <p:cNvSpPr/>
          <p:nvPr/>
        </p:nvSpPr>
        <p:spPr bwMode="auto">
          <a:xfrm>
            <a:off x="228600" y="4648200"/>
            <a:ext cx="3505200" cy="381000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19" name="Rectangle à coins arrondis 18"/>
          <p:cNvSpPr/>
          <p:nvPr/>
        </p:nvSpPr>
        <p:spPr bwMode="auto">
          <a:xfrm>
            <a:off x="228600" y="5791200"/>
            <a:ext cx="3505200" cy="381000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20" name="Flèche vers le bas 19"/>
          <p:cNvSpPr/>
          <p:nvPr/>
        </p:nvSpPr>
        <p:spPr bwMode="auto">
          <a:xfrm>
            <a:off x="1752600" y="2209800"/>
            <a:ext cx="304800" cy="3810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21" name="Flèche vers le bas 20"/>
          <p:cNvSpPr/>
          <p:nvPr/>
        </p:nvSpPr>
        <p:spPr bwMode="auto">
          <a:xfrm>
            <a:off x="1752600" y="3124200"/>
            <a:ext cx="304800" cy="3810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22" name="Flèche vers le bas 21"/>
          <p:cNvSpPr/>
          <p:nvPr/>
        </p:nvSpPr>
        <p:spPr bwMode="auto">
          <a:xfrm>
            <a:off x="1752600" y="4038600"/>
            <a:ext cx="304800" cy="5334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23" name="Flèche vers le bas 22"/>
          <p:cNvSpPr/>
          <p:nvPr/>
        </p:nvSpPr>
        <p:spPr bwMode="auto">
          <a:xfrm>
            <a:off x="1752600" y="5105400"/>
            <a:ext cx="304800" cy="6096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810000" y="1600201"/>
            <a:ext cx="4038600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eaLnBrk="1" hangingPunct="1">
              <a:spcBef>
                <a:spcPct val="20000"/>
              </a:spcBef>
              <a:buFont typeface="Arial"/>
              <a:buChar char="•"/>
            </a:pPr>
            <a:r>
              <a:rPr lang="fr-FR" sz="1800" kern="0" dirty="0" smtClean="0"/>
              <a:t>Modélisation géométrique</a:t>
            </a:r>
          </a:p>
          <a:p>
            <a:pPr marL="742950" lvl="1" indent="-285750" eaLnBrk="1" hangingPunct="1">
              <a:spcBef>
                <a:spcPct val="20000"/>
              </a:spcBef>
              <a:buFont typeface="Arial"/>
              <a:buChar char="•"/>
            </a:pPr>
            <a:r>
              <a:rPr lang="fr-FR" sz="1800" kern="0" dirty="0" smtClean="0"/>
              <a:t>Animation</a:t>
            </a:r>
          </a:p>
          <a:p>
            <a:pPr marL="742950" lvl="1" indent="-285750" eaLnBrk="1" hangingPunct="1">
              <a:spcBef>
                <a:spcPct val="20000"/>
              </a:spcBef>
              <a:buFont typeface="Arial"/>
              <a:buChar char="•"/>
            </a:pPr>
            <a:endParaRPr lang="fr-FR" sz="1800" kern="0" dirty="0" smtClean="0"/>
          </a:p>
        </p:txBody>
      </p:sp>
      <p:sp>
        <p:nvSpPr>
          <p:cNvPr id="26" name="Rectangle 25"/>
          <p:cNvSpPr/>
          <p:nvPr/>
        </p:nvSpPr>
        <p:spPr>
          <a:xfrm>
            <a:off x="3810000" y="2514600"/>
            <a:ext cx="2005677" cy="7017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42950" lvl="1" indent="-285750" eaLnBrk="1" hangingPunct="1">
              <a:spcBef>
                <a:spcPct val="20000"/>
              </a:spcBef>
              <a:buFont typeface="Arial"/>
              <a:buChar char="•"/>
              <a:defRPr/>
            </a:pPr>
            <a:r>
              <a:rPr lang="fr-FR" sz="1800" kern="0" dirty="0" smtClean="0"/>
              <a:t>Transformation</a:t>
            </a:r>
          </a:p>
          <a:p>
            <a:pPr marL="742950" lvl="1" indent="-285750" eaLnBrk="1" hangingPunct="1">
              <a:spcBef>
                <a:spcPct val="20000"/>
              </a:spcBef>
              <a:buFont typeface="Arial"/>
              <a:buChar char="•"/>
              <a:defRPr/>
            </a:pPr>
            <a:r>
              <a:rPr lang="fr-FR" sz="1800" kern="0" dirty="0" smtClean="0"/>
              <a:t>Projection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4191000" y="4191000"/>
            <a:ext cx="4800600" cy="13716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4191000" y="2514600"/>
            <a:ext cx="4800600" cy="6858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4191000" y="1600200"/>
            <a:ext cx="4800600" cy="6858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4191000" y="5791200"/>
            <a:ext cx="4800600" cy="3810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886200" y="5802868"/>
            <a:ext cx="2743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eaLnBrk="1" hangingPunct="1">
              <a:spcBef>
                <a:spcPct val="20000"/>
              </a:spcBef>
              <a:buFont typeface="Arial"/>
              <a:buChar char="•"/>
              <a:defRPr/>
            </a:pPr>
            <a:r>
              <a:rPr lang="fr-FR" sz="1800" kern="0" dirty="0" smtClean="0"/>
              <a:t>Ecran</a:t>
            </a:r>
          </a:p>
        </p:txBody>
      </p:sp>
      <p:sp>
        <p:nvSpPr>
          <p:cNvPr id="32" name="Rectangle 31"/>
          <p:cNvSpPr/>
          <p:nvPr/>
        </p:nvSpPr>
        <p:spPr bwMode="auto">
          <a:xfrm>
            <a:off x="4191000" y="3505200"/>
            <a:ext cx="4800600" cy="4572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886200" y="3516868"/>
            <a:ext cx="2743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eaLnBrk="1" hangingPunct="1">
              <a:spcBef>
                <a:spcPct val="20000"/>
              </a:spcBef>
              <a:buFont typeface="Arial"/>
              <a:buChar char="•"/>
              <a:defRPr/>
            </a:pPr>
            <a:r>
              <a:rPr lang="fr-FR" sz="1800" kern="0" dirty="0" err="1" smtClean="0"/>
              <a:t>Z-Buffer</a:t>
            </a:r>
            <a:endParaRPr lang="fr-FR" sz="1800" kern="0" dirty="0" smtClean="0"/>
          </a:p>
        </p:txBody>
      </p:sp>
      <p:sp>
        <p:nvSpPr>
          <p:cNvPr id="34" name="Text Box 5"/>
          <p:cNvSpPr txBox="1">
            <a:spLocks noChangeArrowheads="1"/>
          </p:cNvSpPr>
          <p:nvPr/>
        </p:nvSpPr>
        <p:spPr bwMode="auto">
          <a:xfrm>
            <a:off x="6381750" y="-36731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9" name="Text Box 5"/>
          <p:cNvSpPr txBox="1">
            <a:spLocks noChangeArrowheads="1"/>
          </p:cNvSpPr>
          <p:nvPr/>
        </p:nvSpPr>
        <p:spPr bwMode="auto">
          <a:xfrm>
            <a:off x="3124200" y="3276600"/>
            <a:ext cx="2895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/>
              <a:t>Réalité Virtuelle</a:t>
            </a:r>
          </a:p>
        </p:txBody>
      </p:sp>
      <p:sp>
        <p:nvSpPr>
          <p:cNvPr id="113670" name="Text Box 5"/>
          <p:cNvSpPr txBox="1">
            <a:spLocks noChangeArrowheads="1"/>
          </p:cNvSpPr>
          <p:nvPr/>
        </p:nvSpPr>
        <p:spPr bwMode="auto">
          <a:xfrm>
            <a:off x="6384925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Informatique Graphique</a:t>
            </a:r>
            <a:endParaRPr kumimoji="1" lang="fr-FR" sz="1200" dirty="0">
              <a:solidFill>
                <a:schemeClr val="bg1"/>
              </a:solidFill>
            </a:endParaRP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Plan - Réalité Virtuelle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685800" y="1905000"/>
            <a:ext cx="68580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Lucida Grande"/>
              <a:buChar char="-"/>
            </a:pPr>
            <a:r>
              <a:rPr lang="fr-FR" sz="2000" dirty="0" smtClean="0">
                <a:solidFill>
                  <a:srgbClr val="FF8000"/>
                </a:solidFill>
              </a:rPr>
              <a:t> Domaines d’applications</a:t>
            </a:r>
          </a:p>
          <a:p>
            <a:pPr>
              <a:buFont typeface="Lucida Grande"/>
              <a:buChar char="-"/>
            </a:pPr>
            <a:endParaRPr lang="fr-FR" sz="2000" dirty="0" smtClean="0"/>
          </a:p>
          <a:p>
            <a:pPr>
              <a:buFont typeface="Lucida Grande"/>
              <a:buChar char="-"/>
            </a:pPr>
            <a:r>
              <a:rPr lang="fr-FR" sz="2000" dirty="0" smtClean="0">
                <a:solidFill>
                  <a:srgbClr val="FF8000"/>
                </a:solidFill>
              </a:rPr>
              <a:t> Motivations</a:t>
            </a:r>
          </a:p>
          <a:p>
            <a:pPr>
              <a:buFont typeface="Lucida Grande"/>
              <a:buChar char="-"/>
            </a:pPr>
            <a:endParaRPr lang="fr-FR" sz="2000" dirty="0" smtClean="0">
              <a:solidFill>
                <a:srgbClr val="FF8000"/>
              </a:solidFill>
            </a:endParaRPr>
          </a:p>
          <a:p>
            <a:pPr>
              <a:buFont typeface="Lucida Grande"/>
              <a:buChar char="-"/>
            </a:pPr>
            <a:r>
              <a:rPr lang="fr-FR" sz="2000" dirty="0" smtClean="0">
                <a:solidFill>
                  <a:srgbClr val="FF8000"/>
                </a:solidFill>
              </a:rPr>
              <a:t> Historique</a:t>
            </a:r>
          </a:p>
          <a:p>
            <a:pPr>
              <a:buFont typeface="Lucida Grande"/>
              <a:buChar char="-"/>
            </a:pPr>
            <a:endParaRPr lang="fr-FR" sz="2000" dirty="0" smtClean="0">
              <a:solidFill>
                <a:srgbClr val="FF8000"/>
              </a:solidFill>
            </a:endParaRPr>
          </a:p>
          <a:p>
            <a:pPr>
              <a:buFont typeface="Lucida Grande"/>
              <a:buChar char="-"/>
            </a:pPr>
            <a:r>
              <a:rPr lang="fr-FR" sz="2000" dirty="0" smtClean="0">
                <a:solidFill>
                  <a:srgbClr val="FF8000"/>
                </a:solidFill>
              </a:rPr>
              <a:t> Dispositifs matériel</a:t>
            </a:r>
          </a:p>
          <a:p>
            <a:pPr lvl="1">
              <a:buFont typeface="Lucida Grande"/>
              <a:buChar char="-"/>
            </a:pPr>
            <a:r>
              <a:rPr lang="fr-FR" sz="2000" dirty="0" smtClean="0"/>
              <a:t> visualisation</a:t>
            </a:r>
          </a:p>
          <a:p>
            <a:pPr lvl="1">
              <a:buFont typeface="Lucida Grande"/>
              <a:buChar char="-"/>
            </a:pPr>
            <a:r>
              <a:rPr lang="fr-FR" sz="2000" dirty="0" smtClean="0"/>
              <a:t> systèmes </a:t>
            </a:r>
            <a:r>
              <a:rPr lang="fr-FR" sz="2000" dirty="0" err="1" smtClean="0"/>
              <a:t>haptiques</a:t>
            </a:r>
            <a:endParaRPr lang="fr-FR" sz="2000" dirty="0" smtClean="0"/>
          </a:p>
          <a:p>
            <a:pPr>
              <a:buFont typeface="Lucida Grande"/>
              <a:buChar char="-"/>
            </a:pPr>
            <a:endParaRPr lang="fr-FR" sz="2000" dirty="0" smtClean="0"/>
          </a:p>
          <a:p>
            <a:pPr>
              <a:buFont typeface="Lucida Grande"/>
              <a:buChar char="-"/>
            </a:pPr>
            <a:r>
              <a:rPr lang="fr-FR" sz="2000" dirty="0" smtClean="0">
                <a:solidFill>
                  <a:srgbClr val="FF8000"/>
                </a:solidFill>
              </a:rPr>
              <a:t> Architecture d’un système de Réalité Virtuelle</a:t>
            </a:r>
            <a:endParaRPr lang="fr-FR" sz="2000" dirty="0">
              <a:solidFill>
                <a:srgbClr val="FF8000"/>
              </a:solidFill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384925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Informatique Graphique</a:t>
            </a:r>
            <a:endParaRPr kumimoji="1" lang="fr-FR" sz="1200" dirty="0">
              <a:solidFill>
                <a:schemeClr val="bg1"/>
              </a:solidFill>
            </a:endParaRP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Plan – Informatique Graphique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316210" y="1752600"/>
            <a:ext cx="1198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smtClean="0"/>
              <a:t>Scène 3D</a:t>
            </a:r>
            <a:endParaRPr lang="fr-FR" sz="1800" dirty="0"/>
          </a:p>
        </p:txBody>
      </p:sp>
      <p:sp>
        <p:nvSpPr>
          <p:cNvPr id="5" name="ZoneTexte 4"/>
          <p:cNvSpPr txBox="1"/>
          <p:nvPr/>
        </p:nvSpPr>
        <p:spPr>
          <a:xfrm>
            <a:off x="457200" y="2667000"/>
            <a:ext cx="3075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smtClean="0"/>
              <a:t>Transformation géométrique</a:t>
            </a:r>
          </a:p>
          <a:p>
            <a:endParaRPr lang="fr-FR" sz="1800" dirty="0"/>
          </a:p>
        </p:txBody>
      </p:sp>
      <p:sp>
        <p:nvSpPr>
          <p:cNvPr id="7" name="ZoneTexte 6"/>
          <p:cNvSpPr txBox="1"/>
          <p:nvPr/>
        </p:nvSpPr>
        <p:spPr>
          <a:xfrm>
            <a:off x="228600" y="3581400"/>
            <a:ext cx="3430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smtClean="0"/>
              <a:t>Elimination des parties cachées</a:t>
            </a:r>
            <a:endParaRPr lang="fr-FR" sz="1800" dirty="0"/>
          </a:p>
        </p:txBody>
      </p:sp>
      <p:sp>
        <p:nvSpPr>
          <p:cNvPr id="8" name="ZoneTexte 7"/>
          <p:cNvSpPr txBox="1"/>
          <p:nvPr/>
        </p:nvSpPr>
        <p:spPr>
          <a:xfrm>
            <a:off x="1222471" y="4659868"/>
            <a:ext cx="1673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smtClean="0"/>
              <a:t>Rendu réaliste</a:t>
            </a:r>
            <a:endParaRPr lang="fr-FR" sz="1800" dirty="0"/>
          </a:p>
        </p:txBody>
      </p:sp>
      <p:sp>
        <p:nvSpPr>
          <p:cNvPr id="9" name="ZoneTexte 8"/>
          <p:cNvSpPr txBox="1"/>
          <p:nvPr/>
        </p:nvSpPr>
        <p:spPr>
          <a:xfrm>
            <a:off x="1371600" y="5791200"/>
            <a:ext cx="1155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smtClean="0"/>
              <a:t>Affichage</a:t>
            </a:r>
            <a:endParaRPr lang="fr-FR" sz="1800" dirty="0"/>
          </a:p>
        </p:txBody>
      </p:sp>
      <p:sp>
        <p:nvSpPr>
          <p:cNvPr id="13" name="Rectangle à coins arrondis 12"/>
          <p:cNvSpPr/>
          <p:nvPr/>
        </p:nvSpPr>
        <p:spPr bwMode="auto">
          <a:xfrm>
            <a:off x="228600" y="3581400"/>
            <a:ext cx="3505200" cy="381000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16" name="Rectangle à coins arrondis 15"/>
          <p:cNvSpPr/>
          <p:nvPr/>
        </p:nvSpPr>
        <p:spPr bwMode="auto">
          <a:xfrm>
            <a:off x="228600" y="2667000"/>
            <a:ext cx="3505200" cy="381000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17" name="Rectangle à coins arrondis 16"/>
          <p:cNvSpPr/>
          <p:nvPr/>
        </p:nvSpPr>
        <p:spPr bwMode="auto">
          <a:xfrm>
            <a:off x="228600" y="1752600"/>
            <a:ext cx="3505200" cy="381000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18" name="Rectangle à coins arrondis 17"/>
          <p:cNvSpPr/>
          <p:nvPr/>
        </p:nvSpPr>
        <p:spPr bwMode="auto">
          <a:xfrm>
            <a:off x="228600" y="4648200"/>
            <a:ext cx="3505200" cy="381000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19" name="Rectangle à coins arrondis 18"/>
          <p:cNvSpPr/>
          <p:nvPr/>
        </p:nvSpPr>
        <p:spPr bwMode="auto">
          <a:xfrm>
            <a:off x="228600" y="5791200"/>
            <a:ext cx="3505200" cy="381000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20" name="Flèche vers le bas 19"/>
          <p:cNvSpPr/>
          <p:nvPr/>
        </p:nvSpPr>
        <p:spPr bwMode="auto">
          <a:xfrm>
            <a:off x="1752600" y="2209800"/>
            <a:ext cx="304800" cy="3810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21" name="Flèche vers le bas 20"/>
          <p:cNvSpPr/>
          <p:nvPr/>
        </p:nvSpPr>
        <p:spPr bwMode="auto">
          <a:xfrm>
            <a:off x="1752600" y="3124200"/>
            <a:ext cx="304800" cy="3810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22" name="Flèche vers le bas 21"/>
          <p:cNvSpPr/>
          <p:nvPr/>
        </p:nvSpPr>
        <p:spPr bwMode="auto">
          <a:xfrm>
            <a:off x="1752600" y="4038600"/>
            <a:ext cx="304800" cy="5334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23" name="Flèche vers le bas 22"/>
          <p:cNvSpPr/>
          <p:nvPr/>
        </p:nvSpPr>
        <p:spPr bwMode="auto">
          <a:xfrm>
            <a:off x="1752600" y="5105400"/>
            <a:ext cx="304800" cy="6096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810000" y="1524000"/>
            <a:ext cx="4038600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eaLnBrk="1" hangingPunct="1">
              <a:spcBef>
                <a:spcPct val="20000"/>
              </a:spcBef>
              <a:buFont typeface="Arial"/>
              <a:buChar char="•"/>
            </a:pPr>
            <a:r>
              <a:rPr lang="fr-FR" sz="1800" kern="0" dirty="0" smtClean="0"/>
              <a:t>Modélisation géométrique</a:t>
            </a:r>
          </a:p>
          <a:p>
            <a:pPr marL="742950" lvl="1" indent="-285750" eaLnBrk="1" hangingPunct="1">
              <a:spcBef>
                <a:spcPct val="20000"/>
              </a:spcBef>
              <a:buFont typeface="Arial"/>
              <a:buChar char="•"/>
            </a:pPr>
            <a:r>
              <a:rPr lang="fr-FR" sz="1800" kern="0" dirty="0" smtClean="0"/>
              <a:t>Animation</a:t>
            </a:r>
          </a:p>
          <a:p>
            <a:pPr marL="742950" lvl="1" indent="-285750" eaLnBrk="1" hangingPunct="1">
              <a:spcBef>
                <a:spcPct val="20000"/>
              </a:spcBef>
              <a:buFont typeface="Arial"/>
              <a:buChar char="•"/>
            </a:pPr>
            <a:endParaRPr lang="fr-FR" sz="1800" kern="0" dirty="0" smtClean="0"/>
          </a:p>
          <a:p>
            <a:pPr marL="742950" lvl="1" indent="-285750" eaLnBrk="1" hangingPunct="1">
              <a:spcBef>
                <a:spcPct val="20000"/>
              </a:spcBef>
            </a:pPr>
            <a:endParaRPr lang="fr-FR" sz="1800" kern="0" dirty="0" smtClean="0"/>
          </a:p>
        </p:txBody>
      </p:sp>
      <p:sp>
        <p:nvSpPr>
          <p:cNvPr id="29" name="Rectangle 28"/>
          <p:cNvSpPr/>
          <p:nvPr/>
        </p:nvSpPr>
        <p:spPr bwMode="auto">
          <a:xfrm>
            <a:off x="4191000" y="1524000"/>
            <a:ext cx="4800600" cy="9144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4191000" y="2667000"/>
            <a:ext cx="4800600" cy="23622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810000" y="5165669"/>
            <a:ext cx="4038600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eaLnBrk="1" hangingPunct="1">
              <a:spcBef>
                <a:spcPct val="20000"/>
              </a:spcBef>
              <a:buFont typeface="Arial"/>
              <a:buChar char="•"/>
            </a:pPr>
            <a:r>
              <a:rPr lang="fr-FR" sz="1800" kern="0" dirty="0" smtClean="0"/>
              <a:t>Rendu volumique</a:t>
            </a:r>
          </a:p>
          <a:p>
            <a:pPr marL="742950" lvl="1" indent="-285750" eaLnBrk="1" hangingPunct="1">
              <a:spcBef>
                <a:spcPct val="20000"/>
              </a:spcBef>
            </a:pPr>
            <a:endParaRPr lang="fr-FR" sz="1800" kern="0" dirty="0" smtClean="0"/>
          </a:p>
        </p:txBody>
      </p:sp>
      <p:sp>
        <p:nvSpPr>
          <p:cNvPr id="39" name="Rectangle 38"/>
          <p:cNvSpPr/>
          <p:nvPr/>
        </p:nvSpPr>
        <p:spPr bwMode="auto">
          <a:xfrm>
            <a:off x="4191000" y="5181600"/>
            <a:ext cx="4800600" cy="4572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4191000" y="1524000"/>
            <a:ext cx="4800600" cy="381000"/>
          </a:xfrm>
          <a:prstGeom prst="rect">
            <a:avLst/>
          </a:prstGeom>
          <a:solidFill>
            <a:srgbClr val="FF8000">
              <a:alpha val="51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810000" y="3048000"/>
            <a:ext cx="5334000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eaLnBrk="1" hangingPunct="1">
              <a:spcBef>
                <a:spcPct val="20000"/>
              </a:spcBef>
              <a:buFont typeface="Arial"/>
              <a:buChar char="•"/>
            </a:pPr>
            <a:r>
              <a:rPr lang="fr-FR" sz="1800" kern="0" dirty="0" smtClean="0"/>
              <a:t>Utilisation de la librairie </a:t>
            </a:r>
            <a:r>
              <a:rPr lang="fr-FR" sz="1800" kern="0" dirty="0" err="1" smtClean="0"/>
              <a:t>OpenGL</a:t>
            </a:r>
            <a:r>
              <a:rPr lang="fr-FR" sz="1800" kern="0" dirty="0" smtClean="0"/>
              <a:t> : </a:t>
            </a:r>
          </a:p>
          <a:p>
            <a:pPr marL="1200150" lvl="2" indent="-285750" eaLnBrk="1" hangingPunct="1">
              <a:spcBef>
                <a:spcPct val="20000"/>
              </a:spcBef>
              <a:buFont typeface="Arial"/>
              <a:buChar char="•"/>
            </a:pPr>
            <a:r>
              <a:rPr lang="fr-FR" sz="1800" kern="0" dirty="0" smtClean="0"/>
              <a:t>Rendu (éclairage, etc.)</a:t>
            </a:r>
          </a:p>
          <a:p>
            <a:pPr marL="1200150" lvl="2" indent="-285750" eaLnBrk="1" hangingPunct="1">
              <a:spcBef>
                <a:spcPct val="20000"/>
              </a:spcBef>
              <a:buFont typeface="Arial"/>
              <a:buChar char="•"/>
            </a:pPr>
            <a:r>
              <a:rPr lang="fr-FR" sz="1800" kern="0" dirty="0" smtClean="0"/>
              <a:t>Affichage à l’écran (projection, éliminations des parties cachées, ...)</a:t>
            </a:r>
          </a:p>
          <a:p>
            <a:pPr marL="742950" lvl="1" indent="-285750" eaLnBrk="1" hangingPunct="1">
              <a:spcBef>
                <a:spcPct val="20000"/>
              </a:spcBef>
            </a:pPr>
            <a:endParaRPr lang="fr-FR" sz="1800" kern="0" dirty="0" smtClean="0"/>
          </a:p>
        </p:txBody>
      </p:sp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Domaines d’applications -  Simulateurs</a:t>
            </a:r>
          </a:p>
        </p:txBody>
      </p:sp>
      <p:pic>
        <p:nvPicPr>
          <p:cNvPr id="717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762000" y="1905000"/>
            <a:ext cx="2703513" cy="4114800"/>
          </a:xfrm>
          <a:noFill/>
          <a:ln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6100" y="1963738"/>
            <a:ext cx="360045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4648200" y="5791200"/>
            <a:ext cx="3429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800"/>
              <a:t>Simulateur de vol - Airbus</a:t>
            </a:r>
            <a:endParaRPr lang="fr-FR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384925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Informatique Graphique</a:t>
            </a:r>
            <a:endParaRPr kumimoji="1" lang="fr-FR" sz="1200" dirty="0">
              <a:solidFill>
                <a:schemeClr val="bg1"/>
              </a:solidFill>
            </a:endParaRP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Domaines d’applications -  Jeu vidéos</a:t>
            </a:r>
          </a:p>
        </p:txBody>
      </p:sp>
      <p:pic>
        <p:nvPicPr>
          <p:cNvPr id="1024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" y="2057400"/>
            <a:ext cx="4419600" cy="3178175"/>
          </a:xfrm>
          <a:noFill/>
          <a:ln/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8263" y="2046288"/>
            <a:ext cx="3690937" cy="318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5410200" y="5486400"/>
            <a:ext cx="3505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800"/>
              <a:t>Jeu de tir - Medal of honor 3 et 4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384925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Informatique Graphique</a:t>
            </a:r>
            <a:endParaRPr kumimoji="1" lang="fr-FR" sz="1200" dirty="0">
              <a:solidFill>
                <a:schemeClr val="bg1"/>
              </a:solidFill>
            </a:endParaRP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Réalité Virtuelle – Motivations </a:t>
            </a:r>
            <a:endParaRPr lang="fr-FR" dirty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981200"/>
            <a:ext cx="8229600" cy="4114800"/>
          </a:xfrm>
        </p:spPr>
        <p:txBody>
          <a:bodyPr/>
          <a:lstStyle/>
          <a:p>
            <a:r>
              <a:rPr lang="fr-FR" dirty="0"/>
              <a:t>Environnement habituel de travail sur machine </a:t>
            </a:r>
          </a:p>
          <a:p>
            <a:pPr lvl="1"/>
            <a:r>
              <a:rPr lang="fr-FR" dirty="0"/>
              <a:t>Humain vers machine</a:t>
            </a:r>
          </a:p>
          <a:p>
            <a:pPr lvl="2"/>
            <a:r>
              <a:rPr lang="fr-FR" dirty="0"/>
              <a:t>Souris, clavier </a:t>
            </a:r>
          </a:p>
          <a:p>
            <a:pPr lvl="1"/>
            <a:r>
              <a:rPr lang="fr-FR" dirty="0"/>
              <a:t>Machine vers humain</a:t>
            </a:r>
          </a:p>
          <a:p>
            <a:pPr lvl="2"/>
            <a:r>
              <a:rPr lang="fr-FR" dirty="0"/>
              <a:t>Affichage 2D ou 3D sur un écran</a:t>
            </a:r>
            <a:endParaRPr lang="fr-FR" sz="2000" dirty="0"/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304800" y="4191000"/>
            <a:ext cx="85344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fr-FR" sz="2000">
                <a:solidFill>
                  <a:srgbClr val="FF8000"/>
                </a:solidFill>
              </a:rPr>
              <a:t>Echange d’informations homme / machine (ou homme / application numérique) très limit</a:t>
            </a:r>
            <a:r>
              <a:rPr lang="fr-FR" sz="2000">
                <a:solidFill>
                  <a:srgbClr val="FF8000"/>
                </a:solidFill>
                <a:latin typeface="Lucida Grande" pitchFamily="72" charset="0"/>
              </a:rPr>
              <a:t>é</a:t>
            </a:r>
            <a:r>
              <a:rPr lang="fr-FR" sz="2000">
                <a:solidFill>
                  <a:srgbClr val="FF8000"/>
                </a:solidFill>
              </a:rPr>
              <a:t> par rapport aux capacités humaines (5 sens, mouvements mécaniques, émission d’ondes cérébrales)</a:t>
            </a:r>
            <a:r>
              <a:rPr lang="fr-FR" sz="2000">
                <a:latin typeface="Helvetica" pitchFamily="72" charset="0"/>
              </a:rPr>
              <a:t> 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384925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Informatique Graphique</a:t>
            </a:r>
            <a:endParaRPr kumimoji="1" lang="fr-FR" sz="1200" dirty="0">
              <a:solidFill>
                <a:schemeClr val="bg1"/>
              </a:solidFill>
            </a:endParaRP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Réalité Virtuelle – Motivations</a:t>
            </a:r>
            <a:endParaRPr lang="fr-FR" dirty="0"/>
          </a:p>
        </p:txBody>
      </p:sp>
      <p:sp>
        <p:nvSpPr>
          <p:cNvPr id="7577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676400"/>
            <a:ext cx="8077200" cy="3429000"/>
          </a:xfrm>
        </p:spPr>
        <p:txBody>
          <a:bodyPr/>
          <a:lstStyle/>
          <a:p>
            <a:pPr algn="just">
              <a:lnSpc>
                <a:spcPct val="80000"/>
              </a:lnSpc>
            </a:pPr>
            <a:r>
              <a:rPr lang="fr-FR" dirty="0">
                <a:solidFill>
                  <a:srgbClr val="FF8000"/>
                </a:solidFill>
              </a:rPr>
              <a:t>Objectif de la RV</a:t>
            </a:r>
            <a:r>
              <a:rPr lang="fr-FR" dirty="0"/>
              <a:t>  </a:t>
            </a:r>
          </a:p>
          <a:p>
            <a:pPr algn="just">
              <a:lnSpc>
                <a:spcPct val="80000"/>
              </a:lnSpc>
            </a:pPr>
            <a:r>
              <a:rPr lang="fr-FR" dirty="0"/>
              <a:t>	permettre aux hommes de visualiser, manipuler et d’interagir avec des ordinateurs et des données complexes</a:t>
            </a:r>
          </a:p>
          <a:p>
            <a:pPr algn="just">
              <a:lnSpc>
                <a:spcPct val="80000"/>
              </a:lnSpc>
            </a:pPr>
            <a:endParaRPr lang="fr-FR" dirty="0"/>
          </a:p>
          <a:p>
            <a:pPr algn="just">
              <a:lnSpc>
                <a:spcPct val="80000"/>
              </a:lnSpc>
            </a:pPr>
            <a:r>
              <a:rPr lang="fr-FR" dirty="0">
                <a:solidFill>
                  <a:srgbClr val="FF8000"/>
                </a:solidFill>
              </a:rPr>
              <a:t>Technologie </a:t>
            </a:r>
          </a:p>
          <a:p>
            <a:pPr algn="just">
              <a:lnSpc>
                <a:spcPct val="80000"/>
              </a:lnSpc>
            </a:pPr>
            <a:r>
              <a:rPr lang="fr-FR" dirty="0"/>
              <a:t>	permet d’</a:t>
            </a:r>
            <a:r>
              <a:rPr lang="fr-FR" b="1" dirty="0"/>
              <a:t>immerger</a:t>
            </a:r>
            <a:r>
              <a:rPr lang="fr-FR" dirty="0"/>
              <a:t> l’utilisateur dans un monde virtuel représentant la réalité</a:t>
            </a:r>
          </a:p>
          <a:p>
            <a:pPr algn="just">
              <a:lnSpc>
                <a:spcPct val="80000"/>
              </a:lnSpc>
            </a:pPr>
            <a:r>
              <a:rPr lang="fr-FR" dirty="0"/>
              <a:t>		immersion au niveau de la visualisation, </a:t>
            </a:r>
          </a:p>
          <a:p>
            <a:pPr algn="just">
              <a:lnSpc>
                <a:spcPct val="80000"/>
              </a:lnSpc>
            </a:pPr>
            <a:r>
              <a:rPr lang="fr-FR" dirty="0"/>
              <a:t>					du rendu sonore, </a:t>
            </a:r>
          </a:p>
          <a:p>
            <a:pPr algn="just">
              <a:lnSpc>
                <a:spcPct val="80000"/>
              </a:lnSpc>
            </a:pPr>
            <a:r>
              <a:rPr lang="fr-FR" dirty="0"/>
              <a:t>					ou des sensations tactiles </a:t>
            </a:r>
          </a:p>
          <a:p>
            <a:pPr algn="just">
              <a:lnSpc>
                <a:spcPct val="80000"/>
              </a:lnSpc>
            </a:pPr>
            <a:endParaRPr lang="fr-FR" dirty="0"/>
          </a:p>
          <a:p>
            <a:pPr algn="just">
              <a:lnSpc>
                <a:spcPct val="80000"/>
              </a:lnSpc>
            </a:pPr>
            <a:r>
              <a:rPr lang="fr-FR" dirty="0">
                <a:solidFill>
                  <a:srgbClr val="FF8000"/>
                </a:solidFill>
              </a:rPr>
              <a:t>L’utilisateur </a:t>
            </a:r>
          </a:p>
          <a:p>
            <a:pPr algn="just">
              <a:lnSpc>
                <a:spcPct val="80000"/>
              </a:lnSpc>
            </a:pPr>
            <a:r>
              <a:rPr lang="fr-FR" dirty="0"/>
              <a:t>	interagit avec le monde virtuel et peut directement manipuler les objets à l’intérieur de ce monde</a:t>
            </a:r>
          </a:p>
          <a:p>
            <a:pPr algn="just">
              <a:lnSpc>
                <a:spcPct val="80000"/>
              </a:lnSpc>
            </a:pPr>
            <a:r>
              <a:rPr lang="en-GB" dirty="0"/>
              <a:t>  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384925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Informatique Graphique</a:t>
            </a:r>
            <a:endParaRPr kumimoji="1" lang="fr-FR" sz="1200" dirty="0">
              <a:solidFill>
                <a:schemeClr val="bg1"/>
              </a:solidFill>
            </a:endParaRP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Réalité Virtuelle – Historique  </a:t>
            </a:r>
            <a:endParaRPr lang="fr-FR" dirty="0"/>
          </a:p>
        </p:txBody>
      </p:sp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600200"/>
            <a:ext cx="8458200" cy="4114800"/>
          </a:xfrm>
        </p:spPr>
        <p:txBody>
          <a:bodyPr/>
          <a:lstStyle/>
          <a:p>
            <a:r>
              <a:rPr lang="fr-FR"/>
              <a:t>Début : </a:t>
            </a:r>
          </a:p>
          <a:p>
            <a:pPr lvl="1"/>
            <a:r>
              <a:rPr lang="fr-FR"/>
              <a:t>Ivan Sutherland (MIT) : 1965 </a:t>
            </a:r>
          </a:p>
          <a:p>
            <a:pPr lvl="1"/>
            <a:r>
              <a:rPr lang="fr-FR"/>
              <a:t>Principe d’immersion dans le monde simul</a:t>
            </a:r>
            <a:r>
              <a:rPr lang="fr-FR">
                <a:latin typeface="Lucida Grande" pitchFamily="72" charset="0"/>
              </a:rPr>
              <a:t>é</a:t>
            </a:r>
            <a:r>
              <a:rPr lang="fr-FR"/>
              <a:t> </a:t>
            </a:r>
            <a:endParaRPr lang="fr-FR" sz="2000"/>
          </a:p>
          <a:p>
            <a:pPr lvl="1"/>
            <a:r>
              <a:rPr lang="fr-FR"/>
              <a:t>Technologiquement non réalisable</a:t>
            </a:r>
            <a:r>
              <a:rPr lang="fr-FR" sz="2000"/>
              <a:t> </a:t>
            </a:r>
          </a:p>
          <a:p>
            <a:pPr lvl="1">
              <a:buFontTx/>
              <a:buNone/>
            </a:pPr>
            <a:endParaRPr lang="fr-FR" sz="2000"/>
          </a:p>
          <a:p>
            <a:r>
              <a:rPr lang="fr-FR"/>
              <a:t>Aujourd’hui : </a:t>
            </a:r>
          </a:p>
          <a:p>
            <a:pPr lvl="1"/>
            <a:r>
              <a:rPr lang="fr-FR"/>
              <a:t>Systèmes immersifs multi projecteurs </a:t>
            </a:r>
          </a:p>
          <a:p>
            <a:pPr lvl="1">
              <a:buFontTx/>
              <a:buNone/>
            </a:pPr>
            <a:endParaRPr lang="fr-FR"/>
          </a:p>
          <a:p>
            <a:r>
              <a:rPr lang="fr-FR"/>
              <a:t>Demain : </a:t>
            </a:r>
          </a:p>
          <a:p>
            <a:pPr lvl="1"/>
            <a:r>
              <a:rPr lang="fr-FR"/>
              <a:t>Matrix ?</a:t>
            </a:r>
            <a:r>
              <a:rPr lang="fr-FR" sz="2400">
                <a:latin typeface="Helvetica" pitchFamily="72" charset="0"/>
              </a:rPr>
              <a:t> </a:t>
            </a:r>
          </a:p>
        </p:txBody>
      </p:sp>
      <p:pic>
        <p:nvPicPr>
          <p:cNvPr id="54276" name="Picture 4" descr="cav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3429000"/>
            <a:ext cx="3124200" cy="2176463"/>
          </a:xfrm>
          <a:prstGeom prst="rect">
            <a:avLst/>
          </a:prstGeom>
          <a:noFill/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384925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Informatique Graphique</a:t>
            </a:r>
            <a:endParaRPr kumimoji="1" lang="fr-FR" sz="1200" dirty="0">
              <a:solidFill>
                <a:schemeClr val="bg1"/>
              </a:solidFill>
            </a:endParaRP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Réalité Virtuelle - Dispositif </a:t>
            </a:r>
            <a:r>
              <a:rPr lang="fr-FR" dirty="0"/>
              <a:t>matériel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>
          <a:xfrm>
            <a:off x="5867400" y="3124200"/>
            <a:ext cx="3048000" cy="381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fr-FR"/>
              <a:t>Les interfaces d’entrées</a:t>
            </a:r>
            <a:endParaRPr lang="fr-FR" sz="2800"/>
          </a:p>
        </p:txBody>
      </p:sp>
      <p:pic>
        <p:nvPicPr>
          <p:cNvPr id="55300" name="Picture 4" descr="floc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9800" y="1524000"/>
            <a:ext cx="2667000" cy="1519238"/>
          </a:xfrm>
          <a:prstGeom prst="rect">
            <a:avLst/>
          </a:prstGeom>
          <a:noFill/>
        </p:spPr>
      </p:pic>
      <p:pic>
        <p:nvPicPr>
          <p:cNvPr id="55301" name="Picture 5" descr="SGIOnyx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1676400"/>
            <a:ext cx="1968500" cy="2209800"/>
          </a:xfrm>
          <a:prstGeom prst="rect">
            <a:avLst/>
          </a:prstGeom>
          <a:noFill/>
        </p:spPr>
      </p:pic>
      <p:pic>
        <p:nvPicPr>
          <p:cNvPr id="55302" name="Picture 6" descr="cave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81400" y="3810000"/>
            <a:ext cx="2097088" cy="1676400"/>
          </a:xfrm>
          <a:prstGeom prst="rect">
            <a:avLst/>
          </a:prstGeom>
          <a:noFill/>
        </p:spPr>
      </p:pic>
      <p:sp>
        <p:nvSpPr>
          <p:cNvPr id="55303" name="Rectangle 7"/>
          <p:cNvSpPr>
            <a:spLocks noChangeArrowheads="1"/>
          </p:cNvSpPr>
          <p:nvPr/>
        </p:nvSpPr>
        <p:spPr bwMode="auto">
          <a:xfrm>
            <a:off x="609600" y="4038600"/>
            <a:ext cx="1765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/>
              <a:t>Le calculateur</a:t>
            </a:r>
          </a:p>
        </p:txBody>
      </p:sp>
      <p:sp>
        <p:nvSpPr>
          <p:cNvPr id="55304" name="Rectangle 8"/>
          <p:cNvSpPr>
            <a:spLocks noChangeArrowheads="1"/>
          </p:cNvSpPr>
          <p:nvPr/>
        </p:nvSpPr>
        <p:spPr bwMode="auto">
          <a:xfrm>
            <a:off x="3048000" y="5715000"/>
            <a:ext cx="3078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/>
              <a:t>Les dispositifs d’affichage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6384925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Informatique Graphique</a:t>
            </a:r>
            <a:endParaRPr kumimoji="1" lang="fr-FR" sz="1200" dirty="0">
              <a:solidFill>
                <a:schemeClr val="bg1"/>
              </a:solidFill>
            </a:endParaRP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Réalité Virtuelle - Dispositif matériel</a:t>
            </a:r>
            <a:endParaRPr lang="fr-FR" dirty="0"/>
          </a:p>
        </p:txBody>
      </p:sp>
      <p:sp>
        <p:nvSpPr>
          <p:cNvPr id="56323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981200"/>
            <a:ext cx="8458200" cy="4114800"/>
          </a:xfrm>
        </p:spPr>
        <p:txBody>
          <a:bodyPr/>
          <a:lstStyle/>
          <a:p>
            <a:r>
              <a:rPr lang="fr-FR"/>
              <a:t>Améliorer la qualit</a:t>
            </a:r>
            <a:r>
              <a:rPr lang="fr-FR">
                <a:latin typeface="Lucida Grande" pitchFamily="72" charset="0"/>
              </a:rPr>
              <a:t>é</a:t>
            </a:r>
            <a:r>
              <a:rPr lang="fr-FR"/>
              <a:t> de l’information visuelle </a:t>
            </a:r>
          </a:p>
          <a:p>
            <a:pPr lvl="1"/>
            <a:r>
              <a:rPr lang="fr-FR"/>
              <a:t>Augmenter la taille et la résolution du champ visuel </a:t>
            </a:r>
          </a:p>
          <a:p>
            <a:pPr lvl="1"/>
            <a:r>
              <a:rPr lang="fr-FR"/>
              <a:t>Affichage 3D stéréoscopique (vision en relief)</a:t>
            </a:r>
          </a:p>
          <a:p>
            <a:pPr lvl="1">
              <a:buFontTx/>
              <a:buNone/>
            </a:pPr>
            <a:r>
              <a:rPr lang="fr-FR"/>
              <a:t>			Meilleure sensation </a:t>
            </a:r>
            <a:r>
              <a:rPr lang="fr-FR">
                <a:solidFill>
                  <a:srgbClr val="FF8000"/>
                </a:solidFill>
              </a:rPr>
              <a:t>d’immersion </a:t>
            </a:r>
          </a:p>
          <a:p>
            <a:pPr lvl="1">
              <a:buFontTx/>
              <a:buNone/>
            </a:pPr>
            <a:r>
              <a:rPr lang="fr-FR"/>
              <a:t>			Meilleure appréhension des structures 3D</a:t>
            </a:r>
          </a:p>
          <a:p>
            <a:pPr lvl="1">
              <a:buFontTx/>
              <a:buNone/>
            </a:pPr>
            <a:endParaRPr lang="fr-FR"/>
          </a:p>
          <a:p>
            <a:r>
              <a:rPr lang="fr-FR"/>
              <a:t>Exemple de dispositifs d’affichage permettant cette immersion</a:t>
            </a:r>
          </a:p>
          <a:p>
            <a:pPr lvl="1"/>
            <a:r>
              <a:rPr lang="fr-FR"/>
              <a:t>Lunettes de RV, murs d’images, CAVE, workbench, ...</a:t>
            </a:r>
          </a:p>
        </p:txBody>
      </p:sp>
      <p:sp>
        <p:nvSpPr>
          <p:cNvPr id="56324" name="AutoShape 4"/>
          <p:cNvSpPr>
            <a:spLocks noChangeArrowheads="1"/>
          </p:cNvSpPr>
          <p:nvPr/>
        </p:nvSpPr>
        <p:spPr bwMode="auto">
          <a:xfrm>
            <a:off x="1981200" y="3048000"/>
            <a:ext cx="381000" cy="228600"/>
          </a:xfrm>
          <a:prstGeom prst="rightArrow">
            <a:avLst>
              <a:gd name="adj1" fmla="val 50000"/>
              <a:gd name="adj2" fmla="val 41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6325" name="AutoShape 5"/>
          <p:cNvSpPr>
            <a:spLocks noChangeArrowheads="1"/>
          </p:cNvSpPr>
          <p:nvPr/>
        </p:nvSpPr>
        <p:spPr bwMode="auto">
          <a:xfrm>
            <a:off x="1981200" y="3429000"/>
            <a:ext cx="381000" cy="228600"/>
          </a:xfrm>
          <a:prstGeom prst="rightArrow">
            <a:avLst>
              <a:gd name="adj1" fmla="val 50000"/>
              <a:gd name="adj2" fmla="val 41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381000" y="1524000"/>
            <a:ext cx="16328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8000"/>
                </a:solidFill>
              </a:rPr>
              <a:t>Visualisation </a:t>
            </a:r>
            <a:endParaRPr lang="fr-FR" sz="2000" dirty="0">
              <a:solidFill>
                <a:srgbClr val="FF8000"/>
              </a:solidFill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384925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Informatique Graphique</a:t>
            </a:r>
            <a:endParaRPr kumimoji="1" lang="fr-FR" sz="1200" dirty="0">
              <a:solidFill>
                <a:schemeClr val="bg1"/>
              </a:solidFill>
            </a:endParaRP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Réalité Virtuelle - Dispositif matériel</a:t>
            </a:r>
            <a:endParaRPr lang="fr-FR" dirty="0">
              <a:latin typeface="Helvetica" pitchFamily="72" charset="0"/>
            </a:endParaRPr>
          </a:p>
        </p:txBody>
      </p:sp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7772400" cy="1295400"/>
          </a:xfrm>
        </p:spPr>
        <p:txBody>
          <a:bodyPr/>
          <a:lstStyle/>
          <a:p>
            <a:r>
              <a:rPr lang="fr-FR" dirty="0" smtClean="0">
                <a:solidFill>
                  <a:srgbClr val="FF8000"/>
                </a:solidFill>
              </a:rPr>
              <a:t>Visualisation - Casque ou Head </a:t>
            </a:r>
            <a:r>
              <a:rPr lang="fr-FR" dirty="0" err="1" smtClean="0">
                <a:solidFill>
                  <a:srgbClr val="FF8000"/>
                </a:solidFill>
              </a:rPr>
              <a:t>Mounted</a:t>
            </a:r>
            <a:r>
              <a:rPr lang="fr-FR" dirty="0" smtClean="0">
                <a:solidFill>
                  <a:srgbClr val="FF8000"/>
                </a:solidFill>
              </a:rPr>
              <a:t> Displays</a:t>
            </a:r>
            <a:r>
              <a:rPr lang="fr-FR" dirty="0" smtClean="0">
                <a:solidFill>
                  <a:srgbClr val="FF8000"/>
                </a:solidFill>
                <a:latin typeface="Helvetica" pitchFamily="72" charset="0"/>
              </a:rPr>
              <a:t> (HMD)</a:t>
            </a:r>
          </a:p>
          <a:p>
            <a:endParaRPr lang="fr-FR" dirty="0" smtClean="0">
              <a:solidFill>
                <a:srgbClr val="FF8000"/>
              </a:solidFill>
            </a:endParaRPr>
          </a:p>
          <a:p>
            <a:r>
              <a:rPr lang="fr-FR" dirty="0" smtClean="0"/>
              <a:t>	Utilisateur </a:t>
            </a:r>
            <a:r>
              <a:rPr lang="fr-FR" dirty="0"/>
              <a:t>porte écran près de ses yeux</a:t>
            </a:r>
          </a:p>
        </p:txBody>
      </p:sp>
      <p:pic>
        <p:nvPicPr>
          <p:cNvPr id="62468" name="Picture 4" descr="casqu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2819400"/>
            <a:ext cx="2971800" cy="2225675"/>
          </a:xfrm>
          <a:prstGeom prst="rect">
            <a:avLst/>
          </a:prstGeom>
          <a:noFill/>
        </p:spPr>
      </p:pic>
      <p:pic>
        <p:nvPicPr>
          <p:cNvPr id="62469" name="Picture 9" descr="HMDboygir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0600" y="2819400"/>
            <a:ext cx="2667000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384925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Informatique Graphique</a:t>
            </a:r>
            <a:endParaRPr kumimoji="1" lang="fr-FR" sz="1200" dirty="0">
              <a:solidFill>
                <a:schemeClr val="bg1"/>
              </a:solidFill>
            </a:endParaRP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Réalité Virtuelle - Dispositif matériel</a:t>
            </a:r>
            <a:endParaRPr lang="fr-FR" dirty="0"/>
          </a:p>
        </p:txBody>
      </p:sp>
      <p:sp>
        <p:nvSpPr>
          <p:cNvPr id="66563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371600"/>
            <a:ext cx="8686800" cy="4114800"/>
          </a:xfrm>
        </p:spPr>
        <p:txBody>
          <a:bodyPr/>
          <a:lstStyle/>
          <a:p>
            <a:r>
              <a:rPr lang="fr-FR" dirty="0" smtClean="0">
                <a:solidFill>
                  <a:srgbClr val="FF8000"/>
                </a:solidFill>
              </a:rPr>
              <a:t>Visualisation - Casque ou Head </a:t>
            </a:r>
            <a:r>
              <a:rPr lang="fr-FR" dirty="0" err="1" smtClean="0">
                <a:solidFill>
                  <a:srgbClr val="FF8000"/>
                </a:solidFill>
              </a:rPr>
              <a:t>Mounted</a:t>
            </a:r>
            <a:r>
              <a:rPr lang="fr-FR" dirty="0" smtClean="0">
                <a:solidFill>
                  <a:srgbClr val="FF8000"/>
                </a:solidFill>
              </a:rPr>
              <a:t> Displays</a:t>
            </a:r>
            <a:r>
              <a:rPr lang="fr-FR" dirty="0" smtClean="0">
                <a:solidFill>
                  <a:srgbClr val="FF8000"/>
                </a:solidFill>
                <a:latin typeface="Helvetica" pitchFamily="72" charset="0"/>
              </a:rPr>
              <a:t> (HMD)</a:t>
            </a:r>
          </a:p>
          <a:p>
            <a:endParaRPr lang="fr-FR" dirty="0" smtClean="0"/>
          </a:p>
          <a:p>
            <a:r>
              <a:rPr lang="fr-FR" dirty="0" smtClean="0"/>
              <a:t>Limitations </a:t>
            </a:r>
            <a:r>
              <a:rPr lang="fr-FR" dirty="0"/>
              <a:t>technologiques </a:t>
            </a:r>
          </a:p>
          <a:p>
            <a:pPr lvl="1"/>
            <a:r>
              <a:rPr lang="fr-FR" dirty="0"/>
              <a:t>Faible résolution </a:t>
            </a:r>
          </a:p>
          <a:p>
            <a:pPr lvl="1"/>
            <a:r>
              <a:rPr lang="fr-FR" dirty="0"/>
              <a:t>Souvent lourd </a:t>
            </a:r>
          </a:p>
          <a:p>
            <a:pPr lvl="1"/>
            <a:r>
              <a:rPr lang="fr-FR" dirty="0"/>
              <a:t>Difficile traquer précisément mouvements de la t</a:t>
            </a:r>
            <a:r>
              <a:rPr lang="fr-FR" altLang="ja-JP" dirty="0"/>
              <a:t>ête</a:t>
            </a:r>
          </a:p>
          <a:p>
            <a:pPr lvl="2"/>
            <a:r>
              <a:rPr lang="fr-FR" dirty="0"/>
              <a:t>Immersion peu réaliste </a:t>
            </a:r>
          </a:p>
          <a:p>
            <a:pPr lvl="2"/>
            <a:r>
              <a:rPr lang="fr-FR" dirty="0"/>
              <a:t>Malaises </a:t>
            </a:r>
          </a:p>
          <a:p>
            <a:pPr lvl="2"/>
            <a:endParaRPr lang="fr-FR" dirty="0"/>
          </a:p>
          <a:p>
            <a:r>
              <a:rPr lang="fr-FR" dirty="0"/>
              <a:t>Utilisateur visuellement isol</a:t>
            </a:r>
            <a:r>
              <a:rPr lang="fr-FR" dirty="0">
                <a:latin typeface="Lucida Grande" pitchFamily="72" charset="0"/>
              </a:rPr>
              <a:t>é</a:t>
            </a:r>
            <a:r>
              <a:rPr lang="fr-FR" dirty="0"/>
              <a:t> </a:t>
            </a:r>
          </a:p>
          <a:p>
            <a:pPr lvl="1"/>
            <a:r>
              <a:rPr lang="fr-FR" dirty="0"/>
              <a:t>Ne voit pas les autres </a:t>
            </a:r>
          </a:p>
          <a:p>
            <a:pPr lvl="1"/>
            <a:r>
              <a:rPr lang="fr-FR" dirty="0"/>
              <a:t>Ne se voit pas lui-m</a:t>
            </a:r>
            <a:r>
              <a:rPr lang="fr-FR" altLang="ja-JP" dirty="0"/>
              <a:t>ême</a:t>
            </a:r>
          </a:p>
          <a:p>
            <a:pPr lvl="1">
              <a:buFontTx/>
              <a:buNone/>
            </a:pPr>
            <a:endParaRPr lang="x-none" dirty="0"/>
          </a:p>
          <a:p>
            <a:r>
              <a:rPr lang="x-none" dirty="0"/>
              <a:t>Néce</a:t>
            </a:r>
            <a:r>
              <a:rPr lang="fr-FR" dirty="0" err="1"/>
              <a:t>ssite</a:t>
            </a:r>
            <a:r>
              <a:rPr lang="fr-FR" dirty="0"/>
              <a:t> reproduction </a:t>
            </a:r>
            <a:r>
              <a:rPr lang="fr-FR" dirty="0" err="1"/>
              <a:t>num</a:t>
            </a:r>
            <a:r>
              <a:rPr lang="x-none" dirty="0"/>
              <a:t>éri</a:t>
            </a:r>
            <a:r>
              <a:rPr lang="fr-FR" dirty="0"/>
              <a:t>que de ce qui n</a:t>
            </a:r>
            <a:r>
              <a:rPr lang="x-none" dirty="0"/>
              <a:t>’e</a:t>
            </a:r>
            <a:r>
              <a:rPr lang="fr-FR" dirty="0"/>
              <a:t>st plus visible</a:t>
            </a:r>
            <a:r>
              <a:rPr lang="fr-FR" dirty="0">
                <a:latin typeface="Helvetica" pitchFamily="72" charset="0"/>
              </a:rPr>
              <a:t> 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384925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Informatique Graphique</a:t>
            </a:r>
            <a:endParaRPr kumimoji="1" lang="fr-FR" sz="1200" dirty="0">
              <a:solidFill>
                <a:schemeClr val="bg1"/>
              </a:solidFill>
            </a:endParaRP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Réalité Virtuelle - Dispositif matériel</a:t>
            </a:r>
            <a:endParaRPr lang="fr-FR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2019300"/>
            <a:ext cx="8915400" cy="4114800"/>
          </a:xfrm>
        </p:spPr>
        <p:txBody>
          <a:bodyPr/>
          <a:lstStyle/>
          <a:p>
            <a:r>
              <a:rPr lang="fr-FR" dirty="0"/>
              <a:t>Plusieurs vidéo projecteurs sont associés pour former un mur de projection</a:t>
            </a:r>
            <a:r>
              <a:rPr lang="fr-FR" sz="2400" dirty="0"/>
              <a:t> </a:t>
            </a:r>
          </a:p>
          <a:p>
            <a:pPr lvl="1"/>
            <a:r>
              <a:rPr lang="fr-FR" dirty="0"/>
              <a:t>Haute résolution </a:t>
            </a:r>
          </a:p>
          <a:p>
            <a:pPr lvl="1"/>
            <a:r>
              <a:rPr lang="fr-FR" dirty="0"/>
              <a:t>Collaboration </a:t>
            </a:r>
          </a:p>
          <a:p>
            <a:pPr lvl="1"/>
            <a:r>
              <a:rPr lang="fr-FR" dirty="0"/>
              <a:t>Travail </a:t>
            </a:r>
            <a:r>
              <a:rPr lang="fr-FR" dirty="0">
                <a:latin typeface="Lucida Grande" pitchFamily="72" charset="0"/>
              </a:rPr>
              <a:t>à l’éc</a:t>
            </a:r>
            <a:r>
              <a:rPr lang="fr-FR" dirty="0"/>
              <a:t>helle 1</a:t>
            </a:r>
            <a:r>
              <a:rPr lang="fr-FR" sz="2000" dirty="0"/>
              <a:t> </a:t>
            </a:r>
          </a:p>
          <a:p>
            <a:pPr lvl="1"/>
            <a:endParaRPr lang="fr-FR" sz="2000" dirty="0"/>
          </a:p>
          <a:p>
            <a:r>
              <a:rPr lang="fr-FR" dirty="0"/>
              <a:t>Mais…</a:t>
            </a:r>
            <a:endParaRPr lang="fr-FR" sz="2400" dirty="0"/>
          </a:p>
          <a:p>
            <a:pPr lvl="1"/>
            <a:r>
              <a:rPr lang="fr-FR" dirty="0"/>
              <a:t>Couverture incomplète du </a:t>
            </a:r>
          </a:p>
          <a:p>
            <a:pPr lvl="1">
              <a:buFontTx/>
              <a:buNone/>
            </a:pPr>
            <a:r>
              <a:rPr lang="fr-FR" dirty="0"/>
              <a:t>champ visuel </a:t>
            </a:r>
          </a:p>
          <a:p>
            <a:pPr lvl="1"/>
            <a:r>
              <a:rPr lang="fr-FR" dirty="0"/>
              <a:t>Co</a:t>
            </a:r>
            <a:r>
              <a:rPr lang="fr-FR" altLang="ja-JP" dirty="0"/>
              <a:t>ût</a:t>
            </a:r>
            <a:r>
              <a:rPr lang="fr-FR" dirty="0"/>
              <a:t> élevé</a:t>
            </a:r>
            <a:r>
              <a:rPr lang="fr-FR" sz="2000" dirty="0">
                <a:latin typeface="Helvetica" pitchFamily="72" charset="0"/>
              </a:rPr>
              <a:t> </a:t>
            </a:r>
          </a:p>
        </p:txBody>
      </p:sp>
      <p:pic>
        <p:nvPicPr>
          <p:cNvPr id="63492" name="Picture 4" descr="SGIRealityCenIn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2705100"/>
            <a:ext cx="4724400" cy="3543300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76200" y="1524000"/>
            <a:ext cx="34001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8000"/>
                </a:solidFill>
              </a:rPr>
              <a:t>Visualisation - Mur d’images</a:t>
            </a:r>
            <a:endParaRPr lang="fr-FR" sz="2000" dirty="0">
              <a:solidFill>
                <a:srgbClr val="FF8000"/>
              </a:solidFill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384925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Informatique Graphique</a:t>
            </a:r>
            <a:endParaRPr kumimoji="1" lang="fr-FR" sz="1200" dirty="0">
              <a:solidFill>
                <a:schemeClr val="bg1"/>
              </a:solidFill>
            </a:endParaRP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Modélisation géométrique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228600" y="1524000"/>
            <a:ext cx="86868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FF8000"/>
                </a:solidFill>
              </a:rPr>
              <a:t>Intérêt </a:t>
            </a:r>
          </a:p>
          <a:p>
            <a:endParaRPr lang="fr-FR" sz="1000" dirty="0" smtClean="0"/>
          </a:p>
          <a:p>
            <a:pPr lvl="1"/>
            <a:r>
              <a:rPr lang="fr-FR" sz="2000" dirty="0" smtClean="0"/>
              <a:t>Permet de représenter un objet qui sera ensuite manipulé</a:t>
            </a:r>
          </a:p>
          <a:p>
            <a:pPr lvl="2">
              <a:buFont typeface="Arial"/>
              <a:buChar char="•"/>
            </a:pPr>
            <a:r>
              <a:rPr lang="fr-FR" sz="2000" dirty="0" smtClean="0"/>
              <a:t> objets réels ou virtuels / inventés</a:t>
            </a:r>
          </a:p>
          <a:p>
            <a:pPr lvl="2">
              <a:buFont typeface="Arial"/>
              <a:buChar char="•"/>
            </a:pPr>
            <a:r>
              <a:rPr lang="fr-FR" sz="2000" dirty="0" smtClean="0"/>
              <a:t> carrosserie de voiture, réacteur nucléaire, etc.</a:t>
            </a:r>
          </a:p>
          <a:p>
            <a:pPr lvl="1"/>
            <a:endParaRPr lang="fr-FR" sz="2000" dirty="0" smtClean="0"/>
          </a:p>
          <a:p>
            <a:pPr lvl="1"/>
            <a:r>
              <a:rPr lang="fr-FR" sz="2000" dirty="0" smtClean="0"/>
              <a:t>Permet de rendre observables certaines caractéristiques </a:t>
            </a:r>
          </a:p>
          <a:p>
            <a:pPr lvl="2">
              <a:buFont typeface="Arial"/>
              <a:buChar char="•"/>
            </a:pPr>
            <a:r>
              <a:rPr lang="fr-FR" sz="2000" dirty="0" smtClean="0"/>
              <a:t> visite de réacteur nucléaire, etc. </a:t>
            </a:r>
          </a:p>
          <a:p>
            <a:pPr lvl="1"/>
            <a:endParaRPr lang="fr-FR" sz="2000" dirty="0" smtClean="0"/>
          </a:p>
          <a:p>
            <a:pPr lvl="1"/>
            <a:r>
              <a:rPr lang="fr-FR" sz="2000" dirty="0" smtClean="0"/>
              <a:t>Remplace les maquettes à taille réduite</a:t>
            </a:r>
          </a:p>
          <a:p>
            <a:pPr lvl="2">
              <a:buFont typeface="Arial"/>
              <a:buChar char="•"/>
            </a:pPr>
            <a:r>
              <a:rPr lang="fr-FR" sz="2000" dirty="0" smtClean="0"/>
              <a:t> réduction des coûts</a:t>
            </a:r>
          </a:p>
          <a:p>
            <a:pPr lvl="2">
              <a:buFont typeface="Arial"/>
              <a:buChar char="•"/>
            </a:pPr>
            <a:endParaRPr lang="fr-FR" sz="2000" dirty="0" smtClean="0"/>
          </a:p>
          <a:p>
            <a:r>
              <a:rPr lang="fr-FR" sz="2000" dirty="0" smtClean="0">
                <a:solidFill>
                  <a:srgbClr val="FF8000"/>
                </a:solidFill>
              </a:rPr>
              <a:t>Utilisation</a:t>
            </a:r>
          </a:p>
          <a:p>
            <a:pPr lvl="1"/>
            <a:endParaRPr lang="fr-FR" sz="1000" dirty="0" smtClean="0"/>
          </a:p>
          <a:p>
            <a:pPr lvl="1"/>
            <a:r>
              <a:rPr lang="fr-FR" sz="2000" dirty="0" smtClean="0"/>
              <a:t>Affichage, animation, simulation physique, etc.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Réalité Virtuelle - Dispositif matériel</a:t>
            </a:r>
            <a:endParaRPr lang="fr-FR" dirty="0"/>
          </a:p>
        </p:txBody>
      </p:sp>
      <p:sp>
        <p:nvSpPr>
          <p:cNvPr id="64515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2057400"/>
            <a:ext cx="7772400" cy="2667000"/>
          </a:xfrm>
        </p:spPr>
        <p:txBody>
          <a:bodyPr/>
          <a:lstStyle/>
          <a:p>
            <a:r>
              <a:rPr lang="fr-FR" dirty="0"/>
              <a:t>Premier CAVE présent</a:t>
            </a:r>
            <a:r>
              <a:rPr lang="fr-FR" dirty="0">
                <a:latin typeface="Lucida Grande" pitchFamily="72" charset="0"/>
              </a:rPr>
              <a:t>é</a:t>
            </a:r>
            <a:r>
              <a:rPr lang="fr-FR" dirty="0"/>
              <a:t> par Carolina </a:t>
            </a:r>
            <a:r>
              <a:rPr lang="fr-FR" dirty="0" err="1"/>
              <a:t>Cruz-Neira</a:t>
            </a:r>
            <a:r>
              <a:rPr lang="fr-FR" dirty="0"/>
              <a:t> à </a:t>
            </a:r>
            <a:r>
              <a:rPr lang="fr-FR" dirty="0">
                <a:latin typeface="Lucida Grande" pitchFamily="72" charset="0"/>
              </a:rPr>
              <a:t>S</a:t>
            </a:r>
            <a:r>
              <a:rPr lang="fr-FR" dirty="0"/>
              <a:t>IGGRAPH’92 </a:t>
            </a:r>
          </a:p>
          <a:p>
            <a:pPr lvl="1"/>
            <a:r>
              <a:rPr lang="fr-FR" dirty="0"/>
              <a:t>Projection sur 4 faces </a:t>
            </a:r>
          </a:p>
          <a:p>
            <a:pPr lvl="1"/>
            <a:endParaRPr lang="fr-FR" dirty="0"/>
          </a:p>
          <a:p>
            <a:r>
              <a:rPr lang="fr-FR" dirty="0"/>
              <a:t>2001 : 5 CAVES </a:t>
            </a:r>
            <a:r>
              <a:rPr lang="fr-FR" dirty="0">
                <a:latin typeface="Lucida Grande" pitchFamily="72" charset="0"/>
              </a:rPr>
              <a:t>à</a:t>
            </a:r>
            <a:r>
              <a:rPr lang="fr-FR" dirty="0"/>
              <a:t> 6 faces dans le monde </a:t>
            </a:r>
          </a:p>
          <a:p>
            <a:pPr lvl="1"/>
            <a:r>
              <a:rPr lang="fr-FR" dirty="0"/>
              <a:t>Japon, Suède, Allemagne, USA</a:t>
            </a:r>
            <a:endParaRPr lang="fr-FR" sz="2000" dirty="0"/>
          </a:p>
        </p:txBody>
      </p:sp>
      <p:pic>
        <p:nvPicPr>
          <p:cNvPr id="64516" name="Picture 4" descr="cave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4010025"/>
            <a:ext cx="2895600" cy="2314575"/>
          </a:xfrm>
          <a:prstGeom prst="rect">
            <a:avLst/>
          </a:prstGeom>
          <a:noFill/>
        </p:spPr>
      </p:pic>
      <p:pic>
        <p:nvPicPr>
          <p:cNvPr id="64518" name="Picture 11" descr="caveback_smal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2600" y="4114800"/>
            <a:ext cx="2743200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228600" y="1447800"/>
            <a:ext cx="4203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8000"/>
                </a:solidFill>
              </a:rPr>
              <a:t>Visualisation - Visio Cube ou CAVE</a:t>
            </a:r>
            <a:endParaRPr lang="fr-FR" sz="2000" dirty="0">
              <a:solidFill>
                <a:srgbClr val="FF8000"/>
              </a:solidFill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384925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Informatique Graphique</a:t>
            </a:r>
            <a:endParaRPr kumimoji="1" lang="fr-FR" sz="1200" dirty="0">
              <a:solidFill>
                <a:schemeClr val="bg1"/>
              </a:solidFill>
            </a:endParaRP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Réalité Virtuelle - Dispositif matériel</a:t>
            </a:r>
            <a:endParaRPr lang="fr-FR" dirty="0"/>
          </a:p>
        </p:txBody>
      </p:sp>
      <p:sp>
        <p:nvSpPr>
          <p:cNvPr id="67587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8763000" cy="1905000"/>
          </a:xfrm>
        </p:spPr>
        <p:txBody>
          <a:bodyPr/>
          <a:lstStyle/>
          <a:p>
            <a:r>
              <a:rPr lang="fr-FR" dirty="0"/>
              <a:t>Immersion visuelle complète </a:t>
            </a:r>
          </a:p>
          <a:p>
            <a:pPr lvl="1"/>
            <a:r>
              <a:rPr lang="fr-FR" dirty="0"/>
              <a:t>Stéréoscopie masque structure cubique </a:t>
            </a:r>
            <a:r>
              <a:rPr lang="fr-FR" dirty="0">
                <a:latin typeface="Lucida Grande" pitchFamily="72" charset="0"/>
              </a:rPr>
              <a:t>à l’</a:t>
            </a:r>
            <a:r>
              <a:rPr lang="fr-FR" dirty="0"/>
              <a:t>utilisateur </a:t>
            </a:r>
          </a:p>
          <a:p>
            <a:pPr lvl="1"/>
            <a:r>
              <a:rPr lang="fr-FR" dirty="0"/>
              <a:t>Travail </a:t>
            </a:r>
            <a:r>
              <a:rPr lang="fr-FR" dirty="0">
                <a:latin typeface="Lucida Grande" pitchFamily="72" charset="0"/>
              </a:rPr>
              <a:t>à l’éc</a:t>
            </a:r>
            <a:r>
              <a:rPr lang="fr-FR" dirty="0"/>
              <a:t>helle 1</a:t>
            </a:r>
            <a:r>
              <a:rPr lang="fr-FR" dirty="0" smtClean="0"/>
              <a:t> </a:t>
            </a:r>
          </a:p>
          <a:p>
            <a:pPr lvl="1"/>
            <a:r>
              <a:rPr lang="fr-FR" dirty="0"/>
              <a:t>Possibilité d’introduire des maquettes réelles </a:t>
            </a:r>
          </a:p>
        </p:txBody>
      </p:sp>
      <p:pic>
        <p:nvPicPr>
          <p:cNvPr id="67588" name="Picture 4" descr="CAVE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3657600"/>
            <a:ext cx="3657600" cy="2627313"/>
          </a:xfrm>
          <a:prstGeom prst="rect">
            <a:avLst/>
          </a:prstGeom>
          <a:noFill/>
        </p:spPr>
      </p:pic>
      <p:pic>
        <p:nvPicPr>
          <p:cNvPr id="67589" name="Picture 5" descr="CAVE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3657600"/>
            <a:ext cx="3352800" cy="2697163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228600" y="1447800"/>
            <a:ext cx="4203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8000"/>
                </a:solidFill>
              </a:rPr>
              <a:t>Visualisation - Visio Cube ou CAVE</a:t>
            </a:r>
            <a:endParaRPr lang="fr-FR" sz="2000" dirty="0">
              <a:solidFill>
                <a:srgbClr val="FF8000"/>
              </a:solidFill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384925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Informatique Graphique</a:t>
            </a:r>
            <a:endParaRPr kumimoji="1" lang="fr-FR" sz="1200" dirty="0">
              <a:solidFill>
                <a:schemeClr val="bg1"/>
              </a:solidFill>
            </a:endParaRP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Réalité Virtuelle - Dispositif matériel</a:t>
            </a:r>
            <a:endParaRPr lang="fr-FR" dirty="0"/>
          </a:p>
        </p:txBody>
      </p:sp>
      <p:pic>
        <p:nvPicPr>
          <p:cNvPr id="65540" name="Picture 4" descr="workbench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508080" y="4794323"/>
            <a:ext cx="1368176" cy="1368176"/>
          </a:xfrm>
        </p:spPr>
      </p:pic>
      <p:pic>
        <p:nvPicPr>
          <p:cNvPr id="65541" name="Picture 5" descr="workbench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34200" y="2925762"/>
            <a:ext cx="2057400" cy="1646238"/>
          </a:xfrm>
          <a:prstGeom prst="rect">
            <a:avLst/>
          </a:prstGeom>
          <a:noFill/>
        </p:spPr>
      </p:pic>
      <p:sp>
        <p:nvSpPr>
          <p:cNvPr id="65542" name="Text Box 6"/>
          <p:cNvSpPr txBox="1">
            <a:spLocks noChangeArrowheads="1"/>
          </p:cNvSpPr>
          <p:nvPr/>
        </p:nvSpPr>
        <p:spPr bwMode="auto">
          <a:xfrm>
            <a:off x="498901" y="2029485"/>
            <a:ext cx="8763000" cy="363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dirty="0"/>
              <a:t> Premier </a:t>
            </a:r>
            <a:r>
              <a:rPr lang="fr-FR" sz="2000" dirty="0" err="1"/>
              <a:t>workbench</a:t>
            </a:r>
            <a:r>
              <a:rPr lang="fr-FR" sz="2000" dirty="0"/>
              <a:t> créé en 1993 au GMD (Allemagne) </a:t>
            </a:r>
          </a:p>
          <a:p>
            <a:pPr>
              <a:spcBef>
                <a:spcPct val="50000"/>
              </a:spcBef>
            </a:pPr>
            <a:r>
              <a:rPr lang="fr-FR" sz="2000" dirty="0"/>
              <a:t> Au lieu d’</a:t>
            </a:r>
            <a:r>
              <a:rPr lang="fr-FR" altLang="ja-JP" sz="2000" dirty="0"/>
              <a:t>êt</a:t>
            </a:r>
            <a:r>
              <a:rPr lang="fr-FR" sz="2000" dirty="0"/>
              <a:t>re immerg</a:t>
            </a:r>
            <a:r>
              <a:rPr lang="fr-FR" sz="2000" dirty="0">
                <a:latin typeface="Lucida Grande" pitchFamily="72" charset="0"/>
              </a:rPr>
              <a:t>é</a:t>
            </a:r>
            <a:r>
              <a:rPr lang="fr-FR" sz="2000" dirty="0"/>
              <a:t> dans le monde virtuel,</a:t>
            </a:r>
            <a:r>
              <a:rPr lang="fr-FR" sz="2000" dirty="0" smtClean="0"/>
              <a:t> l’utilisateur </a:t>
            </a:r>
            <a:r>
              <a:rPr lang="fr-FR" sz="2000" dirty="0"/>
              <a:t>le surplombe </a:t>
            </a:r>
          </a:p>
          <a:p>
            <a:pPr lvl="1">
              <a:spcBef>
                <a:spcPct val="50000"/>
              </a:spcBef>
              <a:buFontTx/>
              <a:buChar char="-"/>
            </a:pPr>
            <a:r>
              <a:rPr lang="fr-FR" sz="2000" dirty="0"/>
              <a:t> Couverture limité du champ visuel </a:t>
            </a:r>
          </a:p>
          <a:p>
            <a:pPr lvl="1">
              <a:spcBef>
                <a:spcPct val="50000"/>
              </a:spcBef>
              <a:buFontTx/>
              <a:buChar char="-"/>
            </a:pPr>
            <a:r>
              <a:rPr lang="fr-FR" sz="2000" dirty="0"/>
              <a:t> Collaboration (limité en </a:t>
            </a:r>
            <a:r>
              <a:rPr lang="fr-FR" sz="2000" dirty="0" err="1"/>
              <a:t>stéréscopie</a:t>
            </a:r>
            <a:r>
              <a:rPr lang="fr-FR" sz="2000" dirty="0"/>
              <a:t>) </a:t>
            </a:r>
          </a:p>
          <a:p>
            <a:pPr lvl="1">
              <a:spcBef>
                <a:spcPct val="50000"/>
              </a:spcBef>
              <a:buFontTx/>
              <a:buChar char="-"/>
            </a:pPr>
            <a:r>
              <a:rPr lang="fr-FR" sz="2000" dirty="0"/>
              <a:t> Position de travail approprié </a:t>
            </a:r>
          </a:p>
          <a:p>
            <a:pPr lvl="1">
              <a:spcBef>
                <a:spcPct val="50000"/>
              </a:spcBef>
            </a:pPr>
            <a:r>
              <a:rPr lang="fr-FR" sz="2000" dirty="0"/>
              <a:t>(opération chirurgicale virtuelle) </a:t>
            </a:r>
          </a:p>
          <a:p>
            <a:pPr>
              <a:spcBef>
                <a:spcPct val="50000"/>
              </a:spcBef>
            </a:pPr>
            <a:r>
              <a:rPr lang="fr-FR" sz="2000" dirty="0"/>
              <a:t> </a:t>
            </a:r>
          </a:p>
          <a:p>
            <a:pPr>
              <a:spcBef>
                <a:spcPct val="50000"/>
              </a:spcBef>
            </a:pPr>
            <a:r>
              <a:rPr lang="fr-FR" sz="2000" dirty="0"/>
              <a:t>Encombrement et co</a:t>
            </a:r>
            <a:r>
              <a:rPr lang="fr-FR" altLang="ja-JP" sz="2000" dirty="0"/>
              <a:t>ût</a:t>
            </a:r>
            <a:r>
              <a:rPr lang="fr-FR" sz="2000" dirty="0"/>
              <a:t> raisonnable</a:t>
            </a:r>
            <a:r>
              <a:rPr lang="fr-FR" sz="2000" dirty="0">
                <a:latin typeface="Helvetica" pitchFamily="72" charset="0"/>
              </a:rPr>
              <a:t> </a:t>
            </a:r>
          </a:p>
        </p:txBody>
      </p:sp>
      <p:pic>
        <p:nvPicPr>
          <p:cNvPr id="65543" name="Picture 7" descr="versabenc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62800" y="4572000"/>
            <a:ext cx="1752600" cy="168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381000" y="1524000"/>
            <a:ext cx="46885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8000"/>
                </a:solidFill>
              </a:rPr>
              <a:t>Visualisation - Visio plan ou </a:t>
            </a:r>
            <a:r>
              <a:rPr lang="fr-FR" sz="2000" dirty="0" err="1" smtClean="0">
                <a:solidFill>
                  <a:srgbClr val="FF8000"/>
                </a:solidFill>
              </a:rPr>
              <a:t>Workbench</a:t>
            </a:r>
            <a:endParaRPr lang="fr-FR" sz="2000" dirty="0">
              <a:solidFill>
                <a:srgbClr val="FF8000"/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384925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Informatique Graphique</a:t>
            </a:r>
            <a:endParaRPr kumimoji="1" lang="fr-FR" sz="1200" dirty="0">
              <a:solidFill>
                <a:schemeClr val="bg1"/>
              </a:solidFill>
            </a:endParaRP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Réalité Virtuelle - Dispositif matériel</a:t>
            </a:r>
            <a:endParaRPr lang="fr-FR" dirty="0"/>
          </a:p>
        </p:txBody>
      </p:sp>
      <p:sp>
        <p:nvSpPr>
          <p:cNvPr id="74755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981200"/>
            <a:ext cx="8610600" cy="2057400"/>
          </a:xfrm>
        </p:spPr>
        <p:txBody>
          <a:bodyPr/>
          <a:lstStyle/>
          <a:p>
            <a:r>
              <a:rPr lang="fr-FR" dirty="0"/>
              <a:t>Synchronisé avec des lunettes </a:t>
            </a:r>
            <a:r>
              <a:rPr lang="fr-FR" dirty="0">
                <a:latin typeface="Lucida Grande" pitchFamily="72" charset="0"/>
              </a:rPr>
              <a:t>à </a:t>
            </a:r>
            <a:r>
              <a:rPr lang="fr-FR" dirty="0"/>
              <a:t>obturateurs </a:t>
            </a:r>
          </a:p>
          <a:p>
            <a:r>
              <a:rPr lang="fr-FR" dirty="0"/>
              <a:t>Co</a:t>
            </a:r>
            <a:r>
              <a:rPr lang="fr-FR" altLang="ja-JP" dirty="0"/>
              <a:t>ût </a:t>
            </a:r>
            <a:r>
              <a:rPr lang="fr-FR" dirty="0"/>
              <a:t>élevé des lunettes </a:t>
            </a:r>
          </a:p>
          <a:p>
            <a:r>
              <a:rPr lang="fr-FR" dirty="0"/>
              <a:t>Divise par deux le taux de rafraîchissement de l’écran</a:t>
            </a:r>
          </a:p>
        </p:txBody>
      </p:sp>
      <p:pic>
        <p:nvPicPr>
          <p:cNvPr id="74756" name="Picture 4" descr="stereogu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3810000"/>
            <a:ext cx="2438400" cy="2163763"/>
          </a:xfrm>
          <a:prstGeom prst="rect">
            <a:avLst/>
          </a:prstGeom>
          <a:noFill/>
        </p:spPr>
      </p:pic>
      <p:pic>
        <p:nvPicPr>
          <p:cNvPr id="74757" name="Picture 5" descr="stereoLu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1200" y="3886200"/>
            <a:ext cx="2819400" cy="2074863"/>
          </a:xfrm>
          <a:prstGeom prst="rect">
            <a:avLst/>
          </a:prstGeom>
          <a:noFill/>
        </p:spPr>
      </p:pic>
      <p:pic>
        <p:nvPicPr>
          <p:cNvPr id="74758" name="Picture 3" descr="ceguy-sm"/>
          <p:cNvPicPr>
            <a:picLocks noChangeAspect="1" noChangeArrowheads="1"/>
          </p:cNvPicPr>
          <p:nvPr/>
        </p:nvPicPr>
        <p:blipFill>
          <a:blip r:embed="rId5"/>
          <a:srcRect r="20879" b="12187"/>
          <a:stretch>
            <a:fillRect/>
          </a:stretch>
        </p:blipFill>
        <p:spPr bwMode="auto">
          <a:xfrm>
            <a:off x="3259138" y="3810000"/>
            <a:ext cx="2303462" cy="219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152400" y="1447800"/>
            <a:ext cx="40990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8000"/>
                </a:solidFill>
              </a:rPr>
              <a:t>Visualisation - Stéréoscopie active</a:t>
            </a:r>
            <a:endParaRPr lang="fr-FR" sz="2000" dirty="0">
              <a:solidFill>
                <a:srgbClr val="FF8000"/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384925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Informatique Graphique</a:t>
            </a:r>
            <a:endParaRPr kumimoji="1" lang="fr-FR" sz="1200" dirty="0">
              <a:solidFill>
                <a:schemeClr val="bg1"/>
              </a:solidFill>
            </a:endParaRP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Rectangle 2"/>
          <p:cNvSpPr>
            <a:spLocks noChangeArrowheads="1"/>
          </p:cNvSpPr>
          <p:nvPr/>
        </p:nvSpPr>
        <p:spPr bwMode="auto">
          <a:xfrm>
            <a:off x="304800" y="457200"/>
            <a:ext cx="8153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7415" name="Picture 4" descr="2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6775" y="2209800"/>
            <a:ext cx="1876425" cy="301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6" name="Text Box 5"/>
          <p:cNvSpPr txBox="1">
            <a:spLocks noChangeArrowheads="1"/>
          </p:cNvSpPr>
          <p:nvPr/>
        </p:nvSpPr>
        <p:spPr bwMode="auto">
          <a:xfrm>
            <a:off x="609600" y="5410200"/>
            <a:ext cx="2449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600">
                <a:solidFill>
                  <a:srgbClr val="000000"/>
                </a:solidFill>
                <a:ea typeface="Arial" pitchFamily="72" charset="0"/>
                <a:cs typeface="Arial" pitchFamily="72" charset="0"/>
              </a:rPr>
              <a:t>Desktop VR System</a:t>
            </a:r>
            <a:endParaRPr lang="en-US" sz="1600">
              <a:solidFill>
                <a:srgbClr val="000000"/>
              </a:solidFill>
              <a:ea typeface="Arial" pitchFamily="72" charset="0"/>
              <a:cs typeface="Arial" pitchFamily="72" charset="0"/>
            </a:endParaRPr>
          </a:p>
        </p:txBody>
      </p:sp>
      <p:pic>
        <p:nvPicPr>
          <p:cNvPr id="17424" name="Picture 13" descr="Leipzi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9000" y="2590800"/>
            <a:ext cx="1905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25" name="Text Box 14"/>
          <p:cNvSpPr txBox="1">
            <a:spLocks noChangeArrowheads="1"/>
          </p:cNvSpPr>
          <p:nvPr/>
        </p:nvSpPr>
        <p:spPr bwMode="auto">
          <a:xfrm>
            <a:off x="3429000" y="5486400"/>
            <a:ext cx="1806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600">
                <a:solidFill>
                  <a:srgbClr val="000000"/>
                </a:solidFill>
                <a:ea typeface="Arial" pitchFamily="72" charset="0"/>
                <a:cs typeface="Arial" pitchFamily="72" charset="0"/>
              </a:rPr>
              <a:t>Telepresence</a:t>
            </a:r>
            <a:endParaRPr lang="en-US" sz="1600">
              <a:solidFill>
                <a:srgbClr val="000000"/>
              </a:solidFill>
              <a:ea typeface="Arial" pitchFamily="72" charset="0"/>
              <a:cs typeface="Arial" pitchFamily="72" charset="0"/>
            </a:endParaRPr>
          </a:p>
        </p:txBody>
      </p:sp>
      <p:pic>
        <p:nvPicPr>
          <p:cNvPr id="17426" name="Picture 15" descr="Shot2"/>
          <p:cNvPicPr>
            <a:picLocks noChangeAspect="1" noChangeArrowheads="1"/>
          </p:cNvPicPr>
          <p:nvPr/>
        </p:nvPicPr>
        <p:blipFill>
          <a:blip r:embed="rId5"/>
          <a:srcRect l="1996" t="3387" r="1715" b="2032"/>
          <a:stretch>
            <a:fillRect/>
          </a:stretch>
        </p:blipFill>
        <p:spPr bwMode="auto">
          <a:xfrm>
            <a:off x="6019800" y="3124200"/>
            <a:ext cx="2667000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27" name="Text Box 16"/>
          <p:cNvSpPr txBox="1">
            <a:spLocks noChangeArrowheads="1"/>
          </p:cNvSpPr>
          <p:nvPr/>
        </p:nvSpPr>
        <p:spPr bwMode="auto">
          <a:xfrm>
            <a:off x="6781800" y="5562600"/>
            <a:ext cx="12477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sz="1400">
                <a:solidFill>
                  <a:srgbClr val="000000"/>
                </a:solidFill>
                <a:ea typeface="Arial" pitchFamily="72" charset="0"/>
                <a:cs typeface="Arial" pitchFamily="72" charset="0"/>
              </a:rPr>
              <a:t>Mixed reality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28600" y="1581090"/>
            <a:ext cx="4868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8000"/>
                </a:solidFill>
              </a:rPr>
              <a:t>Visualisation</a:t>
            </a:r>
            <a:r>
              <a:rPr lang="en-US" sz="2000" dirty="0" smtClean="0">
                <a:solidFill>
                  <a:srgbClr val="FF8000"/>
                </a:solidFill>
              </a:rPr>
              <a:t> – Bien </a:t>
            </a:r>
            <a:r>
              <a:rPr lang="en-US" sz="2000" dirty="0" err="1" smtClean="0">
                <a:solidFill>
                  <a:srgbClr val="FF8000"/>
                </a:solidFill>
              </a:rPr>
              <a:t>d’autres</a:t>
            </a:r>
            <a:r>
              <a:rPr lang="en-US" sz="2000" dirty="0" smtClean="0">
                <a:solidFill>
                  <a:srgbClr val="FF8000"/>
                </a:solidFill>
              </a:rPr>
              <a:t> </a:t>
            </a:r>
            <a:r>
              <a:rPr lang="en-US" sz="2000" dirty="0" err="1" smtClean="0">
                <a:solidFill>
                  <a:srgbClr val="FF8000"/>
                </a:solidFill>
              </a:rPr>
              <a:t>dispositifs</a:t>
            </a:r>
            <a:r>
              <a:rPr lang="en-US" sz="2000" dirty="0" smtClean="0">
                <a:solidFill>
                  <a:srgbClr val="FF8000"/>
                </a:solidFill>
              </a:rPr>
              <a:t>…</a:t>
            </a:r>
          </a:p>
          <a:p>
            <a:endParaRPr lang="fr-FR" sz="2000" dirty="0">
              <a:solidFill>
                <a:srgbClr val="FF8000"/>
              </a:solidFill>
            </a:endParaRP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Réalité Virtuelle - Dispositif matériel</a:t>
            </a:r>
            <a:endParaRPr lang="fr-FR" dirty="0"/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6384925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Informatique Graphique</a:t>
            </a:r>
            <a:endParaRPr kumimoji="1" lang="fr-FR" sz="1200" dirty="0">
              <a:solidFill>
                <a:schemeClr val="bg1"/>
              </a:solidFill>
            </a:endParaRP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Réalité Virtuelle - Dispositif matériel</a:t>
            </a:r>
            <a:endParaRPr lang="fr-FR" dirty="0"/>
          </a:p>
        </p:txBody>
      </p:sp>
      <p:sp>
        <p:nvSpPr>
          <p:cNvPr id="82948" name="Rectangle 4"/>
          <p:cNvSpPr>
            <a:spLocks noChangeArrowheads="1"/>
          </p:cNvSpPr>
          <p:nvPr/>
        </p:nvSpPr>
        <p:spPr bwMode="auto">
          <a:xfrm>
            <a:off x="381000" y="2365435"/>
            <a:ext cx="8610600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fr-FR" sz="2000" dirty="0"/>
              <a:t>Systèmes </a:t>
            </a:r>
            <a:r>
              <a:rPr lang="fr-FR" sz="2000" dirty="0" err="1"/>
              <a:t>haptiques</a:t>
            </a:r>
            <a:r>
              <a:rPr lang="fr-FR" sz="2000" dirty="0"/>
              <a:t> permettent d’obtenir un retour de l’environnement virtuel sous la forme de </a:t>
            </a:r>
            <a:r>
              <a:rPr lang="fr-FR" sz="2000" dirty="0" smtClean="0"/>
              <a:t>forces</a:t>
            </a:r>
          </a:p>
          <a:p>
            <a:pPr eaLnBrk="1" hangingPunct="1"/>
            <a:endParaRPr lang="fr-FR" sz="2000" dirty="0"/>
          </a:p>
          <a:p>
            <a:pPr eaLnBrk="1" hangingPunct="1"/>
            <a:r>
              <a:rPr lang="fr-FR" sz="2000" dirty="0"/>
              <a:t>Interfaces </a:t>
            </a:r>
            <a:r>
              <a:rPr lang="fr-FR" sz="2000" dirty="0" err="1"/>
              <a:t>haptiques</a:t>
            </a:r>
            <a:r>
              <a:rPr lang="fr-FR" sz="2000" dirty="0"/>
              <a:t> permettent ainsi d’obtenir un retour tactile (sensation de toucher) lors de la manipulation d’objets de la scène </a:t>
            </a:r>
            <a:r>
              <a:rPr lang="fr-FR" sz="2000" dirty="0" smtClean="0"/>
              <a:t>virtuelle</a:t>
            </a:r>
          </a:p>
          <a:p>
            <a:pPr eaLnBrk="1" hangingPunct="1"/>
            <a:endParaRPr lang="fr-FR" sz="2000" dirty="0"/>
          </a:p>
          <a:p>
            <a:pPr eaLnBrk="1" hangingPunct="1"/>
            <a:r>
              <a:rPr lang="fr-FR" sz="2000" dirty="0"/>
              <a:t>Ces interfaces permettent également l’obtention de nouveaux dispositifs d’interaction </a:t>
            </a:r>
            <a:r>
              <a:rPr lang="fr-FR" sz="2000" dirty="0" smtClean="0"/>
              <a:t>3D </a:t>
            </a:r>
            <a:endParaRPr lang="fr-FR" sz="2000" dirty="0"/>
          </a:p>
        </p:txBody>
      </p:sp>
      <p:sp>
        <p:nvSpPr>
          <p:cNvPr id="5" name="ZoneTexte 4"/>
          <p:cNvSpPr txBox="1"/>
          <p:nvPr/>
        </p:nvSpPr>
        <p:spPr>
          <a:xfrm>
            <a:off x="152400" y="1524000"/>
            <a:ext cx="2494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8000"/>
                </a:solidFill>
              </a:rPr>
              <a:t>Systèmes </a:t>
            </a:r>
            <a:r>
              <a:rPr lang="fr-FR" sz="2000" dirty="0" err="1" smtClean="0">
                <a:solidFill>
                  <a:srgbClr val="FF8000"/>
                </a:solidFill>
              </a:rPr>
              <a:t>haptiques</a:t>
            </a:r>
            <a:endParaRPr lang="fr-FR" sz="2000" dirty="0">
              <a:solidFill>
                <a:srgbClr val="FF8000"/>
              </a:solidFill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384925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Informatique Graphique</a:t>
            </a:r>
            <a:endParaRPr kumimoji="1" lang="fr-FR" sz="1200" dirty="0">
              <a:solidFill>
                <a:schemeClr val="bg1"/>
              </a:solidFill>
            </a:endParaRP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Réalité Virtuelle - Dispositif matériel</a:t>
            </a:r>
            <a:endParaRPr lang="fr-FR" dirty="0"/>
          </a:p>
        </p:txBody>
      </p:sp>
      <p:pic>
        <p:nvPicPr>
          <p:cNvPr id="29700" name="Picture 6" descr="s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2286000"/>
            <a:ext cx="3990975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152400" y="2133600"/>
            <a:ext cx="4267200" cy="418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dirty="0"/>
              <a:t>Interface améliorant la manipulation des objets virtuels</a:t>
            </a:r>
          </a:p>
          <a:p>
            <a:pPr>
              <a:spcBef>
                <a:spcPct val="50000"/>
              </a:spcBef>
            </a:pPr>
            <a:endParaRPr lang="fr-FR" sz="800" dirty="0"/>
          </a:p>
          <a:p>
            <a:pPr>
              <a:spcBef>
                <a:spcPct val="50000"/>
              </a:spcBef>
            </a:pPr>
            <a:r>
              <a:rPr lang="fr-FR" sz="2000" dirty="0"/>
              <a:t>Essaie de reproduire les interactions du monde réel</a:t>
            </a:r>
          </a:p>
          <a:p>
            <a:pPr>
              <a:spcBef>
                <a:spcPct val="50000"/>
              </a:spcBef>
            </a:pPr>
            <a:endParaRPr lang="fr-FR" sz="800" dirty="0"/>
          </a:p>
          <a:p>
            <a:pPr>
              <a:spcBef>
                <a:spcPct val="50000"/>
              </a:spcBef>
            </a:pPr>
            <a:r>
              <a:rPr lang="fr-FR" sz="2000" dirty="0">
                <a:solidFill>
                  <a:srgbClr val="FF8000"/>
                </a:solidFill>
              </a:rPr>
              <a:t>Impression tactile</a:t>
            </a:r>
            <a:r>
              <a:rPr lang="fr-FR" sz="2000" dirty="0"/>
              <a:t> avec une distribution spatiale des forces engendrées</a:t>
            </a:r>
          </a:p>
          <a:p>
            <a:pPr>
              <a:spcBef>
                <a:spcPct val="50000"/>
              </a:spcBef>
            </a:pPr>
            <a:endParaRPr lang="fr-FR" sz="800" dirty="0"/>
          </a:p>
          <a:p>
            <a:pPr>
              <a:spcBef>
                <a:spcPct val="50000"/>
              </a:spcBef>
            </a:pPr>
            <a:r>
              <a:rPr lang="fr-FR" sz="2000" dirty="0"/>
              <a:t>Interface permet d’avoir un retour sur la position et le mouvement de l’utilisateur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228600" y="1600200"/>
            <a:ext cx="2494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8000"/>
                </a:solidFill>
              </a:rPr>
              <a:t>Systèmes </a:t>
            </a:r>
            <a:r>
              <a:rPr lang="fr-FR" sz="2000" dirty="0" err="1" smtClean="0">
                <a:solidFill>
                  <a:srgbClr val="FF8000"/>
                </a:solidFill>
              </a:rPr>
              <a:t>haptiques</a:t>
            </a:r>
            <a:r>
              <a:rPr lang="fr-FR" sz="2000" dirty="0" smtClean="0">
                <a:solidFill>
                  <a:srgbClr val="FF8000"/>
                </a:solidFill>
              </a:rPr>
              <a:t> </a:t>
            </a:r>
            <a:endParaRPr lang="fr-FR" sz="2000" dirty="0">
              <a:solidFill>
                <a:srgbClr val="FF8000"/>
              </a:solidFill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384925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Informatique Graphique</a:t>
            </a:r>
            <a:endParaRPr kumimoji="1" lang="fr-FR" sz="1200" dirty="0">
              <a:solidFill>
                <a:schemeClr val="bg1"/>
              </a:solidFill>
            </a:endParaRP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Réalité Virtuelle - Dispositif matériel</a:t>
            </a:r>
            <a:endParaRPr lang="fr-FR" dirty="0"/>
          </a:p>
        </p:txBody>
      </p:sp>
      <p:pic>
        <p:nvPicPr>
          <p:cNvPr id="28676" name="Picture 3" descr="cybergras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3276600"/>
            <a:ext cx="3990975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381000" y="2362200"/>
            <a:ext cx="41910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dirty="0"/>
              <a:t>Forces appliquées sur les doigts suite à la manipulation des objets présent dans l’environnement virtuel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228600" y="1524000"/>
            <a:ext cx="34064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8000"/>
                </a:solidFill>
              </a:rPr>
              <a:t>Systèmes </a:t>
            </a:r>
            <a:r>
              <a:rPr lang="fr-FR" sz="2000" dirty="0" err="1" smtClean="0">
                <a:solidFill>
                  <a:srgbClr val="FF8000"/>
                </a:solidFill>
              </a:rPr>
              <a:t>haptiques</a:t>
            </a:r>
            <a:r>
              <a:rPr lang="fr-FR" sz="2000" dirty="0" smtClean="0">
                <a:solidFill>
                  <a:srgbClr val="FF8000"/>
                </a:solidFill>
              </a:rPr>
              <a:t> - Gants</a:t>
            </a:r>
            <a:endParaRPr lang="fr-FR" sz="2000" dirty="0">
              <a:solidFill>
                <a:srgbClr val="FF8000"/>
              </a:solidFill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384925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Informatique Graphique</a:t>
            </a:r>
            <a:endParaRPr kumimoji="1" lang="fr-FR" sz="1200" dirty="0">
              <a:solidFill>
                <a:schemeClr val="bg1"/>
              </a:solidFill>
            </a:endParaRP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2" descr="Shot1"/>
          <p:cNvPicPr>
            <a:picLocks noChangeAspect="1" noChangeArrowheads="1"/>
          </p:cNvPicPr>
          <p:nvPr/>
        </p:nvPicPr>
        <p:blipFill>
          <a:blip r:embed="rId3"/>
          <a:srcRect t="10919"/>
          <a:stretch>
            <a:fillRect/>
          </a:stretch>
        </p:blipFill>
        <p:spPr bwMode="auto">
          <a:xfrm>
            <a:off x="3886200" y="4343400"/>
            <a:ext cx="2406650" cy="178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0" y="2057400"/>
            <a:ext cx="259080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6" name="Rectangle 4"/>
          <p:cNvSpPr>
            <a:spLocks noChangeArrowheads="1"/>
          </p:cNvSpPr>
          <p:nvPr/>
        </p:nvSpPr>
        <p:spPr bwMode="auto">
          <a:xfrm>
            <a:off x="3352800" y="3733800"/>
            <a:ext cx="2270125" cy="30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ea typeface="Arial" pitchFamily="72" charset="0"/>
                <a:cs typeface="Arial" pitchFamily="72" charset="0"/>
              </a:rPr>
              <a:t>Phantom Omni - </a:t>
            </a:r>
            <a:r>
              <a:rPr lang="en-US" sz="1400" dirty="0" err="1">
                <a:solidFill>
                  <a:srgbClr val="000000"/>
                </a:solidFill>
                <a:ea typeface="Arial" pitchFamily="72" charset="0"/>
                <a:cs typeface="Arial" pitchFamily="72" charset="0"/>
              </a:rPr>
              <a:t>Sensable</a:t>
            </a:r>
            <a:endParaRPr lang="en-US" sz="1400" dirty="0">
              <a:solidFill>
                <a:srgbClr val="000000"/>
              </a:solidFill>
              <a:ea typeface="Arial" pitchFamily="72" charset="0"/>
              <a:cs typeface="Arial" pitchFamily="72" charset="0"/>
            </a:endParaRPr>
          </a:p>
        </p:txBody>
      </p:sp>
      <p:pic>
        <p:nvPicPr>
          <p:cNvPr id="30727" name="Picture 6" descr="NewMantis-Larg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96075" y="3657600"/>
            <a:ext cx="244792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8" name="Rectangle 7"/>
          <p:cNvSpPr>
            <a:spLocks noChangeArrowheads="1"/>
          </p:cNvSpPr>
          <p:nvPr/>
        </p:nvSpPr>
        <p:spPr bwMode="auto">
          <a:xfrm>
            <a:off x="7315200" y="6096000"/>
            <a:ext cx="1330325" cy="30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ea typeface="Arial" pitchFamily="72" charset="0"/>
                <a:cs typeface="Arial" pitchFamily="72" charset="0"/>
              </a:rPr>
              <a:t>Mantis - Mimic</a:t>
            </a:r>
          </a:p>
        </p:txBody>
      </p:sp>
      <p:pic>
        <p:nvPicPr>
          <p:cNvPr id="30729" name="Picture 8" descr="DHD-6-DO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91200" y="1371600"/>
            <a:ext cx="1676400" cy="2149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0" name="Rectangle 9"/>
          <p:cNvSpPr>
            <a:spLocks noChangeArrowheads="1"/>
          </p:cNvSpPr>
          <p:nvPr/>
        </p:nvSpPr>
        <p:spPr bwMode="auto">
          <a:xfrm>
            <a:off x="7620000" y="2133600"/>
            <a:ext cx="1524000" cy="73866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ea typeface="Arial" pitchFamily="72" charset="0"/>
                <a:cs typeface="Arial" pitchFamily="72" charset="0"/>
              </a:rPr>
              <a:t>6 DOF Delta from Force Dimension</a:t>
            </a:r>
          </a:p>
        </p:txBody>
      </p:sp>
      <p:pic>
        <p:nvPicPr>
          <p:cNvPr id="30731" name="Picture 10" descr="Premium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3063" y="3886200"/>
            <a:ext cx="2751137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2" name="Rectangle 11"/>
          <p:cNvSpPr>
            <a:spLocks noChangeArrowheads="1"/>
          </p:cNvSpPr>
          <p:nvPr/>
        </p:nvSpPr>
        <p:spPr bwMode="auto">
          <a:xfrm>
            <a:off x="638175" y="6096000"/>
            <a:ext cx="2525713" cy="30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  <a:ea typeface="Arial" pitchFamily="72" charset="0"/>
                <a:cs typeface="Arial" pitchFamily="72" charset="0"/>
              </a:rPr>
              <a:t>6 DOF Phantom Premium 1.5</a:t>
            </a:r>
          </a:p>
        </p:txBody>
      </p:sp>
      <p:sp>
        <p:nvSpPr>
          <p:cNvPr id="30733" name="Rectangle 13"/>
          <p:cNvSpPr>
            <a:spLocks noGrp="1" noChangeArrowheads="1"/>
          </p:cNvSpPr>
          <p:nvPr>
            <p:ph type="title"/>
          </p:nvPr>
        </p:nvSpPr>
        <p:spPr>
          <a:xfrm>
            <a:off x="454025" y="457200"/>
            <a:ext cx="8686800" cy="1143000"/>
          </a:xfrm>
          <a:noFill/>
          <a:ln/>
        </p:spPr>
        <p:txBody>
          <a:bodyPr/>
          <a:lstStyle/>
          <a:p>
            <a:r>
              <a:rPr lang="fr-FR" dirty="0" smtClean="0"/>
              <a:t>Réalité Virtuelle - Dispositif matériel</a:t>
            </a:r>
            <a:endParaRPr lang="fr-FR" dirty="0"/>
          </a:p>
        </p:txBody>
      </p:sp>
      <p:sp>
        <p:nvSpPr>
          <p:cNvPr id="30734" name="Rectangle 7"/>
          <p:cNvSpPr>
            <a:spLocks noChangeArrowheads="1"/>
          </p:cNvSpPr>
          <p:nvPr/>
        </p:nvSpPr>
        <p:spPr bwMode="auto">
          <a:xfrm>
            <a:off x="4257675" y="6096000"/>
            <a:ext cx="1428750" cy="30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  <a:ea typeface="Arial" pitchFamily="72" charset="0"/>
                <a:cs typeface="Arial" pitchFamily="72" charset="0"/>
              </a:rPr>
              <a:t>Falcom - Novint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228600" y="1447800"/>
            <a:ext cx="5183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8000"/>
                </a:solidFill>
              </a:rPr>
              <a:t>Systèmes </a:t>
            </a:r>
            <a:r>
              <a:rPr lang="fr-FR" sz="2000" dirty="0" err="1" smtClean="0">
                <a:solidFill>
                  <a:srgbClr val="FF8000"/>
                </a:solidFill>
              </a:rPr>
              <a:t>haptiques</a:t>
            </a:r>
            <a:r>
              <a:rPr lang="fr-FR" sz="2000" dirty="0" smtClean="0">
                <a:solidFill>
                  <a:srgbClr val="FF8000"/>
                </a:solidFill>
              </a:rPr>
              <a:t> - Bras à retour d’efforts</a:t>
            </a:r>
            <a:endParaRPr lang="fr-FR" sz="2000" dirty="0">
              <a:solidFill>
                <a:srgbClr val="FF8000"/>
              </a:solidFill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6384925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Informatique Graphique</a:t>
            </a:r>
            <a:endParaRPr kumimoji="1" lang="fr-FR" sz="1200" dirty="0">
              <a:solidFill>
                <a:schemeClr val="bg1"/>
              </a:solidFill>
            </a:endParaRP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Réalité Virtuelle - Dispositif matériel</a:t>
            </a:r>
            <a:endParaRPr lang="fr-FR" dirty="0"/>
          </a:p>
        </p:txBody>
      </p:sp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27763" y="2054225"/>
            <a:ext cx="2641600" cy="202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Text Box 4"/>
          <p:cNvSpPr txBox="1">
            <a:spLocks noChangeArrowheads="1"/>
          </p:cNvSpPr>
          <p:nvPr/>
        </p:nvSpPr>
        <p:spPr bwMode="auto">
          <a:xfrm>
            <a:off x="3203575" y="2414587"/>
            <a:ext cx="29718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000000"/>
                </a:solidFill>
                <a:ea typeface="Arial" pitchFamily="72" charset="0"/>
                <a:cs typeface="Arial" pitchFamily="72" charset="0"/>
              </a:rPr>
              <a:t>“Pain Station” - Sensations thermiques - AMA - Cologne, Allemagne</a:t>
            </a:r>
          </a:p>
        </p:txBody>
      </p:sp>
      <p:pic>
        <p:nvPicPr>
          <p:cNvPr id="31750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2147887"/>
            <a:ext cx="1736725" cy="150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1" name="Text Box 6"/>
          <p:cNvSpPr txBox="1">
            <a:spLocks noChangeArrowheads="1"/>
          </p:cNvSpPr>
          <p:nvPr/>
        </p:nvSpPr>
        <p:spPr bwMode="auto">
          <a:xfrm>
            <a:off x="0" y="3824287"/>
            <a:ext cx="33528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800">
                <a:solidFill>
                  <a:srgbClr val="000000"/>
                </a:solidFill>
                <a:ea typeface="Arial" pitchFamily="72" charset="0"/>
                <a:cs typeface="Arial" pitchFamily="72" charset="0"/>
              </a:rPr>
              <a:t>Interface basée sur des fluides électro-rheologique - Université de Hull - Angleterre</a:t>
            </a:r>
          </a:p>
        </p:txBody>
      </p:sp>
      <p:pic>
        <p:nvPicPr>
          <p:cNvPr id="31753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72225" y="4718050"/>
            <a:ext cx="1828800" cy="128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4" name="Text Box 9"/>
          <p:cNvSpPr txBox="1">
            <a:spLocks noChangeArrowheads="1"/>
          </p:cNvSpPr>
          <p:nvPr/>
        </p:nvSpPr>
        <p:spPr bwMode="auto">
          <a:xfrm>
            <a:off x="6172200" y="6110287"/>
            <a:ext cx="2971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000000"/>
                </a:solidFill>
                <a:ea typeface="Arial" pitchFamily="72" charset="0"/>
                <a:cs typeface="Arial" pitchFamily="72" charset="0"/>
              </a:rPr>
              <a:t>Gants DataGlove - VPL</a:t>
            </a:r>
          </a:p>
        </p:txBody>
      </p:sp>
      <p:pic>
        <p:nvPicPr>
          <p:cNvPr id="31755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" y="5119687"/>
            <a:ext cx="1524000" cy="127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6" name="Text Box 11"/>
          <p:cNvSpPr txBox="1">
            <a:spLocks noChangeArrowheads="1"/>
          </p:cNvSpPr>
          <p:nvPr/>
        </p:nvSpPr>
        <p:spPr bwMode="auto">
          <a:xfrm>
            <a:off x="2057400" y="5272087"/>
            <a:ext cx="32004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000000"/>
                </a:solidFill>
                <a:ea typeface="Arial" pitchFamily="72" charset="0"/>
                <a:cs typeface="Arial" pitchFamily="72" charset="0"/>
              </a:rPr>
              <a:t>DataGlove modifié avec des actionneurs pneumatiques - TNEL -  Japon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76200" y="1447800"/>
            <a:ext cx="4717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8000"/>
                </a:solidFill>
              </a:rPr>
              <a:t>Systèmes </a:t>
            </a:r>
            <a:r>
              <a:rPr lang="fr-FR" sz="2000" dirty="0" err="1" smtClean="0">
                <a:solidFill>
                  <a:srgbClr val="FF8000"/>
                </a:solidFill>
              </a:rPr>
              <a:t>haptiques</a:t>
            </a:r>
            <a:r>
              <a:rPr lang="fr-FR" sz="2000" dirty="0" smtClean="0">
                <a:solidFill>
                  <a:srgbClr val="FF8000"/>
                </a:solidFill>
              </a:rPr>
              <a:t> - Interfaces tactiles</a:t>
            </a:r>
            <a:endParaRPr lang="fr-FR" sz="2000" dirty="0">
              <a:solidFill>
                <a:srgbClr val="FF8000"/>
              </a:solidFill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6384925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Informatique Graphique</a:t>
            </a:r>
            <a:endParaRPr kumimoji="1" lang="fr-FR" sz="1200" dirty="0">
              <a:solidFill>
                <a:schemeClr val="bg1"/>
              </a:solidFill>
            </a:endParaRP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Modélisation géométrique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3400" y="2209800"/>
            <a:ext cx="3429000" cy="4114800"/>
          </a:xfrm>
        </p:spPr>
        <p:txBody>
          <a:bodyPr/>
          <a:lstStyle/>
          <a:p>
            <a:pPr>
              <a:buFont typeface="Lucida Grande"/>
              <a:buChar char="-"/>
            </a:pPr>
            <a:r>
              <a:rPr lang="fr-FR" dirty="0" smtClean="0"/>
              <a:t>Modèles </a:t>
            </a:r>
            <a:r>
              <a:rPr lang="fr-FR" dirty="0" smtClean="0">
                <a:solidFill>
                  <a:srgbClr val="FF8000"/>
                </a:solidFill>
              </a:rPr>
              <a:t>non structurés</a:t>
            </a:r>
          </a:p>
          <a:p>
            <a:pPr lvl="1">
              <a:buFont typeface="Arial"/>
              <a:buChar char="•"/>
            </a:pPr>
            <a:r>
              <a:rPr lang="fr-FR" dirty="0" smtClean="0"/>
              <a:t>points</a:t>
            </a:r>
          </a:p>
          <a:p>
            <a:pPr lvl="1">
              <a:buFont typeface="Arial"/>
              <a:buChar char="•"/>
            </a:pPr>
            <a:r>
              <a:rPr lang="fr-FR" dirty="0" smtClean="0"/>
              <a:t>soupes de polygones</a:t>
            </a:r>
          </a:p>
          <a:p>
            <a:pPr lvl="1">
              <a:buFont typeface="Arial"/>
              <a:buChar char="•"/>
            </a:pPr>
            <a:endParaRPr lang="fr-FR" dirty="0" smtClean="0"/>
          </a:p>
          <a:p>
            <a:pPr>
              <a:buFont typeface="Lucida Grande"/>
              <a:buChar char="-"/>
            </a:pPr>
            <a:r>
              <a:rPr lang="fr-FR" dirty="0" smtClean="0"/>
              <a:t>Modèles </a:t>
            </a:r>
            <a:r>
              <a:rPr lang="fr-FR" dirty="0" smtClean="0">
                <a:solidFill>
                  <a:srgbClr val="FF8000"/>
                </a:solidFill>
              </a:rPr>
              <a:t>surfaciques</a:t>
            </a:r>
          </a:p>
          <a:p>
            <a:pPr lvl="1">
              <a:buFont typeface="Arial"/>
              <a:buChar char="•"/>
            </a:pPr>
            <a:r>
              <a:rPr lang="fr-FR" dirty="0"/>
              <a:t>m</a:t>
            </a:r>
            <a:r>
              <a:rPr lang="fr-FR" dirty="0" smtClean="0"/>
              <a:t>aillage surfacique</a:t>
            </a:r>
          </a:p>
          <a:p>
            <a:pPr lvl="1">
              <a:buFont typeface="Arial"/>
              <a:buChar char="•"/>
            </a:pPr>
            <a:r>
              <a:rPr lang="fr-FR" dirty="0" smtClean="0"/>
              <a:t>surface paramétrique</a:t>
            </a:r>
          </a:p>
          <a:p>
            <a:pPr lvl="1">
              <a:buFont typeface="Arial"/>
              <a:buChar char="•"/>
            </a:pPr>
            <a:r>
              <a:rPr lang="fr-FR" dirty="0" smtClean="0"/>
              <a:t>surface de subdivision</a:t>
            </a:r>
          </a:p>
          <a:p>
            <a:pPr lvl="1">
              <a:buFont typeface="Arial"/>
              <a:buChar char="•"/>
            </a:pPr>
            <a:r>
              <a:rPr lang="fr-FR" dirty="0" smtClean="0"/>
              <a:t>surface implicite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4572000" y="2240101"/>
            <a:ext cx="403860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Lucida Grande"/>
              <a:buChar char="-"/>
            </a:pPr>
            <a:r>
              <a:rPr lang="fr-FR" sz="2000" dirty="0" smtClean="0">
                <a:latin typeface="+mn-lt"/>
              </a:rPr>
              <a:t>  Modèles </a:t>
            </a:r>
            <a:r>
              <a:rPr lang="fr-FR" sz="2000" dirty="0" smtClean="0">
                <a:solidFill>
                  <a:srgbClr val="FF8000"/>
                </a:solidFill>
                <a:latin typeface="+mn-lt"/>
              </a:rPr>
              <a:t>volumiques</a:t>
            </a:r>
          </a:p>
          <a:p>
            <a:pPr lvl="1">
              <a:buFont typeface="Arial"/>
              <a:buChar char="•"/>
            </a:pPr>
            <a:r>
              <a:rPr lang="fr-FR" sz="2000" dirty="0" smtClean="0">
                <a:latin typeface="+mn-lt"/>
              </a:rPr>
              <a:t> </a:t>
            </a:r>
            <a:r>
              <a:rPr lang="fr-FR" sz="1800" dirty="0">
                <a:latin typeface="+mn-lt"/>
              </a:rPr>
              <a:t>maillages </a:t>
            </a:r>
            <a:r>
              <a:rPr lang="fr-FR" sz="1800" dirty="0" smtClean="0">
                <a:latin typeface="+mn-lt"/>
              </a:rPr>
              <a:t>volumiques </a:t>
            </a:r>
          </a:p>
          <a:p>
            <a:pPr lvl="2">
              <a:buFont typeface="Arial"/>
              <a:buChar char="•"/>
            </a:pPr>
            <a:r>
              <a:rPr lang="fr-FR" sz="1800" dirty="0">
                <a:latin typeface="+mn-lt"/>
              </a:rPr>
              <a:t> </a:t>
            </a:r>
            <a:r>
              <a:rPr lang="fr-FR" sz="1800" dirty="0" err="1" smtClean="0">
                <a:latin typeface="+mn-lt"/>
              </a:rPr>
              <a:t>voxels</a:t>
            </a:r>
            <a:r>
              <a:rPr lang="fr-FR" sz="1800" dirty="0" smtClean="0">
                <a:latin typeface="+mn-lt"/>
              </a:rPr>
              <a:t>, tétraèdres, etc.</a:t>
            </a:r>
            <a:endParaRPr lang="fr-FR" sz="1800" dirty="0">
              <a:latin typeface="+mn-lt"/>
            </a:endParaRPr>
          </a:p>
          <a:p>
            <a:pPr lvl="1">
              <a:buFont typeface="Arial"/>
              <a:buChar char="•"/>
            </a:pPr>
            <a:endParaRPr lang="fr-FR" sz="2000" dirty="0" smtClean="0">
              <a:latin typeface="+mn-lt"/>
            </a:endParaRPr>
          </a:p>
          <a:p>
            <a:pPr>
              <a:buFont typeface="Lucida Grande"/>
              <a:buChar char="-"/>
            </a:pPr>
            <a:r>
              <a:rPr lang="fr-FR" sz="2000" dirty="0" smtClean="0">
                <a:latin typeface="+mn-lt"/>
              </a:rPr>
              <a:t>  Modèles </a:t>
            </a:r>
            <a:r>
              <a:rPr lang="fr-FR" sz="2000" dirty="0" smtClean="0">
                <a:solidFill>
                  <a:srgbClr val="FF8000"/>
                </a:solidFill>
                <a:latin typeface="+mn-lt"/>
              </a:rPr>
              <a:t>procéduraux</a:t>
            </a:r>
          </a:p>
          <a:p>
            <a:pPr lvl="1">
              <a:buFont typeface="Arial"/>
              <a:buChar char="•"/>
            </a:pPr>
            <a:r>
              <a:rPr lang="fr-FR" sz="2000" dirty="0" smtClean="0">
                <a:latin typeface="+mn-lt"/>
              </a:rPr>
              <a:t> </a:t>
            </a:r>
            <a:r>
              <a:rPr lang="fr-FR" sz="1800" dirty="0" smtClean="0">
                <a:latin typeface="+mn-lt"/>
              </a:rPr>
              <a:t>fractales</a:t>
            </a:r>
          </a:p>
          <a:p>
            <a:pPr lvl="1">
              <a:buFont typeface="Arial"/>
              <a:buChar char="•"/>
            </a:pPr>
            <a:r>
              <a:rPr lang="fr-FR" sz="1800" dirty="0" smtClean="0">
                <a:latin typeface="+mn-lt"/>
              </a:rPr>
              <a:t> système de particules</a:t>
            </a:r>
          </a:p>
          <a:p>
            <a:pPr lvl="1">
              <a:buFont typeface="Arial"/>
              <a:buChar char="•"/>
            </a:pPr>
            <a:endParaRPr lang="fr-FR" sz="2000" dirty="0" smtClean="0">
              <a:latin typeface="+mn-lt"/>
            </a:endParaRPr>
          </a:p>
          <a:p>
            <a:pPr>
              <a:buFont typeface="Lucida Grande"/>
              <a:buChar char="-"/>
            </a:pPr>
            <a:r>
              <a:rPr lang="fr-FR" sz="2000" dirty="0" smtClean="0">
                <a:latin typeface="+mn-lt"/>
              </a:rPr>
              <a:t>  Modèles </a:t>
            </a:r>
            <a:r>
              <a:rPr lang="fr-FR" sz="2000" dirty="0" smtClean="0">
                <a:solidFill>
                  <a:srgbClr val="FF8000"/>
                </a:solidFill>
                <a:latin typeface="+mn-lt"/>
              </a:rPr>
              <a:t>à base d’images</a:t>
            </a:r>
          </a:p>
          <a:p>
            <a:pPr lvl="1">
              <a:buFont typeface="Arial"/>
              <a:buChar char="•"/>
            </a:pPr>
            <a:r>
              <a:rPr lang="fr-FR" sz="2000" dirty="0" smtClean="0">
                <a:latin typeface="+mn-lt"/>
              </a:rPr>
              <a:t> </a:t>
            </a:r>
            <a:r>
              <a:rPr lang="fr-FR" sz="1800" dirty="0" smtClean="0">
                <a:latin typeface="+mn-lt"/>
              </a:rPr>
              <a:t>acquisition</a:t>
            </a:r>
          </a:p>
          <a:p>
            <a:pPr lvl="1">
              <a:buFont typeface="Arial"/>
              <a:buChar char="•"/>
            </a:pPr>
            <a:r>
              <a:rPr lang="fr-FR" sz="1800" dirty="0" smtClean="0">
                <a:latin typeface="+mn-lt"/>
              </a:rPr>
              <a:t> rendu</a:t>
            </a:r>
            <a:endParaRPr lang="fr-FR" sz="1800" dirty="0">
              <a:latin typeface="+mn-lt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04800" y="1524000"/>
            <a:ext cx="32641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8000"/>
                </a:solidFill>
              </a:rPr>
              <a:t>Les modèles géométriques </a:t>
            </a:r>
            <a:endParaRPr lang="fr-FR" sz="2000" dirty="0">
              <a:solidFill>
                <a:srgbClr val="FF8000"/>
              </a:solidFill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Réalité Virtuelle - Architecture du système  </a:t>
            </a:r>
            <a:endParaRPr lang="fr-FR" dirty="0"/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7239000" y="3429000"/>
            <a:ext cx="1371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/>
              <a:t>Utilisateur</a:t>
            </a: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1143000" y="2193925"/>
            <a:ext cx="1066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/>
              <a:t>Rendu</a:t>
            </a: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4724400" y="2133600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/>
              <a:t>Affichage</a:t>
            </a:r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228600" y="5394325"/>
            <a:ext cx="373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/>
              <a:t>  Physique (biomécanique)</a:t>
            </a:r>
          </a:p>
        </p:txBody>
      </p:sp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990600" y="4572000"/>
            <a:ext cx="1828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/>
              <a:t> Modèles</a:t>
            </a:r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381000" y="4953000"/>
            <a:ext cx="2895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/>
              <a:t> Géométrie (anatomie)</a:t>
            </a:r>
          </a:p>
        </p:txBody>
      </p:sp>
      <p:sp>
        <p:nvSpPr>
          <p:cNvPr id="18442" name="Rectangle 10"/>
          <p:cNvSpPr>
            <a:spLocks noChangeArrowheads="1"/>
          </p:cNvSpPr>
          <p:nvPr/>
        </p:nvSpPr>
        <p:spPr bwMode="auto">
          <a:xfrm>
            <a:off x="228600" y="4495800"/>
            <a:ext cx="3124200" cy="13716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8443" name="Text Box 11"/>
          <p:cNvSpPr txBox="1">
            <a:spLocks noChangeArrowheads="1"/>
          </p:cNvSpPr>
          <p:nvPr/>
        </p:nvSpPr>
        <p:spPr bwMode="auto">
          <a:xfrm>
            <a:off x="4419600" y="3810000"/>
            <a:ext cx="2057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/>
              <a:t>Sensation tactile</a:t>
            </a:r>
          </a:p>
        </p:txBody>
      </p:sp>
      <p:sp>
        <p:nvSpPr>
          <p:cNvPr id="18444" name="Rectangle 12"/>
          <p:cNvSpPr>
            <a:spLocks noChangeArrowheads="1"/>
          </p:cNvSpPr>
          <p:nvPr/>
        </p:nvSpPr>
        <p:spPr bwMode="auto">
          <a:xfrm>
            <a:off x="4495800" y="2057400"/>
            <a:ext cx="1676400" cy="6096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8447" name="Oval 15"/>
          <p:cNvSpPr>
            <a:spLocks noChangeArrowheads="1"/>
          </p:cNvSpPr>
          <p:nvPr/>
        </p:nvSpPr>
        <p:spPr bwMode="auto">
          <a:xfrm>
            <a:off x="7086600" y="3352800"/>
            <a:ext cx="1600200" cy="609600"/>
          </a:xfrm>
          <a:prstGeom prst="ellipse">
            <a:avLst/>
          </a:prstGeom>
          <a:noFill/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8448" name="Text Box 16"/>
          <p:cNvSpPr txBox="1">
            <a:spLocks noChangeArrowheads="1"/>
          </p:cNvSpPr>
          <p:nvPr/>
        </p:nvSpPr>
        <p:spPr bwMode="auto">
          <a:xfrm>
            <a:off x="4495800" y="4953000"/>
            <a:ext cx="1676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/>
              <a:t>Interface mécanique</a:t>
            </a:r>
          </a:p>
        </p:txBody>
      </p:sp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838200" y="2057400"/>
            <a:ext cx="1676400" cy="6096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8450" name="Line 18"/>
          <p:cNvSpPr>
            <a:spLocks noChangeShapeType="1"/>
          </p:cNvSpPr>
          <p:nvPr/>
        </p:nvSpPr>
        <p:spPr bwMode="auto">
          <a:xfrm>
            <a:off x="2514600" y="2362200"/>
            <a:ext cx="1981200" cy="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8451" name="Line 19"/>
          <p:cNvSpPr>
            <a:spLocks noChangeShapeType="1"/>
          </p:cNvSpPr>
          <p:nvPr/>
        </p:nvSpPr>
        <p:spPr bwMode="auto">
          <a:xfrm flipV="1">
            <a:off x="1600200" y="2667000"/>
            <a:ext cx="0" cy="182880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8452" name="Rectangle 20"/>
          <p:cNvSpPr>
            <a:spLocks noChangeArrowheads="1"/>
          </p:cNvSpPr>
          <p:nvPr/>
        </p:nvSpPr>
        <p:spPr bwMode="auto">
          <a:xfrm>
            <a:off x="4419600" y="3810000"/>
            <a:ext cx="2133600" cy="4572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8453" name="Rectangle 21"/>
          <p:cNvSpPr>
            <a:spLocks noChangeArrowheads="1"/>
          </p:cNvSpPr>
          <p:nvPr/>
        </p:nvSpPr>
        <p:spPr bwMode="auto">
          <a:xfrm>
            <a:off x="4419600" y="4953000"/>
            <a:ext cx="1828800" cy="8382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8454" name="Rectangle 22"/>
          <p:cNvSpPr>
            <a:spLocks noChangeArrowheads="1"/>
          </p:cNvSpPr>
          <p:nvPr/>
        </p:nvSpPr>
        <p:spPr bwMode="auto">
          <a:xfrm>
            <a:off x="3962400" y="3505200"/>
            <a:ext cx="2895600" cy="2667000"/>
          </a:xfrm>
          <a:prstGeom prst="rect">
            <a:avLst/>
          </a:prstGeom>
          <a:noFill/>
          <a:ln w="9525">
            <a:solidFill>
              <a:schemeClr val="tx1"/>
            </a:solidFill>
            <a:prstDash val="dashDot"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8455" name="Text Box 23"/>
          <p:cNvSpPr txBox="1">
            <a:spLocks noChangeArrowheads="1"/>
          </p:cNvSpPr>
          <p:nvPr/>
        </p:nvSpPr>
        <p:spPr bwMode="auto">
          <a:xfrm>
            <a:off x="4724400" y="4479925"/>
            <a:ext cx="1676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/>
              <a:t>haptique</a:t>
            </a:r>
          </a:p>
        </p:txBody>
      </p:sp>
      <p:sp>
        <p:nvSpPr>
          <p:cNvPr id="18457" name="Line 25"/>
          <p:cNvSpPr>
            <a:spLocks noChangeShapeType="1"/>
          </p:cNvSpPr>
          <p:nvPr/>
        </p:nvSpPr>
        <p:spPr bwMode="auto">
          <a:xfrm flipV="1">
            <a:off x="3352800" y="3962400"/>
            <a:ext cx="1066800" cy="106680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8458" name="Line 26"/>
          <p:cNvSpPr>
            <a:spLocks noChangeShapeType="1"/>
          </p:cNvSpPr>
          <p:nvPr/>
        </p:nvSpPr>
        <p:spPr bwMode="auto">
          <a:xfrm flipH="1" flipV="1">
            <a:off x="3352800" y="5105400"/>
            <a:ext cx="1066800" cy="38100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8460" name="Line 28"/>
          <p:cNvSpPr>
            <a:spLocks noChangeShapeType="1"/>
          </p:cNvSpPr>
          <p:nvPr/>
        </p:nvSpPr>
        <p:spPr bwMode="auto">
          <a:xfrm>
            <a:off x="6172200" y="2362200"/>
            <a:ext cx="1676400" cy="99060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8461" name="Line 29"/>
          <p:cNvSpPr>
            <a:spLocks noChangeShapeType="1"/>
          </p:cNvSpPr>
          <p:nvPr/>
        </p:nvSpPr>
        <p:spPr bwMode="auto">
          <a:xfrm flipH="1">
            <a:off x="6248400" y="3962400"/>
            <a:ext cx="1676400" cy="144780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8462" name="Line 30"/>
          <p:cNvSpPr>
            <a:spLocks noChangeShapeType="1"/>
          </p:cNvSpPr>
          <p:nvPr/>
        </p:nvSpPr>
        <p:spPr bwMode="auto">
          <a:xfrm flipV="1">
            <a:off x="6553200" y="3810000"/>
            <a:ext cx="609600" cy="15240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6384925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Informatique Graphique</a:t>
            </a:r>
            <a:endParaRPr kumimoji="1" lang="fr-FR" sz="1200" dirty="0">
              <a:solidFill>
                <a:schemeClr val="bg1"/>
              </a:solidFill>
            </a:endParaRP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819400" y="3352800"/>
            <a:ext cx="4343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dirty="0" smtClean="0"/>
              <a:t>Applications pour le médical</a:t>
            </a:r>
            <a:endParaRPr lang="fr-FR" dirty="0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384925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Informatique Graphique</a:t>
            </a:r>
            <a:endParaRPr kumimoji="1" lang="fr-FR" sz="1200" dirty="0">
              <a:solidFill>
                <a:schemeClr val="bg1"/>
              </a:solidFill>
            </a:endParaRP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Applications pour le </a:t>
            </a:r>
            <a:r>
              <a:rPr kumimoji="1" lang="fr-FR" sz="1200" dirty="0" smtClean="0">
                <a:solidFill>
                  <a:srgbClr val="FF8000"/>
                </a:solidFill>
              </a:rPr>
              <a:t>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Simulateurs chirurgicaux </a:t>
            </a:r>
            <a:r>
              <a:rPr lang="fr-FR" dirty="0"/>
              <a:t>- Les étapes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Apport de la Réalité Virtuelle dans le monde médical : </a:t>
            </a:r>
          </a:p>
          <a:p>
            <a:pPr lvl="1"/>
            <a:r>
              <a:rPr lang="fr-FR" dirty="0"/>
              <a:t>Elaboration de simulateurs de gestes chirurgicaux</a:t>
            </a:r>
            <a:endParaRPr lang="fr-FR" dirty="0" smtClean="0"/>
          </a:p>
          <a:p>
            <a:pPr lvl="1"/>
            <a:r>
              <a:rPr lang="fr-FR" dirty="0" smtClean="0"/>
              <a:t>Apprentissage sans </a:t>
            </a:r>
            <a:r>
              <a:rPr lang="fr-FR" dirty="0"/>
              <a:t>risques pour le </a:t>
            </a:r>
            <a:r>
              <a:rPr lang="fr-FR" dirty="0" smtClean="0"/>
              <a:t>patient</a:t>
            </a:r>
          </a:p>
          <a:p>
            <a:pPr lvl="1"/>
            <a:r>
              <a:rPr lang="fr-FR" dirty="0" smtClean="0"/>
              <a:t>Entrainement avant une opération à risques (patient spécifique)</a:t>
            </a:r>
          </a:p>
          <a:p>
            <a:pPr lvl="1"/>
            <a:endParaRPr lang="fr-FR" dirty="0"/>
          </a:p>
          <a:p>
            <a:r>
              <a:rPr lang="fr-FR" dirty="0"/>
              <a:t>Plusieurs étapes à résoudre pour concevoir une telle application :</a:t>
            </a:r>
          </a:p>
          <a:p>
            <a:pPr lvl="1"/>
            <a:r>
              <a:rPr lang="fr-FR" dirty="0"/>
              <a:t>Modèles géométriques</a:t>
            </a:r>
          </a:p>
          <a:p>
            <a:pPr lvl="1"/>
            <a:r>
              <a:rPr lang="fr-FR" dirty="0"/>
              <a:t>Rendu </a:t>
            </a:r>
            <a:r>
              <a:rPr lang="fr-FR" dirty="0" smtClean="0"/>
              <a:t>moteur (animation et affichage)</a:t>
            </a:r>
          </a:p>
          <a:p>
            <a:pPr lvl="1"/>
            <a:r>
              <a:rPr lang="fr-FR" dirty="0"/>
              <a:t>Interfaces </a:t>
            </a:r>
            <a:r>
              <a:rPr lang="fr-FR" dirty="0" err="1"/>
              <a:t>haptiques</a:t>
            </a:r>
            <a:endParaRPr lang="fr-FR" dirty="0"/>
          </a:p>
          <a:p>
            <a:pPr lvl="1"/>
            <a:r>
              <a:rPr lang="fr-FR" dirty="0"/>
              <a:t>Validation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384925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Informatique Graphique</a:t>
            </a:r>
            <a:endParaRPr kumimoji="1" lang="fr-FR" sz="1200" dirty="0">
              <a:solidFill>
                <a:schemeClr val="bg1"/>
              </a:solidFill>
            </a:endParaRP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Applications pour le </a:t>
            </a:r>
            <a:r>
              <a:rPr kumimoji="1" lang="fr-FR" sz="1200" dirty="0" smtClean="0">
                <a:solidFill>
                  <a:srgbClr val="FF8000"/>
                </a:solidFill>
              </a:rPr>
              <a:t>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Simulateurs chirurgicaux - </a:t>
            </a:r>
            <a:r>
              <a:rPr lang="fr-FR" dirty="0" smtClean="0"/>
              <a:t>Modèles géométriques </a:t>
            </a:r>
            <a:endParaRPr lang="fr-FR" dirty="0"/>
          </a:p>
        </p:txBody>
      </p:sp>
      <p:sp>
        <p:nvSpPr>
          <p:cNvPr id="78851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981200"/>
            <a:ext cx="7696200" cy="4114800"/>
          </a:xfrm>
        </p:spPr>
        <p:txBody>
          <a:bodyPr/>
          <a:lstStyle/>
          <a:p>
            <a:r>
              <a:rPr lang="fr-FR" dirty="0"/>
              <a:t>Modélisation géométrique utilisée pour reproduire </a:t>
            </a:r>
            <a:r>
              <a:rPr lang="fr-FR" dirty="0" smtClean="0"/>
              <a:t>l’anatomie  </a:t>
            </a:r>
            <a:endParaRPr lang="fr-FR" dirty="0"/>
          </a:p>
          <a:p>
            <a:endParaRPr lang="fr-FR" dirty="0"/>
          </a:p>
          <a:p>
            <a:r>
              <a:rPr lang="fr-FR" dirty="0"/>
              <a:t>Modèles géométriques issus des données scanner (CT Scan, …) </a:t>
            </a:r>
          </a:p>
          <a:p>
            <a:endParaRPr lang="fr-FR" dirty="0"/>
          </a:p>
          <a:p>
            <a:r>
              <a:rPr lang="fr-FR" dirty="0"/>
              <a:t>Données peuvent </a:t>
            </a:r>
            <a:r>
              <a:rPr lang="fr-FR" altLang="ja-JP" dirty="0"/>
              <a:t>être spécifiques à un patient</a:t>
            </a:r>
          </a:p>
          <a:p>
            <a:endParaRPr lang="fr-FR" altLang="ja-JP" dirty="0"/>
          </a:p>
          <a:p>
            <a:r>
              <a:rPr lang="fr-FR" altLang="ja-JP" dirty="0"/>
              <a:t>Applications :</a:t>
            </a:r>
            <a:r>
              <a:rPr lang="fr-FR" altLang="ja-JP" dirty="0" smtClean="0"/>
              <a:t> </a:t>
            </a:r>
          </a:p>
          <a:p>
            <a:pPr lvl="1">
              <a:buFont typeface="Arial"/>
              <a:buChar char="•"/>
            </a:pPr>
            <a:r>
              <a:rPr lang="fr-FR" altLang="ja-JP" dirty="0"/>
              <a:t>T</a:t>
            </a:r>
            <a:r>
              <a:rPr lang="fr-FR" altLang="ja-JP" dirty="0" smtClean="0"/>
              <a:t>raitement </a:t>
            </a:r>
            <a:r>
              <a:rPr lang="fr-FR" altLang="ja-JP" dirty="0"/>
              <a:t>du cancer des poumons,</a:t>
            </a:r>
            <a:r>
              <a:rPr lang="fr-FR" altLang="ja-JP" dirty="0" smtClean="0"/>
              <a:t> </a:t>
            </a:r>
          </a:p>
          <a:p>
            <a:pPr lvl="1">
              <a:buFont typeface="Arial"/>
              <a:buChar char="•"/>
            </a:pPr>
            <a:r>
              <a:rPr lang="fr-FR" altLang="ja-JP" dirty="0" smtClean="0"/>
              <a:t>Traitement du cancer du colons</a:t>
            </a:r>
            <a:r>
              <a:rPr lang="fr-FR" altLang="ja-JP" dirty="0"/>
              <a:t>,</a:t>
            </a:r>
            <a:r>
              <a:rPr lang="fr-FR" altLang="ja-JP" dirty="0" smtClean="0"/>
              <a:t> </a:t>
            </a:r>
          </a:p>
          <a:p>
            <a:pPr lvl="1">
              <a:buFont typeface="Arial"/>
              <a:buChar char="•"/>
            </a:pPr>
            <a:r>
              <a:rPr lang="fr-FR" altLang="ja-JP" dirty="0" smtClean="0"/>
              <a:t>etc</a:t>
            </a:r>
            <a:r>
              <a:rPr lang="fr-FR" altLang="ja-JP" dirty="0"/>
              <a:t>.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304800" y="1524000"/>
            <a:ext cx="9117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8000"/>
                </a:solidFill>
              </a:rPr>
              <a:t>Intérêt</a:t>
            </a:r>
            <a:endParaRPr lang="fr-FR" sz="2000" dirty="0">
              <a:solidFill>
                <a:srgbClr val="FF8000"/>
              </a:solidFill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384925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Informatique Graphique</a:t>
            </a:r>
            <a:endParaRPr kumimoji="1" lang="fr-FR" sz="1200" dirty="0">
              <a:solidFill>
                <a:schemeClr val="bg1"/>
              </a:solidFill>
            </a:endParaRP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Applications pour le </a:t>
            </a:r>
            <a:r>
              <a:rPr kumimoji="1" lang="fr-FR" sz="1200" dirty="0" smtClean="0">
                <a:solidFill>
                  <a:srgbClr val="FF8000"/>
                </a:solidFill>
              </a:rPr>
              <a:t>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Simulateurs chirurgicaux - </a:t>
            </a:r>
            <a:r>
              <a:rPr lang="fr-FR" dirty="0" smtClean="0"/>
              <a:t>Modèles géométriques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14400" y="1905000"/>
            <a:ext cx="7772400" cy="3581400"/>
          </a:xfrm>
        </p:spPr>
        <p:txBody>
          <a:bodyPr/>
          <a:lstStyle/>
          <a:p>
            <a:r>
              <a:rPr lang="fr-FR" dirty="0" smtClean="0">
                <a:solidFill>
                  <a:srgbClr val="FF8000"/>
                </a:solidFill>
              </a:rPr>
              <a:t>Etapes pour passer des données du patient au modèle 3D </a:t>
            </a:r>
          </a:p>
          <a:p>
            <a:endParaRPr lang="fr-FR" dirty="0" smtClean="0">
              <a:solidFill>
                <a:srgbClr val="FF8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fr-FR" dirty="0" smtClean="0"/>
              <a:t>Récupération des données du patient</a:t>
            </a:r>
          </a:p>
          <a:p>
            <a:pPr marL="857250" lvl="1" indent="-457200"/>
            <a:r>
              <a:rPr lang="fr-FR" dirty="0" smtClean="0"/>
              <a:t>scanner, IRM, etc.</a:t>
            </a:r>
          </a:p>
          <a:p>
            <a:pPr marL="857250" lvl="1" indent="-457200"/>
            <a:endParaRPr lang="fr-FR" dirty="0" smtClean="0"/>
          </a:p>
          <a:p>
            <a:pPr marL="457200" indent="-457200">
              <a:buFont typeface="+mj-lt"/>
              <a:buAutoNum type="arabicPeriod"/>
            </a:pPr>
            <a:r>
              <a:rPr lang="fr-FR" dirty="0" smtClean="0"/>
              <a:t>Segmentation des données par un médecin expert</a:t>
            </a:r>
          </a:p>
          <a:p>
            <a:pPr marL="457200" indent="-457200">
              <a:buFont typeface="+mj-lt"/>
              <a:buAutoNum type="arabicPeriod"/>
            </a:pPr>
            <a:endParaRPr lang="fr-FR" dirty="0" smtClean="0"/>
          </a:p>
          <a:p>
            <a:pPr marL="457200" indent="-457200">
              <a:buFont typeface="+mj-lt"/>
              <a:buAutoNum type="arabicPeriod"/>
            </a:pPr>
            <a:r>
              <a:rPr lang="fr-FR" dirty="0" smtClean="0"/>
              <a:t>Génération du modèle 3D</a:t>
            </a:r>
            <a:endParaRPr lang="fr-FR" dirty="0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384925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Informatique Graphique</a:t>
            </a:r>
            <a:endParaRPr kumimoji="1" lang="fr-FR" sz="1200" dirty="0">
              <a:solidFill>
                <a:schemeClr val="bg1"/>
              </a:solidFill>
            </a:endParaRP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Applications pour le </a:t>
            </a:r>
            <a:r>
              <a:rPr kumimoji="1" lang="fr-FR" sz="1200" dirty="0" smtClean="0">
                <a:solidFill>
                  <a:srgbClr val="FF8000"/>
                </a:solidFill>
              </a:rPr>
              <a:t>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Simulateurs chirurgicaux - </a:t>
            </a:r>
            <a:r>
              <a:rPr lang="fr-FR" dirty="0" smtClean="0"/>
              <a:t>Modèles géométriques </a:t>
            </a:r>
            <a:endParaRPr lang="fr-FR" dirty="0"/>
          </a:p>
        </p:txBody>
      </p:sp>
      <p:pic>
        <p:nvPicPr>
          <p:cNvPr id="4" name="Image 3" descr="pelvct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615624"/>
            <a:ext cx="1992673" cy="2057400"/>
          </a:xfrm>
          <a:prstGeom prst="rect">
            <a:avLst/>
          </a:prstGeom>
        </p:spPr>
      </p:pic>
      <p:pic>
        <p:nvPicPr>
          <p:cNvPr id="5" name="Image 4" descr="pelvct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2615624"/>
            <a:ext cx="2057400" cy="2057400"/>
          </a:xfrm>
          <a:prstGeom prst="rect">
            <a:avLst/>
          </a:prstGeom>
        </p:spPr>
      </p:pic>
      <p:pic>
        <p:nvPicPr>
          <p:cNvPr id="6" name="Image 5" descr="pelvct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1" y="2615624"/>
            <a:ext cx="1987893" cy="20574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899803" y="4901624"/>
            <a:ext cx="9487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Maillage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04800" y="1447800"/>
            <a:ext cx="68149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8000"/>
                </a:solidFill>
              </a:rPr>
              <a:t>Etapes pour passer des données du patient au modèle 3D </a:t>
            </a:r>
          </a:p>
          <a:p>
            <a:endParaRPr lang="fr-FR" sz="2000" dirty="0"/>
          </a:p>
        </p:txBody>
      </p:sp>
      <p:sp>
        <p:nvSpPr>
          <p:cNvPr id="10" name="ZoneTexte 9"/>
          <p:cNvSpPr txBox="1"/>
          <p:nvPr/>
        </p:nvSpPr>
        <p:spPr>
          <a:xfrm>
            <a:off x="762000" y="4901624"/>
            <a:ext cx="207831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 smtClean="0"/>
              <a:t>Données du patient :</a:t>
            </a:r>
          </a:p>
          <a:p>
            <a:pPr algn="ctr"/>
            <a:r>
              <a:rPr lang="fr-FR" sz="1600" dirty="0" smtClean="0"/>
              <a:t>CT images</a:t>
            </a:r>
            <a:endParaRPr lang="fr-FR" sz="1600" dirty="0"/>
          </a:p>
        </p:txBody>
      </p:sp>
      <p:sp>
        <p:nvSpPr>
          <p:cNvPr id="11" name="Rectangle 10"/>
          <p:cNvSpPr/>
          <p:nvPr/>
        </p:nvSpPr>
        <p:spPr>
          <a:xfrm>
            <a:off x="3883162" y="4944070"/>
            <a:ext cx="14508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 smtClean="0"/>
              <a:t>Segmentation</a:t>
            </a:r>
          </a:p>
        </p:txBody>
      </p:sp>
      <p:sp>
        <p:nvSpPr>
          <p:cNvPr id="12" name="Flèche vers la droite 11"/>
          <p:cNvSpPr/>
          <p:nvPr/>
        </p:nvSpPr>
        <p:spPr bwMode="auto">
          <a:xfrm>
            <a:off x="3048000" y="3530024"/>
            <a:ext cx="381000" cy="3048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13" name="Flèche vers la droite 12"/>
          <p:cNvSpPr/>
          <p:nvPr/>
        </p:nvSpPr>
        <p:spPr bwMode="auto">
          <a:xfrm>
            <a:off x="5791200" y="3530024"/>
            <a:ext cx="381000" cy="3048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6384925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Informatique Graphique</a:t>
            </a:r>
            <a:endParaRPr kumimoji="1" lang="fr-FR" sz="1200" dirty="0">
              <a:solidFill>
                <a:schemeClr val="bg1"/>
              </a:solidFill>
            </a:endParaRP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Applications pour le </a:t>
            </a:r>
            <a:r>
              <a:rPr kumimoji="1" lang="fr-FR" sz="1200" dirty="0" smtClean="0">
                <a:solidFill>
                  <a:srgbClr val="FF8000"/>
                </a:solidFill>
              </a:rPr>
              <a:t>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Simulateurs chirurgicaux </a:t>
            </a:r>
            <a:r>
              <a:rPr lang="fr-FR" dirty="0" smtClean="0"/>
              <a:t>- Modèles géométriques </a:t>
            </a:r>
            <a:endParaRPr lang="fr-FR" dirty="0"/>
          </a:p>
        </p:txBody>
      </p:sp>
      <p:grpSp>
        <p:nvGrpSpPr>
          <p:cNvPr id="26629" name="Group 3"/>
          <p:cNvGrpSpPr>
            <a:grpSpLocks noChangeAspect="1"/>
          </p:cNvGrpSpPr>
          <p:nvPr/>
        </p:nvGrpSpPr>
        <p:grpSpPr bwMode="auto">
          <a:xfrm>
            <a:off x="1143000" y="2133600"/>
            <a:ext cx="1819275" cy="1520825"/>
            <a:chOff x="432" y="240"/>
            <a:chExt cx="1917" cy="1544"/>
          </a:xfrm>
        </p:grpSpPr>
        <p:pic>
          <p:nvPicPr>
            <p:cNvPr id="26630" name="Picture 4" descr="ct_colon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32" y="240"/>
              <a:ext cx="1725" cy="1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3" dist="53882" dir="13500000">
                <a:srgbClr val="000000">
                  <a:alpha val="74998"/>
                </a:srgbClr>
              </a:prstShdw>
            </a:effectLst>
          </p:spPr>
        </p:pic>
        <p:pic>
          <p:nvPicPr>
            <p:cNvPr id="26631" name="Picture 5" descr="ct_colon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28" y="336"/>
              <a:ext cx="1725" cy="1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3" dist="53882" dir="13500000">
                <a:srgbClr val="000000">
                  <a:alpha val="74998"/>
                </a:srgbClr>
              </a:prstShdw>
            </a:effectLst>
          </p:spPr>
        </p:pic>
        <p:pic>
          <p:nvPicPr>
            <p:cNvPr id="26632" name="Picture 6" descr="ct_colon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24" y="432"/>
              <a:ext cx="1725" cy="1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3" dist="53882" dir="13500000">
                <a:srgbClr val="000000">
                  <a:alpha val="74998"/>
                </a:srgbClr>
              </a:prstShdw>
            </a:effectLst>
          </p:spPr>
        </p:pic>
      </p:grpSp>
      <p:pic>
        <p:nvPicPr>
          <p:cNvPr id="26633" name="Picture 11" descr="colo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4600" y="4562475"/>
            <a:ext cx="1868488" cy="163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4" name="Picture 12" descr="small_colo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0600" y="4581525"/>
            <a:ext cx="1870075" cy="166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5" name="Text Box 13"/>
          <p:cNvSpPr txBox="1">
            <a:spLocks noChangeArrowheads="1"/>
          </p:cNvSpPr>
          <p:nvPr/>
        </p:nvSpPr>
        <p:spPr bwMode="auto">
          <a:xfrm>
            <a:off x="3581400" y="2514600"/>
            <a:ext cx="1609109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762000">
              <a:spcBef>
                <a:spcPct val="50000"/>
              </a:spcBef>
            </a:pPr>
            <a:r>
              <a:rPr lang="en-GB" sz="1800" dirty="0">
                <a:solidFill>
                  <a:schemeClr val="tx2"/>
                </a:solidFill>
                <a:ea typeface="Arial" pitchFamily="72" charset="0"/>
                <a:cs typeface="Arial" pitchFamily="72" charset="0"/>
              </a:rPr>
              <a:t>Segmentation</a:t>
            </a:r>
            <a:endParaRPr lang="en-GB" sz="1800" dirty="0">
              <a:solidFill>
                <a:schemeClr val="tx2"/>
              </a:solidFill>
              <a:latin typeface="Comic Sans MS" pitchFamily="72" charset="0"/>
              <a:ea typeface="Arial" pitchFamily="72" charset="0"/>
              <a:cs typeface="Arial" pitchFamily="72" charset="0"/>
            </a:endParaRPr>
          </a:p>
        </p:txBody>
      </p:sp>
      <p:sp>
        <p:nvSpPr>
          <p:cNvPr id="26636" name="Text Box 14"/>
          <p:cNvSpPr txBox="1">
            <a:spLocks noChangeArrowheads="1"/>
          </p:cNvSpPr>
          <p:nvPr/>
        </p:nvSpPr>
        <p:spPr bwMode="auto">
          <a:xfrm>
            <a:off x="3505200" y="5562600"/>
            <a:ext cx="2571437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762000"/>
            <a:r>
              <a:rPr lang="en-GB" sz="1800" dirty="0" err="1">
                <a:solidFill>
                  <a:schemeClr val="tx2"/>
                </a:solidFill>
                <a:ea typeface="Arial" pitchFamily="72" charset="0"/>
                <a:cs typeface="Arial" pitchFamily="72" charset="0"/>
              </a:rPr>
              <a:t>Génération</a:t>
            </a:r>
            <a:r>
              <a:rPr lang="en-GB" sz="1800" dirty="0">
                <a:solidFill>
                  <a:schemeClr val="tx2"/>
                </a:solidFill>
                <a:ea typeface="Arial" pitchFamily="72" charset="0"/>
                <a:cs typeface="Arial" pitchFamily="72" charset="0"/>
              </a:rPr>
              <a:t> du </a:t>
            </a:r>
            <a:r>
              <a:rPr lang="en-GB" sz="1800" dirty="0" err="1">
                <a:solidFill>
                  <a:schemeClr val="tx2"/>
                </a:solidFill>
                <a:ea typeface="Arial" pitchFamily="72" charset="0"/>
                <a:cs typeface="Arial" pitchFamily="72" charset="0"/>
              </a:rPr>
              <a:t>maillage</a:t>
            </a:r>
            <a:endParaRPr lang="en-GB" sz="1800" dirty="0">
              <a:solidFill>
                <a:schemeClr val="tx2"/>
              </a:solidFill>
              <a:ea typeface="Arial" pitchFamily="72" charset="0"/>
              <a:cs typeface="Arial" pitchFamily="72" charset="0"/>
            </a:endParaRPr>
          </a:p>
        </p:txBody>
      </p:sp>
      <p:sp>
        <p:nvSpPr>
          <p:cNvPr id="26637" name="Text Box 15"/>
          <p:cNvSpPr txBox="1">
            <a:spLocks noChangeArrowheads="1"/>
          </p:cNvSpPr>
          <p:nvPr/>
        </p:nvSpPr>
        <p:spPr bwMode="auto">
          <a:xfrm>
            <a:off x="5334000" y="3810000"/>
            <a:ext cx="17243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762000">
              <a:spcBef>
                <a:spcPct val="50000"/>
              </a:spcBef>
            </a:pPr>
            <a:r>
              <a:rPr lang="en-GB" sz="1800" dirty="0">
                <a:solidFill>
                  <a:schemeClr val="tx2"/>
                </a:solidFill>
                <a:ea typeface="Arial" pitchFamily="72" charset="0"/>
                <a:cs typeface="Arial" pitchFamily="72" charset="0"/>
              </a:rPr>
              <a:t>Reconstruction</a:t>
            </a:r>
          </a:p>
        </p:txBody>
      </p:sp>
      <p:sp>
        <p:nvSpPr>
          <p:cNvPr id="26641" name="Text Box 19"/>
          <p:cNvSpPr txBox="1">
            <a:spLocks noChangeArrowheads="1"/>
          </p:cNvSpPr>
          <p:nvPr/>
        </p:nvSpPr>
        <p:spPr bwMode="auto">
          <a:xfrm>
            <a:off x="1143000" y="3657600"/>
            <a:ext cx="1828800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en-GB" sz="1400" dirty="0" smtClean="0">
                <a:solidFill>
                  <a:schemeClr val="tx2"/>
                </a:solidFill>
                <a:ea typeface="Arial" pitchFamily="72" charset="0"/>
                <a:cs typeface="Arial" pitchFamily="72" charset="0"/>
              </a:rPr>
              <a:t>Ensemble de </a:t>
            </a:r>
            <a:r>
              <a:rPr lang="fr-FR" sz="1400" dirty="0" smtClean="0">
                <a:solidFill>
                  <a:schemeClr val="tx2"/>
                </a:solidFill>
                <a:ea typeface="Arial" pitchFamily="72" charset="0"/>
                <a:cs typeface="Arial" pitchFamily="72" charset="0"/>
              </a:rPr>
              <a:t>données</a:t>
            </a:r>
            <a:r>
              <a:rPr lang="en-GB" sz="1400" dirty="0" smtClean="0">
                <a:solidFill>
                  <a:schemeClr val="tx2"/>
                </a:solidFill>
                <a:ea typeface="Arial" pitchFamily="72" charset="0"/>
                <a:cs typeface="Arial" pitchFamily="72" charset="0"/>
              </a:rPr>
              <a:t> CT</a:t>
            </a:r>
            <a:endParaRPr lang="en-GB" sz="1400" dirty="0">
              <a:solidFill>
                <a:schemeClr val="tx2"/>
              </a:solidFill>
              <a:ea typeface="Arial" pitchFamily="72" charset="0"/>
              <a:cs typeface="Arial" pitchFamily="72" charset="0"/>
            </a:endParaRPr>
          </a:p>
        </p:txBody>
      </p:sp>
      <p:grpSp>
        <p:nvGrpSpPr>
          <p:cNvPr id="26643" name="Group 7"/>
          <p:cNvGrpSpPr>
            <a:grpSpLocks noChangeAspect="1"/>
          </p:cNvGrpSpPr>
          <p:nvPr/>
        </p:nvGrpSpPr>
        <p:grpSpPr bwMode="auto">
          <a:xfrm>
            <a:off x="6019800" y="2133600"/>
            <a:ext cx="1752600" cy="1473200"/>
            <a:chOff x="3312" y="240"/>
            <a:chExt cx="1910" cy="1545"/>
          </a:xfrm>
        </p:grpSpPr>
        <p:pic>
          <p:nvPicPr>
            <p:cNvPr id="26644" name="Picture 8" descr="segment_colon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312" y="240"/>
              <a:ext cx="1718" cy="13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3" dist="53882" dir="13500000">
                <a:srgbClr val="000000">
                  <a:alpha val="74998"/>
                </a:srgbClr>
              </a:prstShdw>
            </a:effectLst>
          </p:spPr>
        </p:pic>
        <p:pic>
          <p:nvPicPr>
            <p:cNvPr id="26645" name="Picture 9" descr="segment_colon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408" y="336"/>
              <a:ext cx="1718" cy="13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3" dist="53882" dir="13500000">
                <a:srgbClr val="000000">
                  <a:alpha val="74998"/>
                </a:srgbClr>
              </a:prstShdw>
            </a:effectLst>
          </p:spPr>
        </p:pic>
        <p:pic>
          <p:nvPicPr>
            <p:cNvPr id="26646" name="Picture 10" descr="segment_colon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504" y="432"/>
              <a:ext cx="1718" cy="13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3" dist="53882" dir="13500000">
                <a:srgbClr val="000000">
                  <a:alpha val="74998"/>
                </a:srgbClr>
              </a:prstShdw>
            </a:effectLst>
          </p:spPr>
        </p:pic>
      </p:grpSp>
      <p:sp>
        <p:nvSpPr>
          <p:cNvPr id="26647" name="Line 23"/>
          <p:cNvSpPr>
            <a:spLocks noChangeShapeType="1"/>
          </p:cNvSpPr>
          <p:nvPr/>
        </p:nvSpPr>
        <p:spPr bwMode="auto">
          <a:xfrm>
            <a:off x="3124200" y="2971800"/>
            <a:ext cx="2438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6649" name="Line 25"/>
          <p:cNvSpPr>
            <a:spLocks noChangeShapeType="1"/>
          </p:cNvSpPr>
          <p:nvPr/>
        </p:nvSpPr>
        <p:spPr bwMode="auto">
          <a:xfrm flipH="1">
            <a:off x="2971800" y="5486400"/>
            <a:ext cx="3124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1" name="ZoneTexte 20"/>
          <p:cNvSpPr txBox="1"/>
          <p:nvPr/>
        </p:nvSpPr>
        <p:spPr>
          <a:xfrm>
            <a:off x="304800" y="1447800"/>
            <a:ext cx="68149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8000"/>
                </a:solidFill>
              </a:rPr>
              <a:t>Etapes pour passer des données du patient au modèle 3D </a:t>
            </a:r>
          </a:p>
          <a:p>
            <a:endParaRPr lang="fr-FR" sz="2000" dirty="0"/>
          </a:p>
        </p:txBody>
      </p:sp>
      <p:cxnSp>
        <p:nvCxnSpPr>
          <p:cNvPr id="23" name="Connecteur droit avec flèche 22"/>
          <p:cNvCxnSpPr/>
          <p:nvPr/>
        </p:nvCxnSpPr>
        <p:spPr bwMode="auto">
          <a:xfrm rot="5400000">
            <a:off x="6895306" y="4076700"/>
            <a:ext cx="686594" cy="79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6384925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Informatique Graphique</a:t>
            </a:r>
            <a:endParaRPr kumimoji="1" lang="fr-FR" sz="1200" dirty="0">
              <a:solidFill>
                <a:schemeClr val="bg1"/>
              </a:solidFill>
            </a:endParaRP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Applications pour le </a:t>
            </a:r>
            <a:r>
              <a:rPr kumimoji="1" lang="fr-FR" sz="1200" dirty="0" smtClean="0">
                <a:solidFill>
                  <a:srgbClr val="FF8000"/>
                </a:solidFill>
              </a:rPr>
              <a:t>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Simulateurs chirurgicaux - </a:t>
            </a:r>
            <a:r>
              <a:rPr lang="fr-FR" dirty="0" smtClean="0"/>
              <a:t>Modèles géométriques </a:t>
            </a:r>
            <a:endParaRPr lang="fr-FR" dirty="0"/>
          </a:p>
        </p:txBody>
      </p:sp>
      <p:pic>
        <p:nvPicPr>
          <p:cNvPr id="79878" name="Picture 3" descr="small_colon_text_gamm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8400" y="4411662"/>
            <a:ext cx="1905000" cy="176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9" name="Picture 4" descr="small_colon_plai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8400" y="2214562"/>
            <a:ext cx="1828800" cy="168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80" name="Picture 5" descr="small_colo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14400" y="3192462"/>
            <a:ext cx="2209800" cy="196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81" name="Text Box 6"/>
          <p:cNvSpPr txBox="1">
            <a:spLocks noChangeArrowheads="1"/>
          </p:cNvSpPr>
          <p:nvPr/>
        </p:nvSpPr>
        <p:spPr bwMode="auto">
          <a:xfrm>
            <a:off x="1450970" y="5173662"/>
            <a:ext cx="1139830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762000">
              <a:spcBef>
                <a:spcPct val="50000"/>
              </a:spcBef>
            </a:pPr>
            <a:r>
              <a:rPr lang="en-GB" sz="2000" dirty="0" err="1">
                <a:solidFill>
                  <a:schemeClr val="tx2"/>
                </a:solidFill>
                <a:ea typeface="Arial" pitchFamily="72" charset="0"/>
                <a:cs typeface="Arial" pitchFamily="72" charset="0"/>
              </a:rPr>
              <a:t>Maillage</a:t>
            </a:r>
            <a:endParaRPr lang="en-GB" sz="2000" dirty="0">
              <a:solidFill>
                <a:schemeClr val="tx2"/>
              </a:solidFill>
              <a:ea typeface="Arial" pitchFamily="72" charset="0"/>
              <a:cs typeface="Arial" pitchFamily="72" charset="0"/>
            </a:endParaRPr>
          </a:p>
        </p:txBody>
      </p:sp>
      <p:sp>
        <p:nvSpPr>
          <p:cNvPr id="79882" name="Text Box 7"/>
          <p:cNvSpPr txBox="1">
            <a:spLocks noChangeArrowheads="1"/>
          </p:cNvSpPr>
          <p:nvPr/>
        </p:nvSpPr>
        <p:spPr bwMode="auto">
          <a:xfrm>
            <a:off x="4038600" y="2887662"/>
            <a:ext cx="974725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762000"/>
            <a:r>
              <a:rPr lang="en-GB" sz="2000" dirty="0" err="1">
                <a:solidFill>
                  <a:schemeClr val="tx2"/>
                </a:solidFill>
                <a:ea typeface="Arial" pitchFamily="72" charset="0"/>
                <a:cs typeface="Arial" pitchFamily="72" charset="0"/>
              </a:rPr>
              <a:t>Rendu</a:t>
            </a:r>
            <a:endParaRPr lang="en-GB" dirty="0">
              <a:solidFill>
                <a:schemeClr val="tx2"/>
              </a:solidFill>
              <a:latin typeface="Comic Sans MS" pitchFamily="72" charset="0"/>
              <a:ea typeface="Arial" pitchFamily="72" charset="0"/>
              <a:cs typeface="Arial" pitchFamily="72" charset="0"/>
            </a:endParaRPr>
          </a:p>
        </p:txBody>
      </p:sp>
      <p:sp>
        <p:nvSpPr>
          <p:cNvPr id="79883" name="Text Box 8"/>
          <p:cNvSpPr txBox="1">
            <a:spLocks noChangeArrowheads="1"/>
          </p:cNvSpPr>
          <p:nvPr/>
        </p:nvSpPr>
        <p:spPr bwMode="auto">
          <a:xfrm>
            <a:off x="3886200" y="4716462"/>
            <a:ext cx="1025742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762000"/>
            <a:r>
              <a:rPr lang="en-GB" sz="2000" dirty="0">
                <a:solidFill>
                  <a:schemeClr val="tx2"/>
                </a:solidFill>
                <a:ea typeface="Arial" pitchFamily="72" charset="0"/>
                <a:cs typeface="Arial" pitchFamily="72" charset="0"/>
              </a:rPr>
              <a:t>Texture</a:t>
            </a:r>
          </a:p>
        </p:txBody>
      </p:sp>
      <p:sp>
        <p:nvSpPr>
          <p:cNvPr id="79886" name="Line 14"/>
          <p:cNvSpPr>
            <a:spLocks noChangeShapeType="1"/>
          </p:cNvSpPr>
          <p:nvPr/>
        </p:nvSpPr>
        <p:spPr bwMode="auto">
          <a:xfrm flipV="1">
            <a:off x="3505200" y="2963862"/>
            <a:ext cx="2362200" cy="846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9887" name="Line 15"/>
          <p:cNvSpPr>
            <a:spLocks noChangeShapeType="1"/>
          </p:cNvSpPr>
          <p:nvPr/>
        </p:nvSpPr>
        <p:spPr bwMode="auto">
          <a:xfrm>
            <a:off x="3429000" y="4114800"/>
            <a:ext cx="24384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304800" y="1524000"/>
            <a:ext cx="68149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8000"/>
                </a:solidFill>
              </a:rPr>
              <a:t>Etapes pour passer des données du patient au modèle 3D </a:t>
            </a:r>
          </a:p>
          <a:p>
            <a:endParaRPr lang="fr-FR" sz="2000" dirty="0"/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6384925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Informatique Graphique</a:t>
            </a:r>
            <a:endParaRPr kumimoji="1" lang="fr-FR" sz="1200" dirty="0">
              <a:solidFill>
                <a:schemeClr val="bg1"/>
              </a:solidFill>
            </a:endParaRP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Applications pour le </a:t>
            </a:r>
            <a:r>
              <a:rPr kumimoji="1" lang="fr-FR" sz="1200" dirty="0" smtClean="0">
                <a:solidFill>
                  <a:srgbClr val="FF8000"/>
                </a:solidFill>
              </a:rPr>
              <a:t>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Simulateurs chirurgicaux - </a:t>
            </a:r>
            <a:r>
              <a:rPr lang="fr-FR" dirty="0" smtClean="0"/>
              <a:t>Modèles géométriques </a:t>
            </a:r>
            <a:endParaRPr lang="fr-FR" dirty="0"/>
          </a:p>
        </p:txBody>
      </p:sp>
      <p:pic>
        <p:nvPicPr>
          <p:cNvPr id="2458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1905000"/>
            <a:ext cx="5562600" cy="445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304800" y="1447801"/>
            <a:ext cx="6858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dirty="0" smtClean="0">
                <a:solidFill>
                  <a:srgbClr val="FF8000"/>
                </a:solidFill>
              </a:rPr>
              <a:t>1- Récupération des données initiales du patient</a:t>
            </a:r>
            <a:endParaRPr lang="fr-FR" sz="2000" dirty="0">
              <a:solidFill>
                <a:srgbClr val="FF8000"/>
              </a:solidFill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384925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Informatique Graphique</a:t>
            </a:r>
            <a:endParaRPr kumimoji="1" lang="fr-FR" sz="1200" dirty="0">
              <a:solidFill>
                <a:schemeClr val="bg1"/>
              </a:solidFill>
            </a:endParaRP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Applications pour le </a:t>
            </a:r>
            <a:r>
              <a:rPr kumimoji="1" lang="fr-FR" sz="1200" dirty="0" smtClean="0">
                <a:solidFill>
                  <a:srgbClr val="FF8000"/>
                </a:solidFill>
              </a:rPr>
              <a:t>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Simulateurs chirurgicaux - </a:t>
            </a:r>
            <a:r>
              <a:rPr lang="fr-FR" dirty="0" smtClean="0"/>
              <a:t>Modèles géométriques </a:t>
            </a:r>
            <a:endParaRPr lang="fr-FR" dirty="0"/>
          </a:p>
        </p:txBody>
      </p:sp>
      <p:pic>
        <p:nvPicPr>
          <p:cNvPr id="12083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1816100"/>
            <a:ext cx="5638800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37" name="Text Box 5"/>
          <p:cNvSpPr txBox="1">
            <a:spLocks noChangeArrowheads="1"/>
          </p:cNvSpPr>
          <p:nvPr/>
        </p:nvSpPr>
        <p:spPr bwMode="auto">
          <a:xfrm>
            <a:off x="381000" y="1371601"/>
            <a:ext cx="5486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dirty="0" smtClean="0">
                <a:solidFill>
                  <a:srgbClr val="FF8000"/>
                </a:solidFill>
              </a:rPr>
              <a:t>2- Segmentation </a:t>
            </a:r>
            <a:r>
              <a:rPr lang="fr-FR" sz="2000" dirty="0">
                <a:solidFill>
                  <a:srgbClr val="FF8000"/>
                </a:solidFill>
              </a:rPr>
              <a:t>des vaisseaux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384925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Informatique Graphique</a:t>
            </a:r>
            <a:endParaRPr kumimoji="1" lang="fr-FR" sz="1200" dirty="0">
              <a:solidFill>
                <a:schemeClr val="bg1"/>
              </a:solidFill>
            </a:endParaRP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Applications pour le </a:t>
            </a:r>
            <a:r>
              <a:rPr kumimoji="1" lang="fr-FR" sz="1200" dirty="0" smtClean="0">
                <a:solidFill>
                  <a:srgbClr val="FF8000"/>
                </a:solidFill>
              </a:rPr>
              <a:t>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Modélisation géométrique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6200" y="1524000"/>
            <a:ext cx="7772400" cy="1600200"/>
          </a:xfrm>
        </p:spPr>
        <p:txBody>
          <a:bodyPr>
            <a:noAutofit/>
          </a:bodyPr>
          <a:lstStyle/>
          <a:p>
            <a:r>
              <a:rPr lang="fr-FR" dirty="0" smtClean="0">
                <a:solidFill>
                  <a:srgbClr val="FF8000"/>
                </a:solidFill>
              </a:rPr>
              <a:t>Modèles non structurés - Nuages de points</a:t>
            </a:r>
          </a:p>
          <a:p>
            <a:endParaRPr lang="fr-FR" sz="900" dirty="0" smtClean="0"/>
          </a:p>
          <a:p>
            <a:r>
              <a:rPr lang="fr-FR" dirty="0" smtClean="0"/>
              <a:t>	Modèles obtenus </a:t>
            </a:r>
          </a:p>
          <a:p>
            <a:pPr lvl="1">
              <a:buFont typeface="Lucida Grande"/>
              <a:buChar char="−"/>
            </a:pPr>
            <a:r>
              <a:rPr lang="fr-FR" sz="2000" dirty="0" smtClean="0"/>
              <a:t>par digitalisation manuelle ou par scanner</a:t>
            </a:r>
          </a:p>
          <a:p>
            <a:pPr lvl="1"/>
            <a:r>
              <a:rPr lang="en-US" sz="2000" dirty="0" smtClean="0"/>
              <a:t>par reconstruction </a:t>
            </a:r>
            <a:r>
              <a:rPr lang="en-US" sz="2000" dirty="0" err="1" smtClean="0"/>
              <a:t>à</a:t>
            </a:r>
            <a:r>
              <a:rPr lang="en-US" sz="2000" dirty="0" smtClean="0"/>
              <a:t> </a:t>
            </a:r>
            <a:r>
              <a:rPr lang="en-US" sz="2000" dirty="0" err="1" smtClean="0"/>
              <a:t>partir</a:t>
            </a:r>
            <a:r>
              <a:rPr lang="en-US" sz="2000" dirty="0" smtClean="0"/>
              <a:t> </a:t>
            </a:r>
            <a:r>
              <a:rPr lang="en-US" sz="2000" dirty="0" err="1" smtClean="0"/>
              <a:t>d’images</a:t>
            </a:r>
            <a:endParaRPr lang="en-US" sz="2000" dirty="0" smtClean="0"/>
          </a:p>
          <a:p>
            <a:pPr lvl="1"/>
            <a:r>
              <a:rPr lang="en-US" sz="2000" dirty="0" smtClean="0"/>
              <a:t>par </a:t>
            </a:r>
            <a:r>
              <a:rPr lang="en-US" sz="2000" dirty="0" err="1" smtClean="0"/>
              <a:t>échantillonnage</a:t>
            </a:r>
            <a:r>
              <a:rPr lang="en-US" sz="2000" dirty="0" smtClean="0"/>
              <a:t> d’un </a:t>
            </a:r>
            <a:r>
              <a:rPr lang="en-US" sz="2000" dirty="0" err="1" smtClean="0"/>
              <a:t>autre</a:t>
            </a:r>
            <a:r>
              <a:rPr lang="en-US" sz="2000" dirty="0" smtClean="0"/>
              <a:t> </a:t>
            </a:r>
            <a:r>
              <a:rPr lang="en-US" sz="2000" dirty="0" err="1" smtClean="0"/>
              <a:t>modèle</a:t>
            </a:r>
            <a:endParaRPr lang="en-US" sz="2000" dirty="0" smtClean="0"/>
          </a:p>
          <a:p>
            <a:endParaRPr lang="fr-FR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00800" y="1676400"/>
            <a:ext cx="2176463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6" name="Picture 5" descr="ca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3962400"/>
            <a:ext cx="2895600" cy="1636713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8" name="Flèche vers la droite 7"/>
          <p:cNvSpPr/>
          <p:nvPr/>
        </p:nvSpPr>
        <p:spPr bwMode="auto">
          <a:xfrm>
            <a:off x="685800" y="5772090"/>
            <a:ext cx="457200" cy="3048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143000" y="5695890"/>
            <a:ext cx="76217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simple à afficher mais demande beaucoup de </a:t>
            </a:r>
            <a:r>
              <a:rPr lang="fr-FR" sz="2000" smtClean="0"/>
              <a:t>ressource mémoire</a:t>
            </a:r>
            <a:endParaRPr lang="fr-FR" sz="2000"/>
          </a:p>
        </p:txBody>
      </p:sp>
      <p:pic>
        <p:nvPicPr>
          <p:cNvPr id="10" name="Image 9" descr="Points-car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5400" y="3505200"/>
            <a:ext cx="2463800" cy="2252617"/>
          </a:xfrm>
          <a:prstGeom prst="rect">
            <a:avLst/>
          </a:prstGeom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Simulateurs chirurgicaux - </a:t>
            </a:r>
            <a:r>
              <a:rPr lang="fr-FR" dirty="0" smtClean="0"/>
              <a:t>Modèles géométriques </a:t>
            </a:r>
            <a:endParaRPr lang="fr-FR" dirty="0"/>
          </a:p>
        </p:txBody>
      </p:sp>
      <p:pic>
        <p:nvPicPr>
          <p:cNvPr id="12186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9400" y="2362200"/>
            <a:ext cx="1828800" cy="383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1" y="2362200"/>
            <a:ext cx="1160918" cy="3841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862" name="Text Box 6"/>
          <p:cNvSpPr txBox="1">
            <a:spLocks noChangeArrowheads="1"/>
          </p:cNvSpPr>
          <p:nvPr/>
        </p:nvSpPr>
        <p:spPr bwMode="auto">
          <a:xfrm>
            <a:off x="304800" y="1447800"/>
            <a:ext cx="8077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dirty="0" smtClean="0">
                <a:solidFill>
                  <a:srgbClr val="FF8000"/>
                </a:solidFill>
              </a:rPr>
              <a:t>3- Obtention de la surface </a:t>
            </a:r>
            <a:r>
              <a:rPr lang="fr-FR" sz="2000" dirty="0">
                <a:solidFill>
                  <a:srgbClr val="FF8000"/>
                </a:solidFill>
              </a:rPr>
              <a:t>3D de l’aorte et des artères iliaques  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384925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Informatique Graphique</a:t>
            </a:r>
            <a:endParaRPr kumimoji="1" lang="fr-FR" sz="1200" dirty="0">
              <a:solidFill>
                <a:schemeClr val="bg1"/>
              </a:solidFill>
            </a:endParaRP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Applications pour le </a:t>
            </a:r>
            <a:r>
              <a:rPr kumimoji="1" lang="fr-FR" sz="1200" dirty="0" smtClean="0">
                <a:solidFill>
                  <a:srgbClr val="FF8000"/>
                </a:solidFill>
              </a:rPr>
              <a:t>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Simulateurs chirurgicaux - Modèles géométriques </a:t>
            </a:r>
          </a:p>
        </p:txBody>
      </p:sp>
      <p:pic>
        <p:nvPicPr>
          <p:cNvPr id="1946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64237" y="2209800"/>
            <a:ext cx="1006842" cy="3351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05600" y="2209800"/>
            <a:ext cx="1600200" cy="3359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" y="2209800"/>
            <a:ext cx="4470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7" name="Text Box 11"/>
          <p:cNvSpPr txBox="1">
            <a:spLocks noChangeArrowheads="1"/>
          </p:cNvSpPr>
          <p:nvPr/>
        </p:nvSpPr>
        <p:spPr bwMode="auto">
          <a:xfrm>
            <a:off x="6248400" y="5638800"/>
            <a:ext cx="1752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dirty="0"/>
              <a:t>Vaisseaux sanguins</a:t>
            </a:r>
            <a:endParaRPr lang="fr-FR" dirty="0"/>
          </a:p>
        </p:txBody>
      </p:sp>
      <p:sp>
        <p:nvSpPr>
          <p:cNvPr id="19468" name="Text Box 12"/>
          <p:cNvSpPr txBox="1">
            <a:spLocks noChangeArrowheads="1"/>
          </p:cNvSpPr>
          <p:nvPr/>
        </p:nvSpPr>
        <p:spPr bwMode="auto">
          <a:xfrm>
            <a:off x="2362200" y="5715000"/>
            <a:ext cx="1143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dirty="0"/>
              <a:t>Anches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228600" y="1371600"/>
            <a:ext cx="24515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8000"/>
                </a:solidFill>
              </a:rPr>
              <a:t>Quelques exemples</a:t>
            </a:r>
            <a:endParaRPr lang="fr-FR" sz="2000" dirty="0">
              <a:solidFill>
                <a:srgbClr val="FF8000"/>
              </a:solidFill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6384925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Informatique Graphique</a:t>
            </a:r>
            <a:endParaRPr kumimoji="1" lang="fr-FR" sz="1200" dirty="0">
              <a:solidFill>
                <a:schemeClr val="bg1"/>
              </a:solidFill>
            </a:endParaRP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Applications pour le </a:t>
            </a:r>
            <a:r>
              <a:rPr kumimoji="1" lang="fr-FR" sz="1200" dirty="0" smtClean="0">
                <a:solidFill>
                  <a:srgbClr val="FF8000"/>
                </a:solidFill>
              </a:rPr>
              <a:t>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Simulateurs chirurgicaux - </a:t>
            </a:r>
            <a:r>
              <a:rPr lang="fr-FR" dirty="0" smtClean="0"/>
              <a:t>Modèles géométriques </a:t>
            </a:r>
            <a:endParaRPr lang="fr-FR" dirty="0"/>
          </a:p>
        </p:txBody>
      </p:sp>
      <p:pic>
        <p:nvPicPr>
          <p:cNvPr id="25604" name="Picture 3" descr="lapment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3733800"/>
            <a:ext cx="3505200" cy="2653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5257800" y="4572000"/>
            <a:ext cx="2514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dirty="0" smtClean="0"/>
              <a:t>Modèles </a:t>
            </a:r>
            <a:r>
              <a:rPr lang="fr-FR" sz="2000" dirty="0"/>
              <a:t>de foie </a:t>
            </a:r>
          </a:p>
        </p:txBody>
      </p:sp>
      <p:pic>
        <p:nvPicPr>
          <p:cNvPr id="7" name="Picture 4" descr="FARACI_Alessandro_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24200" y="1676400"/>
            <a:ext cx="5795391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228600" y="1371600"/>
            <a:ext cx="24515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8000"/>
                </a:solidFill>
              </a:rPr>
              <a:t>Quelques exemples</a:t>
            </a:r>
            <a:endParaRPr lang="fr-FR" sz="2000" dirty="0">
              <a:solidFill>
                <a:srgbClr val="FF8000"/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384925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Informatique Graphique</a:t>
            </a:r>
            <a:endParaRPr kumimoji="1" lang="fr-FR" sz="1200" dirty="0">
              <a:solidFill>
                <a:schemeClr val="bg1"/>
              </a:solidFill>
            </a:endParaRP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Applications pour le </a:t>
            </a:r>
            <a:r>
              <a:rPr kumimoji="1" lang="fr-FR" sz="1200" dirty="0" smtClean="0">
                <a:solidFill>
                  <a:srgbClr val="FF8000"/>
                </a:solidFill>
              </a:rPr>
              <a:t>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Simulateurs chirurgicaux - </a:t>
            </a:r>
            <a:r>
              <a:rPr lang="fr-FR" dirty="0" smtClean="0"/>
              <a:t>Modèles géométriques </a:t>
            </a:r>
            <a:endParaRPr lang="fr-FR" dirty="0"/>
          </a:p>
        </p:txBody>
      </p:sp>
      <p:grpSp>
        <p:nvGrpSpPr>
          <p:cNvPr id="80900" name="Group 3"/>
          <p:cNvGrpSpPr>
            <a:grpSpLocks/>
          </p:cNvGrpSpPr>
          <p:nvPr/>
        </p:nvGrpSpPr>
        <p:grpSpPr bwMode="auto">
          <a:xfrm>
            <a:off x="1371600" y="1924050"/>
            <a:ext cx="6583363" cy="4476750"/>
            <a:chOff x="989" y="1069"/>
            <a:chExt cx="4183" cy="3091"/>
          </a:xfrm>
        </p:grpSpPr>
        <p:pic>
          <p:nvPicPr>
            <p:cNvPr id="80901" name="Picture 4" descr="VirtualColonoscopy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89" y="1069"/>
              <a:ext cx="4118" cy="30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0902" name="Text Box 5"/>
            <p:cNvSpPr txBox="1">
              <a:spLocks noChangeArrowheads="1"/>
            </p:cNvSpPr>
            <p:nvPr/>
          </p:nvSpPr>
          <p:spPr bwMode="auto">
            <a:xfrm>
              <a:off x="2486" y="3928"/>
              <a:ext cx="2686" cy="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1600">
                  <a:solidFill>
                    <a:schemeClr val="bg1"/>
                  </a:solidFill>
                  <a:ea typeface="Arial" pitchFamily="72" charset="0"/>
                  <a:cs typeface="Arial" pitchFamily="72" charset="0"/>
                </a:rPr>
                <a:t>Virtual Colonoscopy – University of Hamburg</a:t>
              </a:r>
              <a:endParaRPr lang="en-US" sz="1600">
                <a:solidFill>
                  <a:schemeClr val="bg1"/>
                </a:solidFill>
                <a:ea typeface="Arial" pitchFamily="72" charset="0"/>
                <a:cs typeface="Arial" pitchFamily="72" charset="0"/>
              </a:endParaRPr>
            </a:p>
          </p:txBody>
        </p:sp>
      </p:grpSp>
      <p:sp>
        <p:nvSpPr>
          <p:cNvPr id="7" name="ZoneTexte 6"/>
          <p:cNvSpPr txBox="1"/>
          <p:nvPr/>
        </p:nvSpPr>
        <p:spPr>
          <a:xfrm>
            <a:off x="228600" y="1371600"/>
            <a:ext cx="24515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8000"/>
                </a:solidFill>
              </a:rPr>
              <a:t>Quelques exemples</a:t>
            </a:r>
            <a:endParaRPr lang="fr-FR" sz="2000" dirty="0">
              <a:solidFill>
                <a:srgbClr val="FF8000"/>
              </a:solidFill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384925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Informatique Graphique</a:t>
            </a:r>
            <a:endParaRPr kumimoji="1" lang="fr-FR" sz="1200" dirty="0">
              <a:solidFill>
                <a:schemeClr val="bg1"/>
              </a:solidFill>
            </a:endParaRP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Applications pour le </a:t>
            </a:r>
            <a:r>
              <a:rPr kumimoji="1" lang="fr-FR" sz="1200" dirty="0" smtClean="0">
                <a:solidFill>
                  <a:srgbClr val="FF8000"/>
                </a:solidFill>
              </a:rPr>
              <a:t>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Simulateurs chirurgicaux - </a:t>
            </a:r>
            <a:r>
              <a:rPr lang="fr-FR" dirty="0" smtClean="0"/>
              <a:t>Modèles géométriques </a:t>
            </a:r>
            <a:endParaRPr lang="fr-FR" dirty="0"/>
          </a:p>
        </p:txBody>
      </p:sp>
      <p:pic>
        <p:nvPicPr>
          <p:cNvPr id="81924" name="Picture 4" descr="ColonModel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2514600"/>
            <a:ext cx="3162300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5" name="Picture 4" descr="polycolo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2057400"/>
            <a:ext cx="34226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228600" y="1371600"/>
            <a:ext cx="24515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8000"/>
                </a:solidFill>
              </a:rPr>
              <a:t>Quelques exemples</a:t>
            </a:r>
            <a:endParaRPr lang="fr-FR" sz="2000" dirty="0">
              <a:solidFill>
                <a:srgbClr val="FF8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486400" y="5867400"/>
            <a:ext cx="32645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Modèle sphérique du colon</a:t>
            </a:r>
            <a:endParaRPr lang="fr-FR" sz="2000" dirty="0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384925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Informatique Graphique</a:t>
            </a:r>
            <a:endParaRPr kumimoji="1" lang="fr-FR" sz="1200" dirty="0">
              <a:solidFill>
                <a:schemeClr val="bg1"/>
              </a:solidFill>
            </a:endParaRP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Applications pour le </a:t>
            </a:r>
            <a:r>
              <a:rPr kumimoji="1" lang="fr-FR" sz="1200" dirty="0" smtClean="0">
                <a:solidFill>
                  <a:srgbClr val="FF8000"/>
                </a:solidFill>
              </a:rPr>
              <a:t>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Simulateurs chirurgicaux - </a:t>
            </a:r>
            <a:r>
              <a:rPr lang="fr-FR" dirty="0" smtClean="0"/>
              <a:t>Modèles géométriques 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228600" y="1371600"/>
            <a:ext cx="24515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8000"/>
                </a:solidFill>
              </a:rPr>
              <a:t>Quelques exemples</a:t>
            </a:r>
            <a:endParaRPr lang="fr-FR" sz="2000" dirty="0">
              <a:solidFill>
                <a:srgbClr val="FF8000"/>
              </a:solidFill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384925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Informatique Graphique</a:t>
            </a:r>
            <a:endParaRPr kumimoji="1" lang="fr-FR" sz="1200" dirty="0">
              <a:solidFill>
                <a:schemeClr val="bg1"/>
              </a:solidFill>
            </a:endParaRP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Applications pour le </a:t>
            </a:r>
            <a:r>
              <a:rPr kumimoji="1" lang="fr-FR" sz="1200" dirty="0" smtClean="0">
                <a:solidFill>
                  <a:srgbClr val="FF8000"/>
                </a:solidFill>
              </a:rPr>
              <a:t>médical</a:t>
            </a:r>
          </a:p>
        </p:txBody>
      </p:sp>
      <p:pic>
        <p:nvPicPr>
          <p:cNvPr id="9" name="Image 8" descr="organes_abaqu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05877" y="2547973"/>
            <a:ext cx="4160907" cy="2458600"/>
          </a:xfrm>
          <a:prstGeom prst="rect">
            <a:avLst/>
          </a:prstGeom>
        </p:spPr>
      </p:pic>
      <p:pic>
        <p:nvPicPr>
          <p:cNvPr id="10" name="Image 9" descr="maillage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37" r="56270" b="21458"/>
          <a:stretch/>
        </p:blipFill>
        <p:spPr>
          <a:xfrm>
            <a:off x="241376" y="2547973"/>
            <a:ext cx="3030896" cy="2530280"/>
          </a:xfrm>
          <a:prstGeom prst="rect">
            <a:avLst/>
          </a:prstGeom>
        </p:spPr>
      </p:pic>
      <p:sp>
        <p:nvSpPr>
          <p:cNvPr id="11" name="Double flèche horizontale 10"/>
          <p:cNvSpPr/>
          <p:nvPr/>
        </p:nvSpPr>
        <p:spPr>
          <a:xfrm>
            <a:off x="3386932" y="3451154"/>
            <a:ext cx="1386185" cy="544256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2575498" y="5760506"/>
            <a:ext cx="63834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Modèle des organes impliqués dans </a:t>
            </a:r>
            <a:r>
              <a:rPr lang="fr-FR" sz="2000" smtClean="0"/>
              <a:t>un accouchement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662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Simulateurs chirurgicaux - </a:t>
            </a:r>
            <a:r>
              <a:rPr lang="fr-FR" dirty="0" smtClean="0"/>
              <a:t>Modèles géométriques </a:t>
            </a:r>
            <a:endParaRPr lang="fr-FR" dirty="0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384925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Informatique Graphique</a:t>
            </a:r>
            <a:endParaRPr kumimoji="1" lang="fr-FR" sz="1200" dirty="0">
              <a:solidFill>
                <a:schemeClr val="bg1"/>
              </a:solidFill>
            </a:endParaRP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Applications pour le </a:t>
            </a:r>
            <a:r>
              <a:rPr kumimoji="1" lang="fr-FR" sz="1200" dirty="0" smtClean="0">
                <a:solidFill>
                  <a:srgbClr val="FF8000"/>
                </a:solidFill>
              </a:rPr>
              <a:t>médical</a:t>
            </a:r>
          </a:p>
        </p:txBody>
      </p:sp>
      <p:pic>
        <p:nvPicPr>
          <p:cNvPr id="5" name="Picture 13" descr="origSpher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4319" y="2819400"/>
            <a:ext cx="3057554" cy="2987675"/>
          </a:xfrm>
          <a:prstGeom prst="rect">
            <a:avLst/>
          </a:prstGeom>
          <a:noFill/>
        </p:spPr>
      </p:pic>
      <p:pic>
        <p:nvPicPr>
          <p:cNvPr id="6" name="Picture 14" descr="BallBSplineCurv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96119" y="2819938"/>
            <a:ext cx="3052281" cy="2990312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228600" y="1371600"/>
            <a:ext cx="24515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8000"/>
                </a:solidFill>
              </a:rPr>
              <a:t>Quelques exemples</a:t>
            </a:r>
            <a:endParaRPr lang="fr-FR" sz="2000" dirty="0">
              <a:solidFill>
                <a:srgbClr val="FF8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57200" y="1959114"/>
            <a:ext cx="67133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Projet </a:t>
            </a:r>
            <a:r>
              <a:rPr lang="fr-FR" sz="2000" dirty="0" err="1" smtClean="0"/>
              <a:t>Merlion</a:t>
            </a:r>
            <a:r>
              <a:rPr lang="fr-FR" sz="2000" dirty="0" smtClean="0"/>
              <a:t> – Données issues de l’IRCAD (Strasbourg)</a:t>
            </a:r>
          </a:p>
          <a:p>
            <a:r>
              <a:rPr lang="fr-FR" sz="2000" dirty="0" smtClean="0"/>
              <a:t>Réseaux vasculaires</a:t>
            </a:r>
            <a:endParaRPr lang="fr-FR" sz="2000" dirty="0"/>
          </a:p>
        </p:txBody>
      </p:sp>
      <p:pic>
        <p:nvPicPr>
          <p:cNvPr id="9" name="Picture 13" descr="Clipboard0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3241351" flipH="1" flipV="1">
            <a:off x="5459783" y="2275963"/>
            <a:ext cx="3539872" cy="36678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fr-FR" dirty="0"/>
              <a:t>Simulateurs chirurgicaux </a:t>
            </a:r>
            <a:r>
              <a:rPr lang="fr-FR" dirty="0" smtClean="0"/>
              <a:t>– Simulation 3D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762000" y="1905000"/>
            <a:ext cx="838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Géométrie extraite de données IRM pour obtenir le modèle 3D</a:t>
            </a:r>
          </a:p>
          <a:p>
            <a:endParaRPr lang="fr-FR" sz="2000" dirty="0" smtClean="0"/>
          </a:p>
          <a:p>
            <a:r>
              <a:rPr lang="fr-FR" sz="2000" dirty="0" smtClean="0"/>
              <a:t>Conditions aux bords définies au début de la simulation</a:t>
            </a:r>
          </a:p>
          <a:p>
            <a:endParaRPr lang="fr-FR" sz="2000" dirty="0" smtClean="0"/>
          </a:p>
          <a:p>
            <a:r>
              <a:rPr lang="fr-FR" sz="2000" dirty="0" smtClean="0"/>
              <a:t>Propriétés matérielles définies physiquement</a:t>
            </a:r>
          </a:p>
          <a:p>
            <a:r>
              <a:rPr lang="fr-FR" sz="2000" dirty="0" smtClean="0"/>
              <a:t>	</a:t>
            </a:r>
            <a:r>
              <a:rPr lang="fr-FR" sz="2000" dirty="0" err="1" smtClean="0">
                <a:sym typeface="Wingdings"/>
              </a:rPr>
              <a:t></a:t>
            </a:r>
            <a:r>
              <a:rPr lang="fr-FR" sz="2000" dirty="0" smtClean="0">
                <a:sym typeface="Wingdings"/>
              </a:rPr>
              <a:t> utilisation de la méthode des éléments finis</a:t>
            </a:r>
            <a:endParaRPr lang="fr-FR" sz="2000" dirty="0"/>
          </a:p>
        </p:txBody>
      </p:sp>
      <p:sp>
        <p:nvSpPr>
          <p:cNvPr id="5" name="ZoneTexte 4"/>
          <p:cNvSpPr txBox="1"/>
          <p:nvPr/>
        </p:nvSpPr>
        <p:spPr>
          <a:xfrm>
            <a:off x="228600" y="1428690"/>
            <a:ext cx="24800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8000"/>
                </a:solidFill>
              </a:rPr>
              <a:t>Simulation physique</a:t>
            </a:r>
            <a:endParaRPr lang="fr-FR" sz="2000" dirty="0">
              <a:solidFill>
                <a:srgbClr val="FF8000"/>
              </a:solidFill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384925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Informatique Graphique</a:t>
            </a:r>
            <a:endParaRPr kumimoji="1" lang="fr-FR" sz="1200" dirty="0">
              <a:solidFill>
                <a:schemeClr val="bg1"/>
              </a:solidFill>
            </a:endParaRP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Applications pour le </a:t>
            </a:r>
            <a:r>
              <a:rPr kumimoji="1" lang="fr-FR" sz="1200" dirty="0" smtClean="0">
                <a:solidFill>
                  <a:srgbClr val="FF8000"/>
                </a:solidFill>
              </a:rPr>
              <a:t>médical</a:t>
            </a:r>
          </a:p>
        </p:txBody>
      </p:sp>
      <p:pic>
        <p:nvPicPr>
          <p:cNvPr id="8" name="Picture 4" descr="FARACI_Alessandro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347005"/>
            <a:ext cx="5562601" cy="1766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Liver_good_qualit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4327" y="4366545"/>
            <a:ext cx="3509673" cy="1729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foieInter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2057400"/>
            <a:ext cx="4382662" cy="3285472"/>
          </a:xfrm>
          <a:prstGeom prst="rect">
            <a:avLst/>
          </a:prstGeom>
        </p:spPr>
      </p:pic>
      <p:pic>
        <p:nvPicPr>
          <p:cNvPr id="10" name="Image 9" descr="foieInte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600" y="2048528"/>
            <a:ext cx="4376566" cy="328547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fr-FR" dirty="0"/>
              <a:t>Simulateurs chirurgicaux – Simulation 3D</a:t>
            </a:r>
          </a:p>
        </p:txBody>
      </p:sp>
      <p:pic>
        <p:nvPicPr>
          <p:cNvPr id="6" name="pulling_liver_1.avi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8600" y="2057400"/>
            <a:ext cx="4368800" cy="3276600"/>
          </a:xfrm>
          <a:prstGeom prst="rect">
            <a:avLst/>
          </a:prstGeom>
        </p:spPr>
      </p:pic>
      <p:pic>
        <p:nvPicPr>
          <p:cNvPr id="7" name="drag_push_liver_2.avi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72000" y="2057400"/>
            <a:ext cx="4368800" cy="32766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04800" y="1447800"/>
            <a:ext cx="13822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8000"/>
                </a:solidFill>
              </a:rPr>
              <a:t>Interaction</a:t>
            </a:r>
            <a:endParaRPr lang="fr-FR" sz="2000" dirty="0">
              <a:solidFill>
                <a:srgbClr val="FF8000"/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384925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Informatique Graphique</a:t>
            </a:r>
            <a:endParaRPr kumimoji="1" lang="fr-FR" sz="1200" dirty="0">
              <a:solidFill>
                <a:schemeClr val="bg1"/>
              </a:solidFill>
            </a:endParaRP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Applications pour le </a:t>
            </a:r>
            <a:r>
              <a:rPr kumimoji="1" lang="fr-FR" sz="1200" dirty="0" smtClean="0">
                <a:solidFill>
                  <a:srgbClr val="FF8000"/>
                </a:solidFill>
              </a:rPr>
              <a:t>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57200" y="457200"/>
            <a:ext cx="868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fr-FR" kern="0" dirty="0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Simulateurs chirurgicaux – Simulation 3D</a:t>
            </a: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66800" y="5029200"/>
            <a:ext cx="1981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dirty="0" smtClean="0"/>
              <a:t>Biopsie (vidéo) </a:t>
            </a:r>
            <a:endParaRPr lang="fr-FR" sz="2000" dirty="0"/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562600" y="5029200"/>
            <a:ext cx="2514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dirty="0" smtClean="0"/>
              <a:t>Sondage (vidéo)</a:t>
            </a:r>
            <a:endParaRPr lang="fr-FR" dirty="0"/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81000" y="5562600"/>
            <a:ext cx="8458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/>
              <a:t>Ces simulations nécessitent la prise en compte des interactions, avec le traitement des collisions (détection et réponse)</a:t>
            </a:r>
            <a:endParaRPr lang="fr-FR"/>
          </a:p>
        </p:txBody>
      </p:sp>
      <p:pic>
        <p:nvPicPr>
          <p:cNvPr id="10" name="Image 9" descr="push_liver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760258"/>
            <a:ext cx="3048000" cy="3040342"/>
          </a:xfrm>
          <a:prstGeom prst="rect">
            <a:avLst/>
          </a:prstGeom>
        </p:spPr>
      </p:pic>
      <p:pic>
        <p:nvPicPr>
          <p:cNvPr id="12" name="Image 11" descr="Catherisat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664" y="1752600"/>
            <a:ext cx="3988089" cy="3124200"/>
          </a:xfrm>
          <a:prstGeom prst="rect">
            <a:avLst/>
          </a:prstGeom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6384925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Informatique Graphique</a:t>
            </a:r>
            <a:endParaRPr kumimoji="1" lang="fr-FR" sz="1200" dirty="0">
              <a:solidFill>
                <a:schemeClr val="bg1"/>
              </a:solidFill>
            </a:endParaRP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Applications pour le </a:t>
            </a:r>
            <a:r>
              <a:rPr kumimoji="1" lang="fr-FR" sz="1200" dirty="0" smtClean="0">
                <a:solidFill>
                  <a:srgbClr val="FF8000"/>
                </a:solidFill>
              </a:rPr>
              <a:t>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Modélisation géométrique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8600" y="1524000"/>
            <a:ext cx="7772400" cy="4114800"/>
          </a:xfrm>
        </p:spPr>
        <p:txBody>
          <a:bodyPr/>
          <a:lstStyle/>
          <a:p>
            <a:r>
              <a:rPr lang="fr-FR" dirty="0" smtClean="0">
                <a:solidFill>
                  <a:srgbClr val="FF8000"/>
                </a:solidFill>
              </a:rPr>
              <a:t>Modèles non structurés - Soupes de polygones</a:t>
            </a:r>
          </a:p>
          <a:p>
            <a:endParaRPr lang="fr-FR" sz="800" dirty="0" smtClean="0"/>
          </a:p>
          <a:p>
            <a:pPr lvl="1">
              <a:buNone/>
            </a:pPr>
            <a:r>
              <a:rPr lang="fr-FR" sz="2000" dirty="0" smtClean="0"/>
              <a:t>Ensemble non structuré de facettes</a:t>
            </a:r>
          </a:p>
          <a:p>
            <a:pPr lvl="1">
              <a:buNone/>
            </a:pPr>
            <a:endParaRPr lang="fr-FR" sz="2000" dirty="0" smtClean="0"/>
          </a:p>
          <a:p>
            <a:pPr lvl="1">
              <a:buNone/>
            </a:pPr>
            <a:r>
              <a:rPr lang="fr-FR" sz="2000" dirty="0" smtClean="0"/>
              <a:t>Avantages : </a:t>
            </a:r>
          </a:p>
          <a:p>
            <a:pPr lvl="2"/>
            <a:r>
              <a:rPr lang="fr-FR" sz="1800" dirty="0" smtClean="0"/>
              <a:t>représentation native de </a:t>
            </a:r>
            <a:r>
              <a:rPr lang="fr-FR" sz="1800" dirty="0" err="1" smtClean="0"/>
              <a:t>OpenGL</a:t>
            </a:r>
            <a:endParaRPr lang="fr-FR" sz="1800" dirty="0" smtClean="0"/>
          </a:p>
          <a:p>
            <a:pPr lvl="2"/>
            <a:r>
              <a:rPr lang="fr-FR" sz="1800" dirty="0" smtClean="0"/>
              <a:t>nombreux logiciels d’édition</a:t>
            </a:r>
          </a:p>
          <a:p>
            <a:pPr lvl="2">
              <a:buNone/>
            </a:pPr>
            <a:endParaRPr lang="fr-FR" sz="1800" dirty="0" smtClean="0"/>
          </a:p>
          <a:p>
            <a:pPr lvl="1">
              <a:buNone/>
            </a:pPr>
            <a:r>
              <a:rPr lang="fr-FR" sz="2000" dirty="0" smtClean="0"/>
              <a:t>Inconvénients : </a:t>
            </a:r>
          </a:p>
          <a:p>
            <a:pPr lvl="2"/>
            <a:r>
              <a:rPr lang="fr-FR" sz="1800" dirty="0" smtClean="0"/>
              <a:t>opérations autre que l’affichage compliquées</a:t>
            </a:r>
          </a:p>
          <a:p>
            <a:pPr lvl="2"/>
            <a:r>
              <a:rPr lang="fr-FR" sz="1800" dirty="0" smtClean="0"/>
              <a:t>édition fastidieuse</a:t>
            </a:r>
            <a:endParaRPr lang="fr-FR" sz="1800" dirty="0"/>
          </a:p>
        </p:txBody>
      </p:sp>
      <p:pic>
        <p:nvPicPr>
          <p:cNvPr id="5" name="Picture 4" descr="stripinis_02_s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1200" y="1981200"/>
            <a:ext cx="3149600" cy="2519363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Simulateurs chirurgicaux </a:t>
            </a:r>
            <a:r>
              <a:rPr lang="fr-FR" dirty="0"/>
              <a:t>- Interfaces </a:t>
            </a:r>
            <a:r>
              <a:rPr lang="fr-FR" dirty="0" err="1"/>
              <a:t>haptiques</a:t>
            </a:r>
            <a:endParaRPr lang="fr-FR" dirty="0"/>
          </a:p>
        </p:txBody>
      </p:sp>
      <p:pic>
        <p:nvPicPr>
          <p:cNvPr id="2150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828800"/>
            <a:ext cx="3529013" cy="277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1905000"/>
            <a:ext cx="3357563" cy="263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685800" y="4724400"/>
            <a:ext cx="3810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/>
              <a:t>Bras Phantom pour la biopsie</a:t>
            </a:r>
            <a:endParaRPr lang="fr-FR"/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5181600" y="4724400"/>
            <a:ext cx="3276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/>
              <a:t>VSP</a:t>
            </a:r>
            <a:r>
              <a:rPr lang="fr-FR"/>
              <a:t> </a:t>
            </a:r>
            <a:r>
              <a:rPr lang="fr-FR" sz="2000"/>
              <a:t>(Voxmap Pointshell) pour la réalisation d’un sondage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384925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Informatique Graphique</a:t>
            </a:r>
            <a:endParaRPr kumimoji="1" lang="fr-FR" sz="1200" dirty="0">
              <a:solidFill>
                <a:schemeClr val="bg1"/>
              </a:solidFill>
            </a:endParaRP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Applications pour le </a:t>
            </a:r>
            <a:r>
              <a:rPr kumimoji="1" lang="fr-FR" sz="1200" dirty="0" smtClean="0">
                <a:solidFill>
                  <a:srgbClr val="FF8000"/>
                </a:solidFill>
              </a:rPr>
              <a:t>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Simulateurs chirurgicaux - </a:t>
            </a:r>
            <a:r>
              <a:rPr lang="fr-FR" dirty="0" smtClean="0"/>
              <a:t>Interfaces </a:t>
            </a:r>
            <a:r>
              <a:rPr lang="fr-FR" dirty="0" err="1" smtClean="0"/>
              <a:t>haptiques</a:t>
            </a:r>
            <a:endParaRPr lang="fr-FR" dirty="0"/>
          </a:p>
        </p:txBody>
      </p:sp>
      <p:pic>
        <p:nvPicPr>
          <p:cNvPr id="5" name="Image 4" descr="digisens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857500"/>
            <a:ext cx="5080000" cy="3390900"/>
          </a:xfrm>
          <a:prstGeom prst="rect">
            <a:avLst/>
          </a:prstGeom>
        </p:spPr>
      </p:pic>
      <p:pic>
        <p:nvPicPr>
          <p:cNvPr id="6" name="Image 5" descr="digisens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1447800"/>
            <a:ext cx="3677412" cy="48260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52400" y="1806714"/>
            <a:ext cx="495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Apprentissage pour la chirurgie dentaire (DIGISENS)</a:t>
            </a:r>
            <a:endParaRPr lang="fr-FR" sz="2000" dirty="0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384925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Informatique Graphique</a:t>
            </a:r>
            <a:endParaRPr kumimoji="1" lang="fr-FR" sz="1200" dirty="0">
              <a:solidFill>
                <a:schemeClr val="bg1"/>
              </a:solidFill>
            </a:endParaRP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Applications pour le </a:t>
            </a:r>
            <a:r>
              <a:rPr kumimoji="1" lang="fr-FR" sz="1200" dirty="0" smtClean="0">
                <a:solidFill>
                  <a:srgbClr val="FF8000"/>
                </a:solidFill>
              </a:rPr>
              <a:t>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Simulateurs chirurgicaux - Validation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8458200" cy="4114800"/>
          </a:xfrm>
        </p:spPr>
        <p:txBody>
          <a:bodyPr/>
          <a:lstStyle/>
          <a:p>
            <a:r>
              <a:rPr lang="fr-FR" dirty="0"/>
              <a:t>Application validée par un médecin expert :</a:t>
            </a:r>
          </a:p>
          <a:p>
            <a:pPr lvl="1"/>
            <a:r>
              <a:rPr lang="fr-FR" dirty="0"/>
              <a:t>Reproduction des sensations réelles ?</a:t>
            </a:r>
          </a:p>
          <a:p>
            <a:pPr lvl="1"/>
            <a:endParaRPr lang="fr-FR" dirty="0"/>
          </a:p>
          <a:p>
            <a:r>
              <a:rPr lang="fr-FR" dirty="0"/>
              <a:t>Application validée par un didacticien :</a:t>
            </a:r>
          </a:p>
          <a:p>
            <a:pPr lvl="1"/>
            <a:r>
              <a:rPr lang="fr-FR" dirty="0"/>
              <a:t>Mise en place de </a:t>
            </a:r>
            <a:r>
              <a:rPr lang="fr-FR" dirty="0" smtClean="0"/>
              <a:t>scénarios </a:t>
            </a:r>
            <a:r>
              <a:rPr lang="fr-FR" dirty="0"/>
              <a:t>pertinents pour l’apprentissage du </a:t>
            </a:r>
            <a:r>
              <a:rPr lang="fr-FR" dirty="0" smtClean="0"/>
              <a:t>geste</a:t>
            </a:r>
          </a:p>
          <a:p>
            <a:pPr lvl="1"/>
            <a:r>
              <a:rPr lang="fr-FR" dirty="0" smtClean="0"/>
              <a:t>Mais il ne faut pas que reproduire le geste mais se l’approprier</a:t>
            </a:r>
          </a:p>
          <a:p>
            <a:pPr lvl="2"/>
            <a:r>
              <a:rPr lang="fr-FR" dirty="0" smtClean="0"/>
              <a:t>Outil (action) </a:t>
            </a:r>
            <a:r>
              <a:rPr lang="fr-FR" dirty="0" smtClean="0">
                <a:sym typeface="Wingdings"/>
              </a:rPr>
              <a:t> Instrument (perception de pourquoi on fait le geste)</a:t>
            </a:r>
            <a:endParaRPr lang="fr-FR" dirty="0"/>
          </a:p>
          <a:p>
            <a:pPr lvl="1"/>
            <a:r>
              <a:rPr lang="fr-FR" dirty="0"/>
              <a:t>Evaluation de cet apprentissage</a:t>
            </a:r>
          </a:p>
          <a:p>
            <a:pPr lvl="2"/>
            <a:r>
              <a:rPr lang="fr-FR" dirty="0"/>
              <a:t>Comparaison avec un apprentissage </a:t>
            </a:r>
            <a:r>
              <a:rPr lang="fr-FR" dirty="0" smtClean="0"/>
              <a:t>standard</a:t>
            </a:r>
          </a:p>
          <a:p>
            <a:pPr lvl="2"/>
            <a:r>
              <a:rPr lang="fr-FR" dirty="0" smtClean="0"/>
              <a:t>Bon sur simulateur ==  </a:t>
            </a:r>
            <a:r>
              <a:rPr lang="fr-FR" dirty="0"/>
              <a:t>b</a:t>
            </a:r>
            <a:r>
              <a:rPr lang="fr-FR" dirty="0" smtClean="0"/>
              <a:t>on chirurgien ?</a:t>
            </a:r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384925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Informatique Graphique</a:t>
            </a:r>
            <a:endParaRPr kumimoji="1" lang="fr-FR" sz="1200" dirty="0">
              <a:solidFill>
                <a:schemeClr val="bg1"/>
              </a:solidFill>
            </a:endParaRP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Applications pour le </a:t>
            </a:r>
            <a:r>
              <a:rPr kumimoji="1" lang="fr-FR" sz="1200" dirty="0" smtClean="0">
                <a:solidFill>
                  <a:srgbClr val="FF8000"/>
                </a:solidFill>
              </a:rPr>
              <a:t>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Simbioni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5218" y="2286000"/>
            <a:ext cx="4083982" cy="2998984"/>
          </a:xfrm>
          <a:prstGeom prst="rect">
            <a:avLst/>
          </a:prstGeom>
        </p:spPr>
      </p:pic>
      <p:pic>
        <p:nvPicPr>
          <p:cNvPr id="13" name="Image 12" descr="Lapsi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0" y="2286000"/>
            <a:ext cx="4077887" cy="2803928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57200" y="457200"/>
            <a:ext cx="868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fr-FR" kern="0" dirty="0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Simulateurs chirurgicaux </a:t>
            </a:r>
            <a:r>
              <a:rPr lang="fr-FR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–</a:t>
            </a:r>
            <a:r>
              <a:rPr kumimoji="0" lang="fr-FR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Simulateurs commerciaux</a:t>
            </a: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838200" y="5343525"/>
            <a:ext cx="2908300" cy="523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>
            <a:prstTxWarp prst="textNoShape">
              <a:avLst/>
            </a:prstTxWarp>
          </a:bodyPr>
          <a:lstStyle/>
          <a:p>
            <a:pPr algn="ctr"/>
            <a:r>
              <a:rPr lang="en-GB" sz="2000">
                <a:solidFill>
                  <a:srgbClr val="000000"/>
                </a:solidFill>
                <a:ea typeface="Arial" pitchFamily="72" charset="0"/>
                <a:cs typeface="Arial" pitchFamily="72" charset="0"/>
              </a:rPr>
              <a:t>Lapsim Laparoscopic Simulator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486400" y="5267325"/>
            <a:ext cx="2971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 anchor="ctr">
            <a:prstTxWarp prst="textNoShape">
              <a:avLst/>
            </a:prstTxWarp>
          </a:bodyPr>
          <a:lstStyle/>
          <a:p>
            <a:pPr eaLnBrk="1" hangingPunct="1"/>
            <a:r>
              <a:rPr lang="en-GB" sz="2000" dirty="0" err="1">
                <a:solidFill>
                  <a:srgbClr val="000000"/>
                </a:solidFill>
              </a:rPr>
              <a:t>Simbionix</a:t>
            </a:r>
            <a:r>
              <a:rPr lang="en-GB" sz="2000" dirty="0">
                <a:solidFill>
                  <a:srgbClr val="000000"/>
                </a:solidFill>
              </a:rPr>
              <a:t> Lap Mentor</a:t>
            </a:r>
            <a:endParaRPr lang="en-GB" sz="1000" i="1" dirty="0">
              <a:solidFill>
                <a:srgbClr val="000000"/>
              </a:solidFill>
            </a:endParaRPr>
          </a:p>
        </p:txBody>
      </p:sp>
      <p:pic>
        <p:nvPicPr>
          <p:cNvPr id="9" name="cutting1.mpg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4800" y="2295525"/>
            <a:ext cx="4064000" cy="2794000"/>
          </a:xfrm>
          <a:prstGeom prst="rect">
            <a:avLst/>
          </a:prstGeom>
        </p:spPr>
      </p:pic>
      <p:pic>
        <p:nvPicPr>
          <p:cNvPr id="10" name="Dissection07.avi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65963" y="2280285"/>
            <a:ext cx="4073237" cy="2987040"/>
          </a:xfrm>
          <a:prstGeom prst="rect">
            <a:avLst/>
          </a:prstGeom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6384925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Informatique Graphique</a:t>
            </a:r>
            <a:endParaRPr kumimoji="1" lang="fr-FR" sz="1200" dirty="0">
              <a:solidFill>
                <a:schemeClr val="bg1"/>
              </a:solidFill>
            </a:endParaRP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Applications pour le </a:t>
            </a:r>
            <a:r>
              <a:rPr kumimoji="1" lang="fr-FR" sz="1200" dirty="0" smtClean="0">
                <a:solidFill>
                  <a:srgbClr val="FF8000"/>
                </a:solidFill>
              </a:rPr>
              <a:t>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Sigmoidoscop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667616"/>
            <a:ext cx="5796817" cy="4352184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6248400" y="4267200"/>
            <a:ext cx="2590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 anchor="ctr">
            <a:prstTxWarp prst="textNoShape">
              <a:avLst/>
            </a:prstTxWarp>
          </a:bodyPr>
          <a:lstStyle/>
          <a:p>
            <a:pPr eaLnBrk="1" hangingPunct="1"/>
            <a:r>
              <a:rPr lang="en-GB" sz="2000" i="1">
                <a:solidFill>
                  <a:srgbClr val="000000"/>
                </a:solidFill>
              </a:rPr>
              <a:t>Immersion Medical </a:t>
            </a:r>
            <a:br>
              <a:rPr lang="en-GB" sz="2000" i="1">
                <a:solidFill>
                  <a:srgbClr val="000000"/>
                </a:solidFill>
              </a:rPr>
            </a:br>
            <a:r>
              <a:rPr lang="en-GB" sz="2000" i="1">
                <a:solidFill>
                  <a:srgbClr val="000000"/>
                </a:solidFill>
              </a:rPr>
              <a:t>Sigmoidoscopy Simulator</a:t>
            </a:r>
            <a:endParaRPr lang="en-GB" sz="1000" i="1">
              <a:solidFill>
                <a:srgbClr val="000000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57200" y="457200"/>
            <a:ext cx="868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eaLnBrk="1" hangingPunct="1">
              <a:defRPr/>
            </a:pPr>
            <a:r>
              <a:rPr lang="fr-FR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Simulation chirurgicale –</a:t>
            </a:r>
            <a:r>
              <a:rPr kumimoji="0" lang="fr-FR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Simulateurs commerciaux</a:t>
            </a: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384925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Informatique Graphique</a:t>
            </a:r>
            <a:endParaRPr kumimoji="1" lang="fr-FR" sz="1200" dirty="0">
              <a:solidFill>
                <a:schemeClr val="bg1"/>
              </a:solidFill>
            </a:endParaRP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Applications pour le </a:t>
            </a:r>
            <a:r>
              <a:rPr kumimoji="1" lang="fr-FR" sz="1200" dirty="0" smtClean="0">
                <a:solidFill>
                  <a:srgbClr val="FF8000"/>
                </a:solidFill>
              </a:rPr>
              <a:t>médical</a:t>
            </a:r>
          </a:p>
        </p:txBody>
      </p:sp>
      <p:pic>
        <p:nvPicPr>
          <p:cNvPr id="7" name="SIG_2.AVI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" y="1676400"/>
            <a:ext cx="5791200" cy="434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3" name="AutoShape 4"/>
          <p:cNvSpPr>
            <a:spLocks noChangeArrowheads="1"/>
          </p:cNvSpPr>
          <p:nvPr/>
        </p:nvSpPr>
        <p:spPr bwMode="auto">
          <a:xfrm>
            <a:off x="3346450" y="2873375"/>
            <a:ext cx="2665413" cy="1657350"/>
          </a:xfrm>
          <a:prstGeom prst="can">
            <a:avLst>
              <a:gd name="adj" fmla="val 16856"/>
            </a:avLst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tIns="10800" bIns="10800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GB" sz="1400" b="1" dirty="0" err="1" smtClean="0">
                <a:solidFill>
                  <a:schemeClr val="bg1"/>
                </a:solidFill>
                <a:ea typeface="Arial" pitchFamily="72" charset="0"/>
                <a:cs typeface="Arial" pitchFamily="72" charset="0"/>
              </a:rPr>
              <a:t>Données</a:t>
            </a:r>
            <a:endParaRPr lang="en-GB" sz="1400" b="1" dirty="0" smtClean="0">
              <a:solidFill>
                <a:schemeClr val="bg1"/>
              </a:solidFill>
              <a:ea typeface="Arial" pitchFamily="72" charset="0"/>
              <a:cs typeface="Arial" pitchFamily="72" charset="0"/>
            </a:endParaRPr>
          </a:p>
          <a:p>
            <a:pPr algn="ctr" eaLnBrk="1" hangingPunct="1"/>
            <a:r>
              <a:rPr lang="en-GB" sz="1400" b="1" dirty="0" smtClean="0">
                <a:solidFill>
                  <a:schemeClr val="bg1"/>
                </a:solidFill>
                <a:ea typeface="Arial" pitchFamily="72" charset="0"/>
                <a:cs typeface="Arial" pitchFamily="72" charset="0"/>
              </a:rPr>
              <a:t>Segmentation</a:t>
            </a:r>
          </a:p>
          <a:p>
            <a:pPr algn="ctr" eaLnBrk="1" hangingPunct="1"/>
            <a:r>
              <a:rPr lang="en-GB" sz="1400" b="1" dirty="0" err="1" smtClean="0">
                <a:solidFill>
                  <a:schemeClr val="bg1"/>
                </a:solidFill>
                <a:ea typeface="Arial" pitchFamily="72" charset="0"/>
                <a:cs typeface="Arial" pitchFamily="72" charset="0"/>
              </a:rPr>
              <a:t>Maillage</a:t>
            </a:r>
            <a:r>
              <a:rPr lang="en-GB" sz="1400" b="1" dirty="0" smtClean="0">
                <a:solidFill>
                  <a:schemeClr val="bg1"/>
                </a:solidFill>
                <a:ea typeface="Arial" pitchFamily="72" charset="0"/>
                <a:cs typeface="Arial" pitchFamily="72" charset="0"/>
              </a:rPr>
              <a:t> </a:t>
            </a:r>
            <a:r>
              <a:rPr lang="en-GB" sz="1400" b="1" dirty="0" err="1" smtClean="0">
                <a:solidFill>
                  <a:schemeClr val="bg1"/>
                </a:solidFill>
                <a:ea typeface="Arial" pitchFamily="72" charset="0"/>
                <a:cs typeface="Arial" pitchFamily="72" charset="0"/>
              </a:rPr>
              <a:t>surfacique</a:t>
            </a:r>
            <a:endParaRPr lang="en-GB" sz="1400" b="1" dirty="0" smtClean="0">
              <a:solidFill>
                <a:schemeClr val="bg1"/>
              </a:solidFill>
              <a:ea typeface="Arial" pitchFamily="72" charset="0"/>
              <a:cs typeface="Arial" pitchFamily="72" charset="0"/>
            </a:endParaRPr>
          </a:p>
          <a:p>
            <a:pPr algn="ctr" eaLnBrk="1" hangingPunct="1"/>
            <a:r>
              <a:rPr lang="en-GB" sz="1400" b="1" dirty="0" err="1" smtClean="0">
                <a:solidFill>
                  <a:schemeClr val="bg1"/>
                </a:solidFill>
                <a:ea typeface="Arial" pitchFamily="72" charset="0"/>
                <a:cs typeface="Arial" pitchFamily="72" charset="0"/>
              </a:rPr>
              <a:t>Maillage</a:t>
            </a:r>
            <a:r>
              <a:rPr lang="en-GB" sz="1400" b="1" dirty="0" smtClean="0">
                <a:solidFill>
                  <a:schemeClr val="bg1"/>
                </a:solidFill>
                <a:ea typeface="Arial" pitchFamily="72" charset="0"/>
                <a:cs typeface="Arial" pitchFamily="72" charset="0"/>
              </a:rPr>
              <a:t> </a:t>
            </a:r>
            <a:r>
              <a:rPr lang="en-GB" sz="1400" b="1" dirty="0" err="1" smtClean="0">
                <a:solidFill>
                  <a:schemeClr val="bg1"/>
                </a:solidFill>
                <a:ea typeface="Arial" pitchFamily="72" charset="0"/>
                <a:cs typeface="Arial" pitchFamily="72" charset="0"/>
              </a:rPr>
              <a:t>tétraédrique</a:t>
            </a:r>
            <a:endParaRPr lang="en-US" sz="1400" b="1" dirty="0">
              <a:solidFill>
                <a:schemeClr val="bg1"/>
              </a:solidFill>
              <a:ea typeface="Arial" pitchFamily="72" charset="0"/>
              <a:cs typeface="Arial" pitchFamily="72" charset="0"/>
            </a:endParaRPr>
          </a:p>
        </p:txBody>
      </p:sp>
      <p:sp>
        <p:nvSpPr>
          <p:cNvPr id="32774" name="Line 5"/>
          <p:cNvSpPr>
            <a:spLocks noChangeShapeType="1"/>
          </p:cNvSpPr>
          <p:nvPr/>
        </p:nvSpPr>
        <p:spPr bwMode="auto">
          <a:xfrm>
            <a:off x="2268538" y="2514600"/>
            <a:ext cx="1079500" cy="503238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2775" name="Line 6"/>
          <p:cNvSpPr>
            <a:spLocks noChangeShapeType="1"/>
          </p:cNvSpPr>
          <p:nvPr/>
        </p:nvSpPr>
        <p:spPr bwMode="auto">
          <a:xfrm flipH="1" flipV="1">
            <a:off x="6084888" y="4027488"/>
            <a:ext cx="719137" cy="43180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2776" name="Picture 7" descr="BIGNePS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4027488"/>
            <a:ext cx="1568450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7" name="Line 8"/>
          <p:cNvSpPr>
            <a:spLocks noChangeShapeType="1"/>
          </p:cNvSpPr>
          <p:nvPr/>
        </p:nvSpPr>
        <p:spPr bwMode="auto">
          <a:xfrm flipH="1">
            <a:off x="2411413" y="4098925"/>
            <a:ext cx="792162" cy="576263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2778" name="Text Box 9"/>
          <p:cNvSpPr txBox="1">
            <a:spLocks noChangeArrowheads="1"/>
          </p:cNvSpPr>
          <p:nvPr/>
        </p:nvSpPr>
        <p:spPr bwMode="auto">
          <a:xfrm>
            <a:off x="720128" y="1219200"/>
            <a:ext cx="11595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GB" sz="1800" b="1" dirty="0" err="1" smtClean="0">
                <a:solidFill>
                  <a:schemeClr val="tx2"/>
                </a:solidFill>
                <a:ea typeface="Arial" pitchFamily="72" charset="0"/>
                <a:cs typeface="Arial" pitchFamily="72" charset="0"/>
              </a:rPr>
              <a:t>Données</a:t>
            </a:r>
            <a:endParaRPr lang="en-US" sz="1800" b="1" dirty="0">
              <a:solidFill>
                <a:schemeClr val="tx2"/>
              </a:solidFill>
              <a:ea typeface="Arial" pitchFamily="72" charset="0"/>
              <a:cs typeface="Arial" pitchFamily="72" charset="0"/>
            </a:endParaRPr>
          </a:p>
        </p:txBody>
      </p:sp>
      <p:sp>
        <p:nvSpPr>
          <p:cNvPr id="32779" name="Text Box 10"/>
          <p:cNvSpPr txBox="1">
            <a:spLocks noChangeArrowheads="1"/>
          </p:cNvSpPr>
          <p:nvPr/>
        </p:nvSpPr>
        <p:spPr bwMode="auto">
          <a:xfrm>
            <a:off x="395288" y="3660775"/>
            <a:ext cx="13776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GB" sz="1800" b="1" dirty="0" err="1" smtClean="0">
                <a:solidFill>
                  <a:schemeClr val="tx2"/>
                </a:solidFill>
                <a:ea typeface="Arial" pitchFamily="72" charset="0"/>
                <a:cs typeface="Arial" pitchFamily="72" charset="0"/>
              </a:rPr>
              <a:t>Simulateur</a:t>
            </a:r>
            <a:endParaRPr lang="en-US" sz="1800" b="1" dirty="0">
              <a:solidFill>
                <a:schemeClr val="tx2"/>
              </a:solidFill>
              <a:ea typeface="Arial" pitchFamily="72" charset="0"/>
              <a:cs typeface="Arial" pitchFamily="72" charset="0"/>
            </a:endParaRPr>
          </a:p>
        </p:txBody>
      </p:sp>
      <p:sp>
        <p:nvSpPr>
          <p:cNvPr id="446475" name="Line 11"/>
          <p:cNvSpPr>
            <a:spLocks noChangeShapeType="1"/>
          </p:cNvSpPr>
          <p:nvPr/>
        </p:nvSpPr>
        <p:spPr bwMode="auto">
          <a:xfrm>
            <a:off x="2413000" y="1939925"/>
            <a:ext cx="2519363" cy="1588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 type="triangle" w="med" len="med"/>
          </a:ln>
          <a:effectLst>
            <a:outerShdw dist="107763" dir="135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b="1" i="1">
              <a:solidFill>
                <a:schemeClr val="tx2"/>
              </a:solidFill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2781" name="Text Box 12"/>
          <p:cNvSpPr txBox="1">
            <a:spLocks noChangeArrowheads="1"/>
          </p:cNvSpPr>
          <p:nvPr/>
        </p:nvSpPr>
        <p:spPr bwMode="auto">
          <a:xfrm>
            <a:off x="5334000" y="1435100"/>
            <a:ext cx="17652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GB" sz="1800" b="1" i="1" dirty="0" smtClean="0">
                <a:solidFill>
                  <a:schemeClr val="tx2"/>
                </a:solidFill>
                <a:ea typeface="Arial" pitchFamily="72" charset="0"/>
                <a:cs typeface="Arial" pitchFamily="72" charset="0"/>
              </a:rPr>
              <a:t>Segmentation</a:t>
            </a:r>
            <a:endParaRPr lang="en-US" sz="1800" b="1" i="1" dirty="0">
              <a:solidFill>
                <a:schemeClr val="tx2"/>
              </a:solidFill>
              <a:ea typeface="Arial" pitchFamily="72" charset="0"/>
              <a:cs typeface="Arial" pitchFamily="72" charset="0"/>
            </a:endParaRPr>
          </a:p>
        </p:txBody>
      </p:sp>
      <p:sp>
        <p:nvSpPr>
          <p:cNvPr id="32782" name="Text Box 13"/>
          <p:cNvSpPr txBox="1">
            <a:spLocks noChangeArrowheads="1"/>
          </p:cNvSpPr>
          <p:nvPr/>
        </p:nvSpPr>
        <p:spPr bwMode="auto">
          <a:xfrm>
            <a:off x="7543800" y="5562600"/>
            <a:ext cx="11498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GB" sz="1800" b="1" i="1" dirty="0" err="1" smtClean="0">
                <a:solidFill>
                  <a:schemeClr val="tx2"/>
                </a:solidFill>
                <a:ea typeface="Arial" pitchFamily="72" charset="0"/>
                <a:cs typeface="Arial" pitchFamily="72" charset="0"/>
              </a:rPr>
              <a:t>Maillage</a:t>
            </a:r>
            <a:endParaRPr lang="en-US" sz="1800" b="1" i="1" dirty="0">
              <a:solidFill>
                <a:schemeClr val="tx2"/>
              </a:solidFill>
              <a:ea typeface="Arial" pitchFamily="72" charset="0"/>
              <a:cs typeface="Arial" pitchFamily="72" charset="0"/>
            </a:endParaRPr>
          </a:p>
        </p:txBody>
      </p:sp>
      <p:sp>
        <p:nvSpPr>
          <p:cNvPr id="446478" name="Line 14"/>
          <p:cNvSpPr>
            <a:spLocks noChangeShapeType="1"/>
          </p:cNvSpPr>
          <p:nvPr/>
        </p:nvSpPr>
        <p:spPr bwMode="auto">
          <a:xfrm>
            <a:off x="7883525" y="2947988"/>
            <a:ext cx="1588" cy="647700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 type="triangle" w="med" len="med"/>
          </a:ln>
          <a:effectLst>
            <a:outerShdw dist="107763" dir="135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b="1" i="1">
              <a:solidFill>
                <a:schemeClr val="tx2"/>
              </a:solidFill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2784" name="Text Box 15"/>
          <p:cNvSpPr txBox="1">
            <a:spLocks noChangeArrowheads="1"/>
          </p:cNvSpPr>
          <p:nvPr/>
        </p:nvSpPr>
        <p:spPr bwMode="auto">
          <a:xfrm>
            <a:off x="3730625" y="6096000"/>
            <a:ext cx="20605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GB" sz="1800" b="1" i="1" dirty="0" err="1" smtClean="0">
                <a:solidFill>
                  <a:schemeClr val="tx2"/>
                </a:solidFill>
                <a:ea typeface="Arial" pitchFamily="72" charset="0"/>
                <a:cs typeface="Arial" pitchFamily="72" charset="0"/>
              </a:rPr>
              <a:t>Modélisation</a:t>
            </a:r>
            <a:r>
              <a:rPr lang="en-GB" sz="1800" b="1" i="1" dirty="0" smtClean="0">
                <a:solidFill>
                  <a:schemeClr val="tx2"/>
                </a:solidFill>
                <a:ea typeface="Arial" pitchFamily="72" charset="0"/>
                <a:cs typeface="Arial" pitchFamily="72" charset="0"/>
              </a:rPr>
              <a:t> 3D</a:t>
            </a:r>
            <a:endParaRPr lang="en-US" sz="1800" b="1" i="1" dirty="0">
              <a:solidFill>
                <a:schemeClr val="tx2"/>
              </a:solidFill>
              <a:ea typeface="Arial" pitchFamily="72" charset="0"/>
              <a:cs typeface="Arial" pitchFamily="72" charset="0"/>
            </a:endParaRPr>
          </a:p>
        </p:txBody>
      </p:sp>
      <p:sp>
        <p:nvSpPr>
          <p:cNvPr id="446480" name="Line 16"/>
          <p:cNvSpPr>
            <a:spLocks noChangeShapeType="1"/>
          </p:cNvSpPr>
          <p:nvPr/>
        </p:nvSpPr>
        <p:spPr bwMode="auto">
          <a:xfrm flipH="1">
            <a:off x="6156325" y="5249863"/>
            <a:ext cx="647700" cy="217487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 type="triangle" w="med" len="med"/>
          </a:ln>
          <a:effectLst>
            <a:outerShdw blurRad="63500" dist="107763" dir="13500000" algn="ctr" rotWithShape="0">
              <a:schemeClr val="bg2">
                <a:alpha val="50000"/>
              </a:scheme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46481" name="Line 17"/>
          <p:cNvSpPr>
            <a:spLocks noChangeShapeType="1"/>
          </p:cNvSpPr>
          <p:nvPr/>
        </p:nvSpPr>
        <p:spPr bwMode="auto">
          <a:xfrm flipH="1">
            <a:off x="2339975" y="5683250"/>
            <a:ext cx="776288" cy="1588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 type="triangle" w="med" len="med"/>
          </a:ln>
          <a:effectLst>
            <a:outerShdw blurRad="63500" dist="107763" dir="13500000" algn="ctr" rotWithShape="0">
              <a:schemeClr val="bg2">
                <a:alpha val="50000"/>
              </a:scheme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2787" name="Line 18"/>
          <p:cNvSpPr>
            <a:spLocks noChangeShapeType="1"/>
          </p:cNvSpPr>
          <p:nvPr/>
        </p:nvSpPr>
        <p:spPr bwMode="auto">
          <a:xfrm flipH="1">
            <a:off x="6084888" y="2892425"/>
            <a:ext cx="747712" cy="34290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2788" name="Picture 19" descr="mesh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19925" y="3811588"/>
            <a:ext cx="1943100" cy="166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9" name="Picture 20" descr="animation_force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79838" y="4845050"/>
            <a:ext cx="1871662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90" name="Picture 21" descr="segmentation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19925" y="1363663"/>
            <a:ext cx="1787525" cy="133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2791" name="Group 22"/>
          <p:cNvGrpSpPr>
            <a:grpSpLocks/>
          </p:cNvGrpSpPr>
          <p:nvPr/>
        </p:nvGrpSpPr>
        <p:grpSpPr bwMode="auto">
          <a:xfrm>
            <a:off x="404813" y="1733550"/>
            <a:ext cx="1719262" cy="1719263"/>
            <a:chOff x="249" y="663"/>
            <a:chExt cx="1083" cy="1083"/>
          </a:xfrm>
        </p:grpSpPr>
        <p:pic>
          <p:nvPicPr>
            <p:cNvPr id="32792" name="Picture 23" descr="liver_scan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49" y="663"/>
              <a:ext cx="992" cy="9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93" name="Picture 24" descr="liver_scan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95" y="709"/>
              <a:ext cx="992" cy="9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94" name="Picture 25" descr="liver_scan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40" y="754"/>
              <a:ext cx="992" cy="9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2795" name="Picture 26" descr="liver_CT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3850" y="1581150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Simulateur de biopsies de foies</a:t>
            </a:r>
            <a:endParaRPr lang="fr-FR" dirty="0"/>
          </a:p>
        </p:txBody>
      </p:sp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6384925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Informatique Graphique</a:t>
            </a:r>
            <a:endParaRPr kumimoji="1" lang="fr-FR" sz="1200" dirty="0">
              <a:solidFill>
                <a:schemeClr val="bg1"/>
              </a:solidFill>
            </a:endParaRP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Applications pour le </a:t>
            </a:r>
            <a:r>
              <a:rPr kumimoji="1" lang="fr-FR" sz="1200" dirty="0" smtClean="0">
                <a:solidFill>
                  <a:srgbClr val="FF8000"/>
                </a:solidFill>
              </a:rPr>
              <a:t>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Simulateur de biopsies de foies</a:t>
            </a:r>
            <a:endParaRPr lang="fr-FR" dirty="0"/>
          </a:p>
        </p:txBody>
      </p:sp>
      <p:pic>
        <p:nvPicPr>
          <p:cNvPr id="4" name="Picture 4" descr="BIGNePS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752600"/>
            <a:ext cx="3082925" cy="410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motion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1200" y="1676400"/>
            <a:ext cx="244792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Liver_Sofa_H3D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9800" y="3810000"/>
            <a:ext cx="2209800" cy="244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384925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Informatique Graphique</a:t>
            </a:r>
            <a:endParaRPr kumimoji="1" lang="fr-FR" sz="1200" dirty="0">
              <a:solidFill>
                <a:schemeClr val="bg1"/>
              </a:solidFill>
            </a:endParaRP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Applications pour le </a:t>
            </a:r>
            <a:r>
              <a:rPr kumimoji="1" lang="fr-FR" sz="1200" dirty="0" smtClean="0">
                <a:solidFill>
                  <a:srgbClr val="FF8000"/>
                </a:solidFill>
              </a:rPr>
              <a:t>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Vissage Sacro-Iliaque – Projet TELEOS</a:t>
            </a:r>
            <a:endParaRPr lang="fr-FR" dirty="0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384925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Informatique Graphique</a:t>
            </a:r>
            <a:endParaRPr kumimoji="1" lang="fr-FR" sz="1200" dirty="0">
              <a:solidFill>
                <a:schemeClr val="bg1"/>
              </a:solidFill>
            </a:endParaRP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Applications pour le </a:t>
            </a:r>
            <a:r>
              <a:rPr kumimoji="1" lang="fr-FR" sz="1200" dirty="0" smtClean="0">
                <a:solidFill>
                  <a:srgbClr val="FF8000"/>
                </a:solidFill>
              </a:rPr>
              <a:t>médical</a:t>
            </a:r>
          </a:p>
        </p:txBody>
      </p:sp>
      <p:pic>
        <p:nvPicPr>
          <p:cNvPr id="6" name="Picture 2" descr="PICT0029"/>
          <p:cNvPicPr>
            <a:picLocks noChangeAspect="1" noChangeArrowheads="1"/>
          </p:cNvPicPr>
          <p:nvPr/>
        </p:nvPicPr>
        <p:blipFill>
          <a:blip r:embed="rId2"/>
          <a:srcRect l="7831" t="7590" r="7091" b="17789"/>
          <a:stretch>
            <a:fillRect/>
          </a:stretch>
        </p:blipFill>
        <p:spPr bwMode="auto">
          <a:xfrm>
            <a:off x="1011237" y="1557338"/>
            <a:ext cx="7058025" cy="4643437"/>
          </a:xfrm>
          <a:prstGeom prst="rect">
            <a:avLst/>
          </a:prstGeom>
          <a:noFill/>
        </p:spPr>
      </p:pic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2955925" y="4437063"/>
            <a:ext cx="2087562" cy="863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Oval 5"/>
          <p:cNvSpPr>
            <a:spLocks noChangeArrowheads="1"/>
          </p:cNvSpPr>
          <p:nvPr/>
        </p:nvSpPr>
        <p:spPr bwMode="auto">
          <a:xfrm>
            <a:off x="5045075" y="4508500"/>
            <a:ext cx="1943100" cy="151288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Oval 6"/>
          <p:cNvSpPr>
            <a:spLocks noChangeArrowheads="1"/>
          </p:cNvSpPr>
          <p:nvPr/>
        </p:nvSpPr>
        <p:spPr bwMode="auto">
          <a:xfrm>
            <a:off x="1443037" y="3429000"/>
            <a:ext cx="1655763" cy="12954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 rot="19340332">
            <a:off x="2820452" y="4599137"/>
            <a:ext cx="244264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b="1" dirty="0">
                <a:solidFill>
                  <a:srgbClr val="FF8000"/>
                </a:solidFill>
              </a:rPr>
              <a:t>Connaissances</a:t>
            </a:r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 flipV="1">
            <a:off x="3171825" y="3860800"/>
            <a:ext cx="2160587" cy="144463"/>
          </a:xfrm>
          <a:prstGeom prst="line">
            <a:avLst/>
          </a:prstGeom>
          <a:noFill/>
          <a:ln w="57150">
            <a:solidFill>
              <a:srgbClr val="FF0000"/>
            </a:solidFill>
            <a:prstDash val="dash"/>
            <a:round/>
            <a:headEnd type="triangle" w="med" len="med"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 flipV="1">
            <a:off x="5764212" y="4149725"/>
            <a:ext cx="0" cy="1081088"/>
          </a:xfrm>
          <a:prstGeom prst="line">
            <a:avLst/>
          </a:prstGeom>
          <a:noFill/>
          <a:ln w="57150">
            <a:solidFill>
              <a:srgbClr val="FF0000"/>
            </a:solidFill>
            <a:prstDash val="dash"/>
            <a:round/>
            <a:headEnd type="triangle" w="med" len="med"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3171825" y="2830513"/>
            <a:ext cx="41529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 b="1">
                <a:solidFill>
                  <a:schemeClr val="bg1"/>
                </a:solidFill>
                <a:latin typeface="Trebuchet MS" pitchFamily="73" charset="0"/>
              </a:rPr>
              <a:t>Triangulation "oeil – radio - main"</a:t>
            </a: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990600" y="2341563"/>
            <a:ext cx="7924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Gestes percutanés – difficulté de réalisation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/>
      <p:bldP spid="11" grpId="0" animBg="1"/>
      <p:bldP spid="12" grpId="0" animBg="1"/>
    </p:bld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Vissage Sacro-Iliaque – Projet TELEOS</a:t>
            </a:r>
            <a:endParaRPr lang="fr-FR" dirty="0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384925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Informatique Graphique</a:t>
            </a:r>
            <a:endParaRPr kumimoji="1" lang="fr-FR" sz="1200" dirty="0">
              <a:solidFill>
                <a:schemeClr val="bg1"/>
              </a:solidFill>
            </a:endParaRP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Applications pour le </a:t>
            </a:r>
            <a:r>
              <a:rPr kumimoji="1" lang="fr-FR" sz="1200" dirty="0" smtClean="0">
                <a:solidFill>
                  <a:srgbClr val="FF8000"/>
                </a:solidFill>
              </a:rPr>
              <a:t>médical</a:t>
            </a:r>
          </a:p>
        </p:txBody>
      </p:sp>
      <p:pic>
        <p:nvPicPr>
          <p:cNvPr id="5" name="Picture 2" descr="PICT0029"/>
          <p:cNvPicPr>
            <a:picLocks noChangeAspect="1" noChangeArrowheads="1"/>
          </p:cNvPicPr>
          <p:nvPr/>
        </p:nvPicPr>
        <p:blipFill>
          <a:blip r:embed="rId2"/>
          <a:srcRect l="7831" t="7590" r="7091" b="17789"/>
          <a:stretch>
            <a:fillRect/>
          </a:stretch>
        </p:blipFill>
        <p:spPr bwMode="auto">
          <a:xfrm>
            <a:off x="1123950" y="1522413"/>
            <a:ext cx="7058025" cy="4643437"/>
          </a:xfrm>
          <a:prstGeom prst="rect">
            <a:avLst/>
          </a:prstGeom>
          <a:noFill/>
        </p:spPr>
      </p:pic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2852738" y="4437063"/>
            <a:ext cx="2087562" cy="863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4941888" y="4652963"/>
            <a:ext cx="1943100" cy="136842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Oval 6"/>
          <p:cNvSpPr>
            <a:spLocks noChangeArrowheads="1"/>
          </p:cNvSpPr>
          <p:nvPr/>
        </p:nvSpPr>
        <p:spPr bwMode="auto">
          <a:xfrm>
            <a:off x="1339850" y="3429000"/>
            <a:ext cx="1655763" cy="12954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3787775" y="3357563"/>
            <a:ext cx="1223963" cy="935037"/>
          </a:xfrm>
          <a:prstGeom prst="ellipse">
            <a:avLst/>
          </a:prstGeom>
          <a:noFill/>
          <a:ln w="28575">
            <a:solidFill>
              <a:srgbClr val="FF8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fr-FR" dirty="0">
              <a:solidFill>
                <a:srgbClr val="FF8000"/>
              </a:solidFill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3284538" y="2781300"/>
            <a:ext cx="47180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 b="1">
                <a:solidFill>
                  <a:schemeClr val="bg1"/>
                </a:solidFill>
                <a:latin typeface="Trebuchet MS" pitchFamily="73" charset="0"/>
              </a:rPr>
              <a:t>Transmission de connaissances tacites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2995613" y="3357563"/>
            <a:ext cx="8858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600" b="1" dirty="0">
                <a:solidFill>
                  <a:srgbClr val="FF8000"/>
                </a:solidFill>
                <a:latin typeface="Trebuchet MS" pitchFamily="73" charset="0"/>
              </a:rPr>
              <a:t>Interne</a:t>
            </a: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5372100" y="3429000"/>
            <a:ext cx="1223963" cy="935038"/>
          </a:xfrm>
          <a:prstGeom prst="ellipse">
            <a:avLst/>
          </a:prstGeom>
          <a:noFill/>
          <a:ln w="28575">
            <a:solidFill>
              <a:srgbClr val="FF8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fr-FR" dirty="0">
              <a:solidFill>
                <a:srgbClr val="FF8000"/>
              </a:solidFill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6597650" y="3668713"/>
            <a:ext cx="8175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600" b="1" dirty="0">
                <a:solidFill>
                  <a:srgbClr val="FF8000"/>
                </a:solidFill>
                <a:latin typeface="Trebuchet MS" pitchFamily="73" charset="0"/>
              </a:rPr>
              <a:t>Expert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1120775" y="2341563"/>
            <a:ext cx="72612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Gestes percutanés – difficulté d'apprentissage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Vissage Sacro-Iliaque – Projet TELEOS</a:t>
            </a:r>
            <a:endParaRPr lang="fr-FR" dirty="0"/>
          </a:p>
        </p:txBody>
      </p:sp>
      <p:pic>
        <p:nvPicPr>
          <p:cNvPr id="5" name="Picture 3" descr="architectureTELEOS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3012" b="8444"/>
          <a:stretch>
            <a:fillRect/>
          </a:stretch>
        </p:blipFill>
        <p:spPr>
          <a:xfrm>
            <a:off x="1141413" y="1630363"/>
            <a:ext cx="6783387" cy="4503792"/>
          </a:xfrm>
          <a:noFill/>
          <a:ln/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384925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Informatique Graphique</a:t>
            </a:r>
            <a:endParaRPr kumimoji="1" lang="fr-FR" sz="1200" dirty="0">
              <a:solidFill>
                <a:schemeClr val="bg1"/>
              </a:solidFill>
            </a:endParaRP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Applications pour le </a:t>
            </a:r>
            <a:r>
              <a:rPr kumimoji="1" lang="fr-FR" sz="1200" dirty="0" smtClean="0">
                <a:solidFill>
                  <a:srgbClr val="FF8000"/>
                </a:solidFill>
              </a:rPr>
              <a:t>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 du cours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381000" indent="-381000">
              <a:buFont typeface="Arial" pitchFamily="72" charset="0"/>
              <a:buAutoNum type="arabicPeriod"/>
            </a:pPr>
            <a:r>
              <a:rPr lang="fr-FR" dirty="0"/>
              <a:t>Informatique Graphique</a:t>
            </a:r>
          </a:p>
          <a:p>
            <a:pPr marL="381000" indent="-381000">
              <a:buFont typeface="Arial" pitchFamily="72" charset="0"/>
              <a:buAutoNum type="arabicPeriod"/>
            </a:pPr>
            <a:r>
              <a:rPr lang="fr-FR" dirty="0"/>
              <a:t>Réalité Virtuelle</a:t>
            </a:r>
          </a:p>
          <a:p>
            <a:pPr marL="381000" indent="-381000">
              <a:buFont typeface="Arial" pitchFamily="72" charset="0"/>
              <a:buAutoNum type="arabicPeriod"/>
            </a:pPr>
            <a:r>
              <a:rPr lang="fr-FR" dirty="0"/>
              <a:t>Applications pour le </a:t>
            </a:r>
            <a:r>
              <a:rPr lang="fr-FR" dirty="0" smtClean="0"/>
              <a:t>médical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Modélisation géométrique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2400" y="1447800"/>
            <a:ext cx="7772400" cy="4114800"/>
          </a:xfrm>
        </p:spPr>
        <p:txBody>
          <a:bodyPr/>
          <a:lstStyle/>
          <a:p>
            <a:r>
              <a:rPr lang="fr-FR" dirty="0" smtClean="0">
                <a:solidFill>
                  <a:srgbClr val="FF8000"/>
                </a:solidFill>
              </a:rPr>
              <a:t>Modèles surfaciques – Maillages surfaciques</a:t>
            </a:r>
          </a:p>
          <a:p>
            <a:endParaRPr lang="fr-FR" sz="800" dirty="0" smtClean="0"/>
          </a:p>
          <a:p>
            <a:pPr lvl="1">
              <a:buNone/>
            </a:pPr>
            <a:r>
              <a:rPr lang="fr-FR" sz="2000" dirty="0" smtClean="0"/>
              <a:t> Ensemble connecté de polygones</a:t>
            </a:r>
          </a:p>
          <a:p>
            <a:pPr lvl="2"/>
            <a:r>
              <a:rPr lang="fr-FR" sz="1800" dirty="0" smtClean="0"/>
              <a:t>triangles, quads, polygones convexes</a:t>
            </a:r>
          </a:p>
          <a:p>
            <a:pPr lvl="2">
              <a:buNone/>
            </a:pPr>
            <a:endParaRPr lang="fr-FR" sz="1800" dirty="0" smtClean="0"/>
          </a:p>
          <a:p>
            <a:pPr lvl="1">
              <a:buNone/>
            </a:pPr>
            <a:r>
              <a:rPr lang="fr-FR" sz="2000" dirty="0" smtClean="0"/>
              <a:t>Permet de représenter </a:t>
            </a:r>
          </a:p>
          <a:p>
            <a:pPr lvl="2"/>
            <a:r>
              <a:rPr lang="fr-FR" sz="1800" dirty="0" smtClean="0"/>
              <a:t>la forme </a:t>
            </a:r>
            <a:r>
              <a:rPr lang="fr-FR" sz="1800" u="sng" dirty="0" smtClean="0"/>
              <a:t>et</a:t>
            </a:r>
            <a:r>
              <a:rPr lang="fr-FR" sz="1800" dirty="0" smtClean="0"/>
              <a:t> la topologie de l’objet</a:t>
            </a:r>
          </a:p>
          <a:p>
            <a:pPr lvl="1">
              <a:buNone/>
            </a:pPr>
            <a:endParaRPr lang="fr-FR" sz="2000" dirty="0" smtClean="0"/>
          </a:p>
          <a:p>
            <a:pPr lvl="1">
              <a:buNone/>
            </a:pPr>
            <a:r>
              <a:rPr lang="fr-FR" sz="2000" dirty="0" smtClean="0"/>
              <a:t>Affichage facile avec </a:t>
            </a:r>
            <a:r>
              <a:rPr lang="fr-FR" sz="2000" dirty="0" err="1" smtClean="0"/>
              <a:t>OpenGL</a:t>
            </a:r>
            <a:endParaRPr lang="fr-FR" sz="2000" dirty="0" smtClean="0"/>
          </a:p>
          <a:p>
            <a:pPr lvl="1">
              <a:buNone/>
            </a:pPr>
            <a:endParaRPr lang="fr-FR" sz="2000" dirty="0" smtClean="0"/>
          </a:p>
          <a:p>
            <a:pPr lvl="1">
              <a:buNone/>
            </a:pPr>
            <a:r>
              <a:rPr lang="fr-FR" sz="2000" dirty="0" smtClean="0"/>
              <a:t>Permet d’effectuer facilement des calculs</a:t>
            </a:r>
          </a:p>
          <a:p>
            <a:pPr lvl="2"/>
            <a:r>
              <a:rPr lang="fr-FR" sz="1800" dirty="0" smtClean="0"/>
              <a:t>normales, courbures, simplification, etc.</a:t>
            </a:r>
            <a:endParaRPr lang="fr-FR" sz="18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 l="2000" t="2000" r="2000" b="3999"/>
          <a:stretch>
            <a:fillRect/>
          </a:stretch>
        </p:blipFill>
        <p:spPr bwMode="auto">
          <a:xfrm>
            <a:off x="6305550" y="4013200"/>
            <a:ext cx="2438400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 descr="meshHea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5550" y="1346200"/>
            <a:ext cx="2457450" cy="2687624"/>
          </a:xfrm>
          <a:prstGeom prst="rect">
            <a:avLst/>
          </a:prstGeom>
        </p:spPr>
      </p:pic>
      <p:sp>
        <p:nvSpPr>
          <p:cNvPr id="8" name="Flèche vers la droite 7"/>
          <p:cNvSpPr/>
          <p:nvPr/>
        </p:nvSpPr>
        <p:spPr bwMode="auto">
          <a:xfrm>
            <a:off x="107504" y="5791200"/>
            <a:ext cx="457200" cy="3048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99752" y="5715000"/>
            <a:ext cx="45760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008000"/>
                </a:solidFill>
              </a:rPr>
              <a:t>modèle souvent employé en animation</a:t>
            </a:r>
            <a:endParaRPr lang="fr-FR" sz="2000" dirty="0">
              <a:solidFill>
                <a:srgbClr val="008000"/>
              </a:solidFill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Vissage Sacro-Iliaque – Projet TELEOS</a:t>
            </a:r>
            <a:endParaRPr lang="fr-FR" dirty="0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384925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Informatique Graphique</a:t>
            </a:r>
            <a:endParaRPr kumimoji="1" lang="fr-FR" sz="1200" dirty="0">
              <a:solidFill>
                <a:schemeClr val="bg1"/>
              </a:solidFill>
            </a:endParaRP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Applications pour le </a:t>
            </a:r>
            <a:r>
              <a:rPr kumimoji="1" lang="fr-FR" sz="1200" dirty="0" smtClean="0">
                <a:solidFill>
                  <a:srgbClr val="FF8000"/>
                </a:solidFill>
              </a:rPr>
              <a:t>médical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600" y="1714500"/>
            <a:ext cx="5765800" cy="4152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Simulateurs de gestes chirurgicaux</a:t>
            </a:r>
            <a:endParaRPr lang="fr-FR" dirty="0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384925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Informatique Graphique</a:t>
            </a:r>
            <a:endParaRPr kumimoji="1" lang="fr-FR" sz="1200" dirty="0">
              <a:solidFill>
                <a:schemeClr val="bg1"/>
              </a:solidFill>
            </a:endParaRP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Applications pour le </a:t>
            </a:r>
            <a:r>
              <a:rPr kumimoji="1" lang="fr-FR" sz="1200" dirty="0" smtClean="0">
                <a:solidFill>
                  <a:srgbClr val="FF8000"/>
                </a:solidFill>
              </a:rPr>
              <a:t>médical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286000"/>
            <a:ext cx="4453822" cy="32766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048000" y="5715000"/>
            <a:ext cx="32909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AMMI </a:t>
            </a:r>
            <a:r>
              <a:rPr lang="fr-FR" sz="2000" dirty="0" err="1" smtClean="0"/>
              <a:t>Laboratory</a:t>
            </a:r>
            <a:r>
              <a:rPr lang="fr-FR" sz="2000" dirty="0" smtClean="0"/>
              <a:t> - Canada</a:t>
            </a:r>
            <a:endParaRPr lang="fr-F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Simulateurs de gestes chirurgicaux</a:t>
            </a:r>
          </a:p>
        </p:txBody>
      </p:sp>
      <p:pic>
        <p:nvPicPr>
          <p:cNvPr id="4" name="Image 3" descr="hms-visual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628800"/>
            <a:ext cx="2545000" cy="1962176"/>
          </a:xfrm>
          <a:prstGeom prst="rect">
            <a:avLst/>
          </a:prstGeom>
        </p:spPr>
      </p:pic>
      <p:pic>
        <p:nvPicPr>
          <p:cNvPr id="5" name="Image 4" descr="hms-physic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628800"/>
            <a:ext cx="2998309" cy="1944216"/>
          </a:xfrm>
          <a:prstGeom prst="rect">
            <a:avLst/>
          </a:prstGeom>
        </p:spPr>
      </p:pic>
      <p:pic>
        <p:nvPicPr>
          <p:cNvPr id="6" name="Image 5" descr="hms-collision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628800"/>
            <a:ext cx="2847364" cy="194421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7236296" y="5589240"/>
            <a:ext cx="15263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INRIA </a:t>
            </a:r>
            <a:r>
              <a:rPr lang="fr-FR" sz="2000" dirty="0" smtClean="0"/>
              <a:t>Lille</a:t>
            </a:r>
          </a:p>
          <a:p>
            <a:r>
              <a:rPr lang="fr-FR" sz="2000" dirty="0" err="1" smtClean="0"/>
              <a:t>HelpMeSee</a:t>
            </a:r>
            <a:endParaRPr lang="fr-FR" sz="2000" dirty="0"/>
          </a:p>
        </p:txBody>
      </p:sp>
      <p:pic>
        <p:nvPicPr>
          <p:cNvPr id="8" name="Image 7" descr="cataracte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717032"/>
            <a:ext cx="3072342" cy="2304256"/>
          </a:xfrm>
          <a:prstGeom prst="rect">
            <a:avLst/>
          </a:prstGeom>
        </p:spPr>
      </p:pic>
      <p:pic>
        <p:nvPicPr>
          <p:cNvPr id="9" name="Image 8" descr="Simulation_a_l_oeil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091" y="3717032"/>
            <a:ext cx="3173157" cy="234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2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657600" y="3352800"/>
            <a:ext cx="2362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dirty="0" smtClean="0"/>
              <a:t>Conclusion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Informatique Graphique, RV et applications médicales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524000"/>
            <a:ext cx="7772400" cy="4114800"/>
          </a:xfrm>
        </p:spPr>
        <p:txBody>
          <a:bodyPr/>
          <a:lstStyle/>
          <a:p>
            <a:r>
              <a:rPr lang="fr-FR" dirty="0" smtClean="0"/>
              <a:t>Informatique Graphique</a:t>
            </a:r>
          </a:p>
          <a:p>
            <a:pPr lvl="1">
              <a:buFont typeface="Arial"/>
              <a:buChar char="•"/>
            </a:pPr>
            <a:r>
              <a:rPr lang="fr-FR" dirty="0" smtClean="0"/>
              <a:t>Processus complet de création d’images virtuelles animées</a:t>
            </a:r>
          </a:p>
          <a:p>
            <a:pPr lvl="2">
              <a:buFont typeface="Arial"/>
              <a:buChar char="•"/>
            </a:pPr>
            <a:r>
              <a:rPr lang="fr-FR" dirty="0" smtClean="0"/>
              <a:t>Modélisation</a:t>
            </a:r>
          </a:p>
          <a:p>
            <a:pPr lvl="2">
              <a:buFont typeface="Arial"/>
              <a:buChar char="•"/>
            </a:pPr>
            <a:r>
              <a:rPr lang="fr-FR" dirty="0" smtClean="0"/>
              <a:t>Animation</a:t>
            </a:r>
          </a:p>
          <a:p>
            <a:pPr lvl="2">
              <a:buFont typeface="Arial"/>
              <a:buChar char="•"/>
            </a:pPr>
            <a:r>
              <a:rPr lang="fr-FR" dirty="0" smtClean="0"/>
              <a:t>Rendu </a:t>
            </a:r>
          </a:p>
          <a:p>
            <a:pPr lvl="2">
              <a:buFont typeface="Arial"/>
              <a:buChar char="•"/>
            </a:pPr>
            <a:endParaRPr lang="fr-FR" dirty="0" smtClean="0"/>
          </a:p>
          <a:p>
            <a:r>
              <a:rPr lang="fr-FR" dirty="0" smtClean="0"/>
              <a:t>Réalité Virtuelle</a:t>
            </a:r>
          </a:p>
          <a:p>
            <a:pPr lvl="1">
              <a:buFont typeface="Arial"/>
              <a:buChar char="•"/>
            </a:pPr>
            <a:r>
              <a:rPr lang="fr-FR" dirty="0" smtClean="0"/>
              <a:t>Outils pour ajouter du réalisme à la scène virtuelle</a:t>
            </a:r>
          </a:p>
          <a:p>
            <a:pPr lvl="1">
              <a:buFont typeface="Arial"/>
              <a:buChar char="•"/>
            </a:pPr>
            <a:endParaRPr lang="fr-FR" dirty="0" smtClean="0"/>
          </a:p>
          <a:p>
            <a:r>
              <a:rPr lang="fr-FR" dirty="0" smtClean="0"/>
              <a:t>Utilisation de ces technologies pour le monde médicale</a:t>
            </a:r>
          </a:p>
          <a:p>
            <a:pPr lvl="1">
              <a:buFont typeface="Arial"/>
              <a:buChar char="•"/>
            </a:pPr>
            <a:r>
              <a:rPr lang="fr-FR" dirty="0" smtClean="0"/>
              <a:t>Apprentissage de gestes </a:t>
            </a:r>
            <a:r>
              <a:rPr lang="fr-FR" dirty="0" err="1" smtClean="0"/>
              <a:t>médicaux-chirurgicaux</a:t>
            </a:r>
            <a:endParaRPr lang="fr-FR" dirty="0" smtClean="0"/>
          </a:p>
          <a:p>
            <a:pPr lvl="1">
              <a:buFont typeface="Arial"/>
              <a:buChar char="•"/>
            </a:pPr>
            <a:r>
              <a:rPr lang="fr-FR" dirty="0" smtClean="0"/>
              <a:t>Compréhension des comportements</a:t>
            </a:r>
          </a:p>
          <a:p>
            <a:pPr lvl="1">
              <a:buFont typeface="Arial"/>
              <a:buChar char="•"/>
            </a:pPr>
            <a:r>
              <a:rPr lang="fr-FR" dirty="0" smtClean="0"/>
              <a:t>Entraînement avant opérations délicates</a:t>
            </a:r>
          </a:p>
          <a:p>
            <a:pPr lvl="1">
              <a:buFont typeface="Arial"/>
              <a:buChar char="•"/>
            </a:pPr>
            <a:r>
              <a:rPr lang="fr-FR" dirty="0" smtClean="0"/>
              <a:t>Tester de nouvelles méthodes / gestes ?</a:t>
            </a:r>
          </a:p>
          <a:p>
            <a:pPr lvl="1">
              <a:buFont typeface="Arial"/>
              <a:buChar char="•"/>
            </a:pPr>
            <a:endParaRPr lang="fr-FR" dirty="0" smtClean="0"/>
          </a:p>
          <a:p>
            <a:pPr lvl="1">
              <a:buNone/>
            </a:pP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15488" y="4257645"/>
            <a:ext cx="2514600" cy="914400"/>
          </a:xfrm>
        </p:spPr>
        <p:txBody>
          <a:bodyPr/>
          <a:lstStyle/>
          <a:p>
            <a:endParaRPr lang="fr-FR" sz="1600" dirty="0">
              <a:solidFill>
                <a:schemeClr val="accent2"/>
              </a:solidFill>
            </a:endParaRPr>
          </a:p>
          <a:p>
            <a:r>
              <a:rPr lang="fr-FR" b="1" dirty="0">
                <a:solidFill>
                  <a:srgbClr val="002060"/>
                </a:solidFill>
              </a:rPr>
              <a:t>Florence </a:t>
            </a:r>
            <a:r>
              <a:rPr lang="fr-FR" b="1" dirty="0" smtClean="0">
                <a:solidFill>
                  <a:srgbClr val="002060"/>
                </a:solidFill>
              </a:rPr>
              <a:t>Zara</a:t>
            </a:r>
          </a:p>
        </p:txBody>
      </p:sp>
      <p:pic>
        <p:nvPicPr>
          <p:cNvPr id="6" name="Image 5" descr="fo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524000"/>
            <a:ext cx="2946033" cy="1450766"/>
          </a:xfrm>
          <a:prstGeom prst="rect">
            <a:avLst/>
          </a:prstGeom>
        </p:spPr>
      </p:pic>
      <p:pic>
        <p:nvPicPr>
          <p:cNvPr id="7" name="Image 6" descr="interventio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2133600"/>
            <a:ext cx="2438400" cy="167913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0" y="0"/>
            <a:ext cx="9144000" cy="1295400"/>
          </a:xfrm>
          <a:prstGeom prst="rect">
            <a:avLst/>
          </a:prstGeom>
          <a:solidFill>
            <a:srgbClr val="00009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28600" y="235803"/>
            <a:ext cx="891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accent3"/>
                </a:solidFill>
              </a:rPr>
              <a:t>Informatique Graphique, Réalité Virtuelle </a:t>
            </a:r>
          </a:p>
          <a:p>
            <a:pPr algn="ctr"/>
            <a:r>
              <a:rPr lang="fr-FR" dirty="0" smtClean="0">
                <a:solidFill>
                  <a:schemeClr val="accent3"/>
                </a:solidFill>
              </a:rPr>
              <a:t>et Applications médicales</a:t>
            </a:r>
            <a:endParaRPr lang="fr-FR" dirty="0">
              <a:solidFill>
                <a:schemeClr val="accent3"/>
              </a:solidFill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3429000"/>
            <a:ext cx="1371600" cy="287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lapmento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19400" y="4038600"/>
            <a:ext cx="2514600" cy="190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 bwMode="auto">
          <a:xfrm>
            <a:off x="0" y="6477000"/>
            <a:ext cx="9144000" cy="381000"/>
          </a:xfrm>
          <a:prstGeom prst="rect">
            <a:avLst/>
          </a:prstGeom>
          <a:solidFill>
            <a:srgbClr val="00009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0" y="645789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dirty="0" smtClean="0">
                <a:solidFill>
                  <a:srgbClr val="FFFFFF"/>
                </a:solidFill>
              </a:rPr>
              <a:t>M1 – UE Recherche Biomédicale</a:t>
            </a:r>
            <a:endParaRPr lang="fr-FR" sz="1800" dirty="0">
              <a:solidFill>
                <a:srgbClr val="FFFFFF"/>
              </a:solidFill>
            </a:endParaRPr>
          </a:p>
        </p:txBody>
      </p:sp>
      <p:pic>
        <p:nvPicPr>
          <p:cNvPr id="15" name="Image 14" descr="logo_liris.wm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000" y="5715000"/>
            <a:ext cx="990600" cy="453640"/>
          </a:xfrm>
          <a:prstGeom prst="rect">
            <a:avLst/>
          </a:prstGeom>
        </p:spPr>
      </p:pic>
      <p:pic>
        <p:nvPicPr>
          <p:cNvPr id="18" name="Image 17" descr="ucbl.ps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7000" y="5638800"/>
            <a:ext cx="838200" cy="60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43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Animation par modèles physiques – Modèle continu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3400" y="1524000"/>
            <a:ext cx="8610600" cy="4114800"/>
          </a:xfrm>
        </p:spPr>
        <p:txBody>
          <a:bodyPr/>
          <a:lstStyle/>
          <a:p>
            <a:r>
              <a:rPr lang="fr-FR" dirty="0" smtClean="0">
                <a:solidFill>
                  <a:srgbClr val="FF8000"/>
                </a:solidFill>
              </a:rPr>
              <a:t>Méthode des é</a:t>
            </a:r>
            <a:r>
              <a:rPr lang="fr-FR" dirty="0" smtClean="0">
                <a:solidFill>
                  <a:srgbClr val="FF8000"/>
                </a:solidFill>
              </a:rPr>
              <a:t>léments </a:t>
            </a:r>
            <a:r>
              <a:rPr lang="fr-FR" dirty="0" smtClean="0">
                <a:solidFill>
                  <a:srgbClr val="FF8000"/>
                </a:solidFill>
              </a:rPr>
              <a:t>finis</a:t>
            </a:r>
          </a:p>
          <a:p>
            <a:endParaRPr lang="fr-FR" dirty="0" smtClean="0"/>
          </a:p>
          <a:p>
            <a:r>
              <a:rPr lang="fr-FR" dirty="0" smtClean="0"/>
              <a:t>L’objet est décomposé en éléments (tétraèdres, </a:t>
            </a:r>
            <a:r>
              <a:rPr lang="fr-FR" dirty="0" err="1" smtClean="0"/>
              <a:t>voxels</a:t>
            </a:r>
            <a:r>
              <a:rPr lang="fr-FR" dirty="0" smtClean="0"/>
              <a:t>)</a:t>
            </a:r>
          </a:p>
          <a:p>
            <a:endParaRPr lang="fr-FR" dirty="0"/>
          </a:p>
        </p:txBody>
      </p:sp>
      <p:graphicFrame>
        <p:nvGraphicFramePr>
          <p:cNvPr id="49254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391793"/>
              </p:ext>
            </p:extLst>
          </p:nvPr>
        </p:nvGraphicFramePr>
        <p:xfrm>
          <a:off x="2731368" y="3068960"/>
          <a:ext cx="3352800" cy="20855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823" name="Image" r:id="rId3" imgW="2115312" imgH="1316736" progId="Word.Picture.8">
                  <p:embed/>
                </p:oleObj>
              </mc:Choice>
              <mc:Fallback>
                <p:oleObj name="Image" r:id="rId3" imgW="2115312" imgH="1316736" progId="Word.Pictur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1368" y="3068960"/>
                        <a:ext cx="3352800" cy="208552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 bwMode="auto">
          <a:xfrm>
            <a:off x="4483968" y="4516760"/>
            <a:ext cx="10668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72" charset="0"/>
                <a:ea typeface="ＭＳ Ｐゴシック" pitchFamily="72" charset="-128"/>
                <a:cs typeface="ＭＳ Ｐゴシック" pitchFamily="72" charset="-128"/>
              </a:rPr>
              <a:t>Nœud</a:t>
            </a:r>
            <a:endParaRPr kumimoji="0" 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Animation par modèles physiques – Modèle continu</a:t>
            </a:r>
            <a:endParaRPr lang="fr-FR" dirty="0"/>
          </a:p>
        </p:txBody>
      </p:sp>
      <p:grpSp>
        <p:nvGrpSpPr>
          <p:cNvPr id="5" name="Grouper 4"/>
          <p:cNvGrpSpPr/>
          <p:nvPr/>
        </p:nvGrpSpPr>
        <p:grpSpPr>
          <a:xfrm>
            <a:off x="1752600" y="1981200"/>
            <a:ext cx="4724400" cy="2514600"/>
            <a:chOff x="914400" y="1676400"/>
            <a:chExt cx="6858000" cy="4416425"/>
          </a:xfrm>
        </p:grpSpPr>
        <p:pic>
          <p:nvPicPr>
            <p:cNvPr id="6" name="Picture 3" descr="Image68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143000" y="1676400"/>
              <a:ext cx="6400800" cy="4416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/>
            <p:nvPr/>
          </p:nvSpPr>
          <p:spPr bwMode="auto">
            <a:xfrm>
              <a:off x="1143000" y="5410200"/>
              <a:ext cx="66294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72" charset="0"/>
                <a:ea typeface="ＭＳ Ｐゴシック" pitchFamily="72" charset="-128"/>
                <a:cs typeface="ＭＳ Ｐゴシック" pitchFamily="72" charset="-128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914400" y="3352800"/>
              <a:ext cx="66294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72" charset="0"/>
                <a:ea typeface="ＭＳ Ｐゴシック" pitchFamily="72" charset="-128"/>
                <a:cs typeface="ＭＳ Ｐゴシック" pitchFamily="72" charset="-128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304800" y="1447800"/>
            <a:ext cx="7772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solidFill>
                  <a:srgbClr val="FF8000"/>
                </a:solidFill>
              </a:rPr>
              <a:t>Éléments 3D usuellement employés en éléments finis</a:t>
            </a:r>
            <a:endParaRPr lang="fr-FR" sz="2000" dirty="0">
              <a:solidFill>
                <a:srgbClr val="FF8000"/>
              </a:solidFill>
            </a:endParaRPr>
          </a:p>
        </p:txBody>
      </p:sp>
      <p:grpSp>
        <p:nvGrpSpPr>
          <p:cNvPr id="13" name="Grouper 12"/>
          <p:cNvGrpSpPr/>
          <p:nvPr/>
        </p:nvGrpSpPr>
        <p:grpSpPr>
          <a:xfrm>
            <a:off x="2098445" y="4495799"/>
            <a:ext cx="4683355" cy="1752601"/>
            <a:chOff x="2183111" y="4343400"/>
            <a:chExt cx="4683355" cy="1752601"/>
          </a:xfrm>
        </p:grpSpPr>
        <p:pic>
          <p:nvPicPr>
            <p:cNvPr id="11" name="Image 10" descr="elementFinis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83111" y="4343400"/>
              <a:ext cx="1779289" cy="1752600"/>
            </a:xfrm>
            <a:prstGeom prst="rect">
              <a:avLst/>
            </a:prstGeom>
          </p:spPr>
        </p:pic>
        <p:pic>
          <p:nvPicPr>
            <p:cNvPr id="12" name="Image 11" descr="liver_0001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33799" y="4343401"/>
              <a:ext cx="3132667" cy="1752600"/>
            </a:xfrm>
            <a:prstGeom prst="rect">
              <a:avLst/>
            </a:prstGeom>
          </p:spPr>
        </p:pic>
      </p:grpSp>
      <p:sp>
        <p:nvSpPr>
          <p:cNvPr id="14" name="Flèche vers la droite 13"/>
          <p:cNvSpPr/>
          <p:nvPr/>
        </p:nvSpPr>
        <p:spPr bwMode="auto">
          <a:xfrm>
            <a:off x="990600" y="5257800"/>
            <a:ext cx="609600" cy="3810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Animation par modèles physiques – Modèle continu</a:t>
            </a:r>
            <a:endParaRPr lang="fr-FR" dirty="0"/>
          </a:p>
        </p:txBody>
      </p:sp>
      <p:sp>
        <p:nvSpPr>
          <p:cNvPr id="46" name="ZoneTexte 45"/>
          <p:cNvSpPr txBox="1"/>
          <p:nvPr/>
        </p:nvSpPr>
        <p:spPr>
          <a:xfrm>
            <a:off x="457200" y="1524000"/>
            <a:ext cx="624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FF8000"/>
                </a:solidFill>
              </a:rPr>
              <a:t>Éléments finis - Principe</a:t>
            </a:r>
            <a:endParaRPr lang="fr-FR" sz="2000" dirty="0">
              <a:solidFill>
                <a:srgbClr val="FF8000"/>
              </a:solidFill>
            </a:endParaRPr>
          </a:p>
        </p:txBody>
      </p:sp>
      <p:sp>
        <p:nvSpPr>
          <p:cNvPr id="47" name="ZoneTexte 46"/>
          <p:cNvSpPr txBox="1"/>
          <p:nvPr/>
        </p:nvSpPr>
        <p:spPr>
          <a:xfrm>
            <a:off x="457200" y="2093655"/>
            <a:ext cx="8077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Propriétés physiques sont interpolées sur chaque élément en fonction de leurs valeurs aux nœuds</a:t>
            </a:r>
          </a:p>
          <a:p>
            <a:endParaRPr lang="fr-FR" sz="2000" dirty="0" smtClean="0"/>
          </a:p>
          <a:p>
            <a:r>
              <a:rPr lang="fr-FR" sz="2000" dirty="0" smtClean="0"/>
              <a:t>Equation d’équilibre du système doit être vérifiée sur chacun des éléments procurant des équations sur les nœuds</a:t>
            </a:r>
          </a:p>
          <a:p>
            <a:endParaRPr lang="fr-FR" sz="2000" dirty="0" smtClean="0"/>
          </a:p>
          <a:p>
            <a:r>
              <a:rPr lang="fr-FR" sz="2000" dirty="0" smtClean="0"/>
              <a:t>Processus d’assemblage prenant en compte les interactions entre les éléments voisins </a:t>
            </a:r>
          </a:p>
          <a:p>
            <a:r>
              <a:rPr lang="fr-FR" sz="2000" dirty="0" smtClean="0">
                <a:sym typeface="Wingdings"/>
              </a:rPr>
              <a:t>	</a:t>
            </a:r>
            <a:r>
              <a:rPr lang="fr-FR" sz="2000" dirty="0" err="1" smtClean="0">
                <a:sym typeface="Wingdings"/>
              </a:rPr>
              <a:t></a:t>
            </a:r>
            <a:r>
              <a:rPr lang="fr-FR" sz="2000" dirty="0" smtClean="0">
                <a:sym typeface="Wingdings"/>
              </a:rPr>
              <a:t> ensemble d’équations</a:t>
            </a:r>
          </a:p>
          <a:p>
            <a:r>
              <a:rPr lang="fr-FR" sz="2000" dirty="0" smtClean="0">
                <a:sym typeface="Wingdings"/>
              </a:rPr>
              <a:t>	</a:t>
            </a:r>
            <a:r>
              <a:rPr lang="fr-FR" sz="2000" dirty="0" err="1" smtClean="0">
                <a:sym typeface="Wingdings"/>
              </a:rPr>
              <a:t></a:t>
            </a:r>
            <a:r>
              <a:rPr lang="fr-FR" sz="2000" dirty="0" smtClean="0">
                <a:sym typeface="Wingdings"/>
              </a:rPr>
              <a:t> résolution en tenant compte des propriétés aux limites</a:t>
            </a:r>
            <a:endParaRPr lang="fr-FR" sz="2000" dirty="0"/>
          </a:p>
        </p:txBody>
      </p:sp>
      <p:sp>
        <p:nvSpPr>
          <p:cNvPr id="49" name="Text Box 5"/>
          <p:cNvSpPr txBox="1">
            <a:spLocks noChangeArrowheads="1"/>
          </p:cNvSpPr>
          <p:nvPr/>
        </p:nvSpPr>
        <p:spPr bwMode="auto">
          <a:xfrm>
            <a:off x="6381750" y="-36731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Animation par modèles physiques – Modèle continu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7772400" cy="1905000"/>
          </a:xfrm>
        </p:spPr>
        <p:txBody>
          <a:bodyPr/>
          <a:lstStyle/>
          <a:p>
            <a:r>
              <a:rPr lang="fr-FR" dirty="0" smtClean="0">
                <a:solidFill>
                  <a:srgbClr val="FF8000"/>
                </a:solidFill>
              </a:rPr>
              <a:t>Loi fondamentale de la dynamique </a:t>
            </a:r>
            <a:endParaRPr lang="fr-FR" dirty="0">
              <a:solidFill>
                <a:srgbClr val="FF8000"/>
              </a:solidFill>
            </a:endParaRPr>
          </a:p>
        </p:txBody>
      </p:sp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4216898"/>
              </p:ext>
            </p:extLst>
          </p:nvPr>
        </p:nvGraphicFramePr>
        <p:xfrm>
          <a:off x="1801813" y="3570288"/>
          <a:ext cx="3981450" cy="785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9957" name="Equation" r:id="rId3" imgW="2057400" imgH="406400" progId="Equation.3">
                  <p:embed/>
                </p:oleObj>
              </mc:Choice>
              <mc:Fallback>
                <p:oleObj name="Equation" r:id="rId3" imgW="2057400" imgH="4064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1813" y="3570288"/>
                        <a:ext cx="3981450" cy="785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Flèche vers la droite 6"/>
          <p:cNvSpPr/>
          <p:nvPr/>
        </p:nvSpPr>
        <p:spPr bwMode="auto">
          <a:xfrm>
            <a:off x="990600" y="3886200"/>
            <a:ext cx="457200" cy="3048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81000" y="4648201"/>
            <a:ext cx="8305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1- Utilisation d’une </a:t>
            </a:r>
            <a:r>
              <a:rPr lang="fr-FR" sz="2000" i="1" dirty="0" smtClean="0"/>
              <a:t>formulation faible </a:t>
            </a:r>
            <a:r>
              <a:rPr lang="fr-FR" sz="2000" dirty="0" smtClean="0"/>
              <a:t>de cette équation </a:t>
            </a:r>
          </a:p>
          <a:p>
            <a:r>
              <a:rPr lang="fr-FR" sz="2000" dirty="0" smtClean="0"/>
              <a:t>	en appliquant le </a:t>
            </a:r>
            <a:r>
              <a:rPr lang="fr-FR" sz="2000" i="1" dirty="0" smtClean="0"/>
              <a:t>principe des travaux virtuels</a:t>
            </a:r>
          </a:p>
          <a:p>
            <a:r>
              <a:rPr lang="fr-FR" sz="2000" dirty="0" smtClean="0"/>
              <a:t>2- Intégration de l’équation obtenue sur tout le volume</a:t>
            </a:r>
          </a:p>
          <a:p>
            <a:r>
              <a:rPr lang="fr-FR" sz="2000" dirty="0" smtClean="0"/>
              <a:t>3- Découpage de l’objet en petits éléments</a:t>
            </a:r>
          </a:p>
          <a:p>
            <a:r>
              <a:rPr lang="fr-FR" sz="2000" dirty="0" smtClean="0"/>
              <a:t>4- Interpolation sur les petits volumes</a:t>
            </a:r>
            <a:endParaRPr lang="fr-FR" sz="2000" dirty="0"/>
          </a:p>
        </p:txBody>
      </p:sp>
      <p:sp>
        <p:nvSpPr>
          <p:cNvPr id="9" name="ZoneTexte 8"/>
          <p:cNvSpPr txBox="1"/>
          <p:nvPr/>
        </p:nvSpPr>
        <p:spPr>
          <a:xfrm>
            <a:off x="3810000" y="2209800"/>
            <a:ext cx="502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 smtClean="0"/>
              <a:t>ρ</a:t>
            </a:r>
            <a:r>
              <a:rPr lang="fr-FR" sz="2000" dirty="0" smtClean="0"/>
              <a:t> masse volumique</a:t>
            </a:r>
          </a:p>
          <a:p>
            <a:r>
              <a:rPr lang="fr-FR" sz="2000" dirty="0" err="1" smtClean="0"/>
              <a:t>f</a:t>
            </a:r>
            <a:r>
              <a:rPr lang="fr-FR" sz="2000" baseline="-25000" dirty="0" err="1" smtClean="0"/>
              <a:t>ext</a:t>
            </a:r>
            <a:r>
              <a:rPr lang="fr-FR" sz="2000" dirty="0" smtClean="0"/>
              <a:t> forces volumiques appliquées au point  </a:t>
            </a:r>
          </a:p>
          <a:p>
            <a:r>
              <a:rPr lang="fr-FR" sz="2000" dirty="0" smtClean="0"/>
              <a:t>div(</a:t>
            </a:r>
            <a:r>
              <a:rPr lang="el-GR" sz="2000" dirty="0"/>
              <a:t>σ</a:t>
            </a:r>
            <a:r>
              <a:rPr lang="fr-FR" sz="2000" dirty="0" smtClean="0"/>
              <a:t>) les forces surfaciques</a:t>
            </a:r>
            <a:endParaRPr lang="fr-FR" sz="2000" dirty="0"/>
          </a:p>
        </p:txBody>
      </p:sp>
      <p:sp>
        <p:nvSpPr>
          <p:cNvPr id="10" name="ZoneTexte 9"/>
          <p:cNvSpPr txBox="1"/>
          <p:nvPr/>
        </p:nvSpPr>
        <p:spPr>
          <a:xfrm>
            <a:off x="6248400" y="3790890"/>
            <a:ext cx="23661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008000"/>
                </a:solidFill>
              </a:rPr>
              <a:t>Equation de Navier</a:t>
            </a:r>
          </a:p>
          <a:p>
            <a:endParaRPr lang="fr-FR" sz="2000" dirty="0"/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  <p:graphicFrame>
        <p:nvGraphicFramePr>
          <p:cNvPr id="12" name="Obje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3801626"/>
              </p:ext>
            </p:extLst>
          </p:nvPr>
        </p:nvGraphicFramePr>
        <p:xfrm>
          <a:off x="457200" y="2397602"/>
          <a:ext cx="2825493" cy="4967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9958" name="Equation" r:id="rId5" imgW="1155700" imgH="203200" progId="Equation.3">
                  <p:embed/>
                </p:oleObj>
              </mc:Choice>
              <mc:Fallback>
                <p:oleObj name="Equation" r:id="rId5" imgW="11557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7200" y="2397602"/>
                        <a:ext cx="2825493" cy="4967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Modélisation géométrique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4800" y="1524000"/>
            <a:ext cx="7772400" cy="1143000"/>
          </a:xfrm>
        </p:spPr>
        <p:txBody>
          <a:bodyPr/>
          <a:lstStyle/>
          <a:p>
            <a:r>
              <a:rPr lang="fr-FR" dirty="0" smtClean="0">
                <a:solidFill>
                  <a:srgbClr val="FF8000"/>
                </a:solidFill>
              </a:rPr>
              <a:t>Modèles surfaciques – Surfaces paramétriques</a:t>
            </a:r>
          </a:p>
          <a:p>
            <a:endParaRPr lang="fr-FR" sz="800" dirty="0" smtClean="0">
              <a:solidFill>
                <a:srgbClr val="FF8000"/>
              </a:solidFill>
            </a:endParaRPr>
          </a:p>
          <a:p>
            <a:r>
              <a:rPr lang="en-US" dirty="0" smtClean="0"/>
              <a:t>	</a:t>
            </a:r>
            <a:r>
              <a:rPr lang="en-US" dirty="0" err="1" smtClean="0"/>
              <a:t>Définition</a:t>
            </a:r>
            <a:r>
              <a:rPr lang="en-US" dirty="0" smtClean="0"/>
              <a:t> par des points de </a:t>
            </a:r>
            <a:r>
              <a:rPr lang="en-US" dirty="0" err="1" smtClean="0"/>
              <a:t>contrôle</a:t>
            </a:r>
            <a:r>
              <a:rPr lang="en-US" dirty="0" smtClean="0"/>
              <a:t> (</a:t>
            </a:r>
            <a:r>
              <a:rPr lang="en-US" dirty="0" err="1" smtClean="0"/>
              <a:t>splines</a:t>
            </a:r>
            <a:r>
              <a:rPr lang="en-US" dirty="0" smtClean="0"/>
              <a:t>)</a:t>
            </a:r>
          </a:p>
          <a:p>
            <a:endParaRPr lang="en-US" sz="800" dirty="0" smtClean="0"/>
          </a:p>
          <a:p>
            <a:r>
              <a:rPr lang="en-US" dirty="0" smtClean="0"/>
              <a:t>	Convertible en </a:t>
            </a:r>
            <a:r>
              <a:rPr lang="fr-FR" dirty="0" smtClean="0"/>
              <a:t>maillage</a:t>
            </a:r>
            <a:r>
              <a:rPr lang="en-US" dirty="0" smtClean="0"/>
              <a:t> pour </a:t>
            </a:r>
            <a:r>
              <a:rPr lang="en-US" dirty="0" err="1" smtClean="0"/>
              <a:t>effectuer</a:t>
            </a:r>
            <a:r>
              <a:rPr lang="en-US" dirty="0" smtClean="0"/>
              <a:t> le </a:t>
            </a:r>
            <a:r>
              <a:rPr lang="en-US" dirty="0" err="1" smtClean="0"/>
              <a:t>rendu</a:t>
            </a:r>
            <a:endParaRPr lang="en-US" dirty="0" smtClean="0"/>
          </a:p>
          <a:p>
            <a:endParaRPr lang="en-US" sz="800" dirty="0" smtClean="0"/>
          </a:p>
          <a:p>
            <a:r>
              <a:rPr lang="en-US" dirty="0" smtClean="0"/>
              <a:t>	Edition </a:t>
            </a:r>
            <a:r>
              <a:rPr lang="en-US" dirty="0" err="1" smtClean="0"/>
              <a:t>aisée</a:t>
            </a:r>
            <a:endParaRPr lang="en-US" dirty="0" smtClean="0"/>
          </a:p>
          <a:p>
            <a:endParaRPr lang="fr-FR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648" y="1752600"/>
            <a:ext cx="2007540" cy="1990613"/>
          </a:xfrm>
          <a:prstGeom prst="rect">
            <a:avLst/>
          </a:prstGeom>
          <a:noFill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3886200"/>
            <a:ext cx="1981199" cy="2290944"/>
          </a:xfrm>
          <a:prstGeom prst="rect">
            <a:avLst/>
          </a:prstGeom>
          <a:noFill/>
        </p:spPr>
      </p:pic>
      <p:grpSp>
        <p:nvGrpSpPr>
          <p:cNvPr id="10" name="Grouper 9"/>
          <p:cNvGrpSpPr/>
          <p:nvPr/>
        </p:nvGrpSpPr>
        <p:grpSpPr>
          <a:xfrm>
            <a:off x="1143000" y="3810000"/>
            <a:ext cx="4648200" cy="1600200"/>
            <a:chOff x="457200" y="3581400"/>
            <a:chExt cx="6019800" cy="2362200"/>
          </a:xfrm>
        </p:grpSpPr>
        <p:sp>
          <p:nvSpPr>
            <p:cNvPr id="7" name="Rectangle 1031"/>
            <p:cNvSpPr>
              <a:spLocks noChangeArrowheads="1"/>
            </p:cNvSpPr>
            <p:nvPr/>
          </p:nvSpPr>
          <p:spPr bwMode="auto">
            <a:xfrm>
              <a:off x="457200" y="3581400"/>
              <a:ext cx="6019800" cy="23622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8" name="Picture 1028" descr="surf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33400" y="3657600"/>
              <a:ext cx="2722563" cy="2176463"/>
            </a:xfrm>
            <a:prstGeom prst="rect">
              <a:avLst/>
            </a:prstGeom>
            <a:noFill/>
          </p:spPr>
        </p:pic>
        <p:pic>
          <p:nvPicPr>
            <p:cNvPr id="9" name="Picture 1029" descr="surf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352800" y="3886200"/>
              <a:ext cx="3048000" cy="1960563"/>
            </a:xfrm>
            <a:prstGeom prst="rect">
              <a:avLst/>
            </a:prstGeom>
            <a:noFill/>
          </p:spPr>
        </p:pic>
      </p:grp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Animation par modèles physiques – Modèle continu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47800"/>
            <a:ext cx="7772400" cy="1219200"/>
          </a:xfrm>
        </p:spPr>
        <p:txBody>
          <a:bodyPr/>
          <a:lstStyle/>
          <a:p>
            <a:r>
              <a:rPr lang="fr-FR" dirty="0" smtClean="0">
                <a:solidFill>
                  <a:srgbClr val="FF8000"/>
                </a:solidFill>
              </a:rPr>
              <a:t>Eléments finis – Méthode</a:t>
            </a:r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609600" y="2057400"/>
            <a:ext cx="7549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Système d’Equations Différentielles Partielles (EDP) à résoudre : </a:t>
            </a:r>
            <a:endParaRPr lang="fr-FR" sz="2000" dirty="0"/>
          </a:p>
        </p:txBody>
      </p:sp>
      <p:graphicFrame>
        <p:nvGraphicFramePr>
          <p:cNvPr id="6" name="Objet 5"/>
          <p:cNvGraphicFramePr>
            <a:graphicFrameLocks noChangeAspect="1"/>
          </p:cNvGraphicFramePr>
          <p:nvPr/>
        </p:nvGraphicFramePr>
        <p:xfrm>
          <a:off x="2590800" y="2667000"/>
          <a:ext cx="28956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4871" name="…quation" r:id="rId3" imgW="1574800" imgH="393700" progId="Equation.3">
                  <p:embed/>
                </p:oleObj>
              </mc:Choice>
              <mc:Fallback>
                <p:oleObj name="…quation" r:id="rId3" imgW="1574800" imgH="3937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2667000"/>
                        <a:ext cx="2895600" cy="723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609600" y="3581400"/>
            <a:ext cx="826793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avec  U déplacement de l’ensemble des sommets de tous les éléments </a:t>
            </a:r>
          </a:p>
          <a:p>
            <a:r>
              <a:rPr lang="fr-FR" sz="2000" dirty="0" smtClean="0"/>
              <a:t>         M matrice des masses généralisées</a:t>
            </a:r>
          </a:p>
          <a:p>
            <a:r>
              <a:rPr lang="fr-FR" sz="2000" dirty="0" smtClean="0"/>
              <a:t>         D matrice d’amortissement</a:t>
            </a:r>
          </a:p>
          <a:p>
            <a:r>
              <a:rPr lang="fr-FR" sz="2000" dirty="0" smtClean="0"/>
              <a:t>         R l’ensemble des forces extérieures</a:t>
            </a:r>
            <a:endParaRPr lang="fr-FR" sz="2000" dirty="0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Modélisation géométrique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2400" y="1447800"/>
            <a:ext cx="8610600" cy="5029200"/>
          </a:xfrm>
        </p:spPr>
        <p:txBody>
          <a:bodyPr/>
          <a:lstStyle/>
          <a:p>
            <a:r>
              <a:rPr lang="fr-FR" dirty="0" smtClean="0">
                <a:solidFill>
                  <a:srgbClr val="FF8000"/>
                </a:solidFill>
              </a:rPr>
              <a:t>Modèles surfaciques – Surfaces de subdivision</a:t>
            </a:r>
          </a:p>
          <a:p>
            <a:endParaRPr lang="fr-FR" sz="1100" dirty="0" smtClean="0">
              <a:solidFill>
                <a:srgbClr val="FF8000"/>
              </a:solidFill>
            </a:endParaRPr>
          </a:p>
          <a:p>
            <a:pPr lvl="1">
              <a:buNone/>
            </a:pPr>
            <a:r>
              <a:rPr lang="fr-FR" sz="2000" dirty="0" smtClean="0">
                <a:solidFill>
                  <a:srgbClr val="000000"/>
                </a:solidFill>
              </a:rPr>
              <a:t>Schéma de subdivision appliqué récursivement sur un maillage</a:t>
            </a:r>
            <a:endParaRPr lang="fr-FR" sz="2000" dirty="0" smtClean="0">
              <a:solidFill>
                <a:srgbClr val="000000"/>
              </a:solidFill>
              <a:sym typeface="Wingdings"/>
            </a:endParaRPr>
          </a:p>
          <a:p>
            <a:pPr lvl="1">
              <a:buNone/>
            </a:pPr>
            <a:r>
              <a:rPr lang="fr-FR" sz="2000" dirty="0" smtClean="0">
                <a:solidFill>
                  <a:srgbClr val="000000"/>
                </a:solidFill>
                <a:sym typeface="Wingdings"/>
              </a:rPr>
              <a:t>	</a:t>
            </a:r>
            <a:r>
              <a:rPr lang="fr-FR" sz="2000" dirty="0" err="1" smtClean="0">
                <a:solidFill>
                  <a:srgbClr val="000000"/>
                </a:solidFill>
                <a:sym typeface="Wingdings"/>
              </a:rPr>
              <a:t></a:t>
            </a:r>
            <a:r>
              <a:rPr lang="fr-FR" sz="2000" dirty="0" smtClean="0">
                <a:solidFill>
                  <a:srgbClr val="000000"/>
                </a:solidFill>
                <a:sym typeface="Wingdings"/>
              </a:rPr>
              <a:t> raffinement d’un ensemble de primitives géométriques en un ensemble plus dense</a:t>
            </a:r>
          </a:p>
          <a:p>
            <a:pPr lvl="1">
              <a:buNone/>
            </a:pPr>
            <a:r>
              <a:rPr lang="fr-FR" sz="2000" dirty="0" smtClean="0">
                <a:solidFill>
                  <a:srgbClr val="000000"/>
                </a:solidFill>
                <a:sym typeface="Wingdings"/>
              </a:rPr>
              <a:t>	</a:t>
            </a:r>
            <a:r>
              <a:rPr lang="fr-FR" sz="2000" dirty="0" err="1" smtClean="0">
                <a:solidFill>
                  <a:srgbClr val="000000"/>
                </a:solidFill>
                <a:sym typeface="Wingdings"/>
              </a:rPr>
              <a:t></a:t>
            </a:r>
            <a:r>
              <a:rPr lang="fr-FR" sz="2000" dirty="0" smtClean="0">
                <a:solidFill>
                  <a:srgbClr val="000000"/>
                </a:solidFill>
                <a:sym typeface="Wingdings"/>
              </a:rPr>
              <a:t> création de nouveaux points et de nouvelles faces</a:t>
            </a:r>
          </a:p>
          <a:p>
            <a:pPr lvl="1">
              <a:buNone/>
            </a:pPr>
            <a:r>
              <a:rPr lang="fr-FR" sz="2000" dirty="0" smtClean="0">
                <a:solidFill>
                  <a:srgbClr val="000000"/>
                </a:solidFill>
                <a:sym typeface="Wingdings"/>
              </a:rPr>
              <a:t>	</a:t>
            </a:r>
            <a:r>
              <a:rPr lang="fr-FR" sz="2000" dirty="0" err="1" smtClean="0">
                <a:solidFill>
                  <a:srgbClr val="000000"/>
                </a:solidFill>
                <a:sym typeface="Wingdings"/>
              </a:rPr>
              <a:t></a:t>
            </a:r>
            <a:r>
              <a:rPr lang="fr-FR" sz="2000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fr-FR" sz="2000" dirty="0" smtClean="0"/>
              <a:t>représentation </a:t>
            </a:r>
            <a:r>
              <a:rPr lang="fr-FR" sz="2000" dirty="0" err="1" smtClean="0"/>
              <a:t>multi-résolution</a:t>
            </a:r>
            <a:r>
              <a:rPr lang="fr-FR" sz="2000" dirty="0" smtClean="0"/>
              <a:t> naturelle d’une surface</a:t>
            </a:r>
            <a:endParaRPr lang="fr-FR" sz="2000" dirty="0" smtClean="0">
              <a:solidFill>
                <a:srgbClr val="000000"/>
              </a:solidFill>
            </a:endParaRPr>
          </a:p>
          <a:p>
            <a:pPr lvl="1">
              <a:buNone/>
            </a:pPr>
            <a:r>
              <a:rPr lang="fr-FR" sz="2000" dirty="0" smtClean="0">
                <a:solidFill>
                  <a:srgbClr val="000000"/>
                </a:solidFill>
              </a:rPr>
              <a:t>	</a:t>
            </a:r>
            <a:r>
              <a:rPr lang="fr-FR" sz="2000" dirty="0" err="1" smtClean="0">
                <a:solidFill>
                  <a:srgbClr val="000000"/>
                </a:solidFill>
                <a:sym typeface="Wingdings"/>
              </a:rPr>
              <a:t></a:t>
            </a:r>
            <a:r>
              <a:rPr lang="fr-FR" sz="2000" dirty="0" smtClean="0">
                <a:solidFill>
                  <a:srgbClr val="000000"/>
                </a:solidFill>
                <a:sym typeface="Wingdings"/>
              </a:rPr>
              <a:t> o</a:t>
            </a:r>
            <a:r>
              <a:rPr lang="fr-FR" sz="2000" dirty="0" smtClean="0">
                <a:solidFill>
                  <a:srgbClr val="000000"/>
                </a:solidFill>
              </a:rPr>
              <a:t>btention d’une surface lisse</a:t>
            </a:r>
          </a:p>
          <a:p>
            <a:r>
              <a:rPr lang="fr-FR" dirty="0" smtClean="0">
                <a:solidFill>
                  <a:srgbClr val="000000"/>
                </a:solidFill>
              </a:rPr>
              <a:t>	</a:t>
            </a:r>
            <a:endParaRPr lang="fr-FR" dirty="0">
              <a:solidFill>
                <a:srgbClr val="000000"/>
              </a:solidFill>
            </a:endParaRPr>
          </a:p>
        </p:txBody>
      </p:sp>
      <p:pic>
        <p:nvPicPr>
          <p:cNvPr id="10" name="Picture 3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36973" y="4400939"/>
            <a:ext cx="3283027" cy="1390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1838" y="4419600"/>
            <a:ext cx="3292962" cy="1369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Modélisation géométrique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4800" y="1371600"/>
            <a:ext cx="8610600" cy="457200"/>
          </a:xfrm>
        </p:spPr>
        <p:txBody>
          <a:bodyPr/>
          <a:lstStyle/>
          <a:p>
            <a:r>
              <a:rPr lang="fr-FR" dirty="0" smtClean="0">
                <a:solidFill>
                  <a:srgbClr val="FF8000"/>
                </a:solidFill>
              </a:rPr>
              <a:t>Modèles surfaciques – Surfaces de subdivision</a:t>
            </a:r>
            <a:endParaRPr lang="fr-FR" sz="2000" dirty="0" smtClean="0">
              <a:solidFill>
                <a:srgbClr val="000000"/>
              </a:solidFill>
            </a:endParaRPr>
          </a:p>
          <a:p>
            <a:r>
              <a:rPr lang="fr-FR" dirty="0" smtClean="0">
                <a:solidFill>
                  <a:srgbClr val="000000"/>
                </a:solidFill>
              </a:rPr>
              <a:t>	</a:t>
            </a:r>
            <a:endParaRPr lang="fr-FR" sz="800" dirty="0">
              <a:solidFill>
                <a:srgbClr val="000000"/>
              </a:solidFill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" y="1752600"/>
            <a:ext cx="8229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None/>
            </a:pPr>
            <a:r>
              <a:rPr lang="fr-FR" sz="2000" dirty="0" smtClean="0">
                <a:solidFill>
                  <a:srgbClr val="000000"/>
                </a:solidFill>
              </a:rPr>
              <a:t>Il existe de nombreux schémas de subdivision </a:t>
            </a:r>
          </a:p>
          <a:p>
            <a:pPr lvl="1">
              <a:buNone/>
            </a:pPr>
            <a:r>
              <a:rPr lang="fr-FR" sz="2000" dirty="0" smtClean="0">
                <a:solidFill>
                  <a:srgbClr val="000000"/>
                </a:solidFill>
              </a:rPr>
              <a:t>	</a:t>
            </a:r>
            <a:r>
              <a:rPr lang="fr-FR" sz="2000" dirty="0" err="1" smtClean="0">
                <a:solidFill>
                  <a:srgbClr val="000000"/>
                </a:solidFill>
                <a:sym typeface="Wingdings"/>
              </a:rPr>
              <a:t></a:t>
            </a:r>
            <a:r>
              <a:rPr lang="fr-FR" sz="2000" dirty="0" smtClean="0">
                <a:solidFill>
                  <a:srgbClr val="000000"/>
                </a:solidFill>
                <a:sym typeface="Wingdings"/>
              </a:rPr>
              <a:t> les divisions de surface </a:t>
            </a:r>
            <a:r>
              <a:rPr lang="fr-FR" sz="2000" dirty="0" err="1" smtClean="0">
                <a:solidFill>
                  <a:srgbClr val="000000"/>
                </a:solidFill>
                <a:sym typeface="Wingdings"/>
              </a:rPr>
              <a:t>Catmull-Clark</a:t>
            </a:r>
            <a:r>
              <a:rPr lang="fr-FR" sz="2000" dirty="0" smtClean="0">
                <a:solidFill>
                  <a:srgbClr val="000000"/>
                </a:solidFill>
                <a:sym typeface="Wingdings"/>
              </a:rPr>
              <a:t>, </a:t>
            </a:r>
            <a:r>
              <a:rPr lang="fr-FR" sz="2000" dirty="0" err="1" smtClean="0">
                <a:solidFill>
                  <a:srgbClr val="000000"/>
                </a:solidFill>
                <a:sym typeface="Wingdings"/>
              </a:rPr>
              <a:t>Doo-Sabin</a:t>
            </a:r>
            <a:r>
              <a:rPr lang="fr-FR" sz="2000" dirty="0" smtClean="0">
                <a:solidFill>
                  <a:srgbClr val="000000"/>
                </a:solidFill>
                <a:sym typeface="Wingdings"/>
              </a:rPr>
              <a:t>, </a:t>
            </a:r>
            <a:r>
              <a:rPr lang="fr-FR" sz="2000" dirty="0" err="1" smtClean="0">
                <a:solidFill>
                  <a:srgbClr val="000000"/>
                </a:solidFill>
                <a:sym typeface="Wingdings"/>
              </a:rPr>
              <a:t>Loop</a:t>
            </a:r>
            <a:r>
              <a:rPr lang="fr-FR" sz="2000" dirty="0" smtClean="0">
                <a:solidFill>
                  <a:srgbClr val="000000"/>
                </a:solidFill>
                <a:sym typeface="Wingdings"/>
              </a:rPr>
              <a:t>, etc. </a:t>
            </a:r>
            <a:endParaRPr lang="fr-FR" sz="2000" dirty="0" smtClean="0">
              <a:solidFill>
                <a:srgbClr val="000000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2743200"/>
            <a:ext cx="5511800" cy="3271392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4045365" y="6000690"/>
            <a:ext cx="7552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 smtClean="0"/>
              <a:t>Loop</a:t>
            </a:r>
            <a:endParaRPr lang="fr-F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Modélisation géométrique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4800" y="1524000"/>
            <a:ext cx="7772400" cy="609600"/>
          </a:xfrm>
        </p:spPr>
        <p:txBody>
          <a:bodyPr/>
          <a:lstStyle/>
          <a:p>
            <a:r>
              <a:rPr lang="fr-FR" dirty="0" smtClean="0">
                <a:solidFill>
                  <a:srgbClr val="FF8000"/>
                </a:solidFill>
              </a:rPr>
              <a:t>Modèles surfaciques – Surfaces de subdivision</a:t>
            </a:r>
          </a:p>
          <a:p>
            <a:endParaRPr lang="fr-FR" dirty="0" smtClean="0">
              <a:solidFill>
                <a:srgbClr val="000000"/>
              </a:solidFill>
            </a:endParaRPr>
          </a:p>
          <a:p>
            <a:r>
              <a:rPr lang="fr-FR" dirty="0" smtClean="0">
                <a:solidFill>
                  <a:srgbClr val="000000"/>
                </a:solidFill>
              </a:rPr>
              <a:t>	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184400"/>
            <a:ext cx="6870700" cy="3302000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4045365" y="5715000"/>
            <a:ext cx="7552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 smtClean="0"/>
              <a:t>Loop</a:t>
            </a:r>
            <a:endParaRPr lang="fr-F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Modélisation géométrique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4800" y="1524000"/>
            <a:ext cx="7772400" cy="609600"/>
          </a:xfrm>
        </p:spPr>
        <p:txBody>
          <a:bodyPr/>
          <a:lstStyle/>
          <a:p>
            <a:r>
              <a:rPr lang="fr-FR" dirty="0" smtClean="0">
                <a:solidFill>
                  <a:srgbClr val="FF8000"/>
                </a:solidFill>
              </a:rPr>
              <a:t>Modèles surfaciques – Surfaces de subdivision</a:t>
            </a:r>
          </a:p>
          <a:p>
            <a:endParaRPr lang="fr-FR" dirty="0" smtClean="0">
              <a:solidFill>
                <a:srgbClr val="000000"/>
              </a:solidFill>
            </a:endParaRPr>
          </a:p>
          <a:p>
            <a:r>
              <a:rPr lang="fr-FR" dirty="0" smtClean="0">
                <a:solidFill>
                  <a:srgbClr val="000000"/>
                </a:solidFill>
              </a:rPr>
              <a:t>	</a:t>
            </a:r>
            <a:endParaRPr lang="fr-FR" dirty="0">
              <a:solidFill>
                <a:srgbClr val="000000"/>
              </a:solidFill>
            </a:endParaRPr>
          </a:p>
        </p:txBody>
      </p:sp>
      <p:grpSp>
        <p:nvGrpSpPr>
          <p:cNvPr id="9" name="Grouper 8"/>
          <p:cNvGrpSpPr/>
          <p:nvPr/>
        </p:nvGrpSpPr>
        <p:grpSpPr>
          <a:xfrm>
            <a:off x="304800" y="4398962"/>
            <a:ext cx="8534400" cy="1925638"/>
            <a:chOff x="-762000" y="3886200"/>
            <a:chExt cx="9653588" cy="2459038"/>
          </a:xfrm>
        </p:grpSpPr>
        <p:pic>
          <p:nvPicPr>
            <p:cNvPr id="5" name="Picture 3" descr="l0openmth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762000" y="3886200"/>
              <a:ext cx="2946400" cy="2457450"/>
            </a:xfrm>
            <a:prstGeom prst="rect">
              <a:avLst/>
            </a:prstGeom>
            <a:noFill/>
          </p:spPr>
        </p:pic>
        <p:pic>
          <p:nvPicPr>
            <p:cNvPr id="6" name="Picture 4" descr="l1opnmth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371600" y="3886200"/>
              <a:ext cx="2946400" cy="2457450"/>
            </a:xfrm>
            <a:prstGeom prst="rect">
              <a:avLst/>
            </a:prstGeom>
            <a:noFill/>
          </p:spPr>
        </p:pic>
        <p:pic>
          <p:nvPicPr>
            <p:cNvPr id="7" name="Picture 5" descr="l2opnmth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657600" y="3886200"/>
              <a:ext cx="2947988" cy="2457450"/>
            </a:xfrm>
            <a:prstGeom prst="rect">
              <a:avLst/>
            </a:prstGeom>
            <a:noFill/>
          </p:spPr>
        </p:pic>
        <p:pic>
          <p:nvPicPr>
            <p:cNvPr id="8" name="Picture 6" descr="allopmth">
              <a:hlinkClick r:id="rId5" action="ppaction://hlinkfile"/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943600" y="3886200"/>
              <a:ext cx="2947988" cy="2459038"/>
            </a:xfrm>
            <a:prstGeom prst="rect">
              <a:avLst/>
            </a:prstGeom>
            <a:noFill/>
          </p:spPr>
        </p:pic>
      </p:grpSp>
      <p:grpSp>
        <p:nvGrpSpPr>
          <p:cNvPr id="10" name="Grouper 9"/>
          <p:cNvGrpSpPr/>
          <p:nvPr/>
        </p:nvGrpSpPr>
        <p:grpSpPr>
          <a:xfrm>
            <a:off x="1143000" y="2209800"/>
            <a:ext cx="6934200" cy="1981200"/>
            <a:chOff x="1143000" y="4267200"/>
            <a:chExt cx="6934200" cy="1981200"/>
          </a:xfrm>
        </p:grpSpPr>
        <p:pic>
          <p:nvPicPr>
            <p:cNvPr id="11" name="Picture 4" descr="tetra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143000" y="4267200"/>
              <a:ext cx="1981200" cy="1981200"/>
            </a:xfrm>
            <a:prstGeom prst="rect">
              <a:avLst/>
            </a:prstGeom>
            <a:noFill/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</p:pic>
        <p:pic>
          <p:nvPicPr>
            <p:cNvPr id="12" name="Picture 5" descr="tetra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819400" y="4267200"/>
              <a:ext cx="1981200" cy="1981200"/>
            </a:xfrm>
            <a:prstGeom prst="rect">
              <a:avLst/>
            </a:prstGeom>
            <a:noFill/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</p:pic>
        <p:pic>
          <p:nvPicPr>
            <p:cNvPr id="13" name="Picture 6" descr="tetra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495800" y="4267200"/>
              <a:ext cx="1981200" cy="1981200"/>
            </a:xfrm>
            <a:prstGeom prst="rect">
              <a:avLst/>
            </a:prstGeom>
            <a:noFill/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</p:pic>
        <p:pic>
          <p:nvPicPr>
            <p:cNvPr id="14" name="Picture 7" descr="tetra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6096000" y="4267200"/>
              <a:ext cx="1981200" cy="1981200"/>
            </a:xfrm>
            <a:prstGeom prst="rect">
              <a:avLst/>
            </a:prstGeom>
            <a:noFill/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</p:pic>
      </p:grp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Modélisation géométrique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4800" y="1524000"/>
            <a:ext cx="7772400" cy="609600"/>
          </a:xfrm>
        </p:spPr>
        <p:txBody>
          <a:bodyPr/>
          <a:lstStyle/>
          <a:p>
            <a:r>
              <a:rPr lang="fr-FR" dirty="0" smtClean="0">
                <a:solidFill>
                  <a:srgbClr val="FF8000"/>
                </a:solidFill>
              </a:rPr>
              <a:t>Modèles surfaciques – Surfaces de subdivision</a:t>
            </a:r>
          </a:p>
          <a:p>
            <a:endParaRPr lang="fr-FR" dirty="0" smtClean="0">
              <a:solidFill>
                <a:srgbClr val="000000"/>
              </a:solidFill>
            </a:endParaRPr>
          </a:p>
          <a:p>
            <a:r>
              <a:rPr lang="fr-FR" dirty="0" smtClean="0">
                <a:solidFill>
                  <a:srgbClr val="000000"/>
                </a:solidFill>
              </a:rPr>
              <a:t>	</a:t>
            </a:r>
            <a:endParaRPr lang="fr-FR" dirty="0">
              <a:solidFill>
                <a:srgbClr val="000000"/>
              </a:solidFill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133600"/>
            <a:ext cx="4038600" cy="404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8538" y="2209800"/>
            <a:ext cx="3954462" cy="3989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Modélisation géométrique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2400" y="1371600"/>
            <a:ext cx="8991600" cy="5105400"/>
          </a:xfrm>
        </p:spPr>
        <p:txBody>
          <a:bodyPr/>
          <a:lstStyle/>
          <a:p>
            <a:r>
              <a:rPr lang="fr-FR" dirty="0" smtClean="0">
                <a:solidFill>
                  <a:srgbClr val="FF8000"/>
                </a:solidFill>
              </a:rPr>
              <a:t>Modèles </a:t>
            </a:r>
            <a:r>
              <a:rPr lang="fr-FR" dirty="0">
                <a:solidFill>
                  <a:srgbClr val="FF8000"/>
                </a:solidFill>
              </a:rPr>
              <a:t>surfaciques </a:t>
            </a:r>
            <a:r>
              <a:rPr lang="fr-FR" dirty="0" smtClean="0">
                <a:solidFill>
                  <a:srgbClr val="FF8000"/>
                </a:solidFill>
              </a:rPr>
              <a:t>– Surfaces implicites</a:t>
            </a:r>
            <a:endParaRPr lang="fr-FR" sz="1000" dirty="0" smtClean="0">
              <a:solidFill>
                <a:srgbClr val="FF8000"/>
              </a:solidFill>
            </a:endParaRPr>
          </a:p>
          <a:p>
            <a:endParaRPr lang="fr-FR" sz="1000" dirty="0" smtClean="0">
              <a:solidFill>
                <a:srgbClr val="FF8000"/>
              </a:solidFill>
            </a:endParaRPr>
          </a:p>
          <a:p>
            <a:r>
              <a:rPr lang="fr-FR" dirty="0" smtClean="0"/>
              <a:t>Surfaces implicites donnent une représentation volumique de l’objet</a:t>
            </a:r>
          </a:p>
          <a:p>
            <a:endParaRPr lang="fr-FR" dirty="0" smtClean="0"/>
          </a:p>
          <a:p>
            <a:pPr marL="0"/>
            <a:r>
              <a:rPr lang="fr-FR" dirty="0" smtClean="0">
                <a:sym typeface="Wingdings"/>
              </a:rPr>
              <a:t>La surface n’est pas directement connue </a:t>
            </a:r>
            <a:r>
              <a:rPr lang="fr-FR" dirty="0" smtClean="0"/>
              <a:t>mais caractérisée indirectement comme l’ensemble des points de l’espace p solution d’une équation f(p) = 0</a:t>
            </a:r>
          </a:p>
          <a:p>
            <a:r>
              <a:rPr lang="fr-FR" dirty="0" smtClean="0"/>
              <a:t>	</a:t>
            </a:r>
            <a:r>
              <a:rPr lang="fr-FR" dirty="0" err="1" smtClean="0">
                <a:sym typeface="Wingdings"/>
              </a:rPr>
              <a:t></a:t>
            </a:r>
            <a:r>
              <a:rPr lang="fr-FR" dirty="0" smtClean="0">
                <a:sym typeface="Wingdings"/>
              </a:rPr>
              <a:t> permet de représenter un équipotentiel</a:t>
            </a:r>
          </a:p>
          <a:p>
            <a:r>
              <a:rPr lang="fr-FR" dirty="0" smtClean="0">
                <a:sym typeface="Wingdings"/>
              </a:rPr>
              <a:t>	</a:t>
            </a:r>
            <a:r>
              <a:rPr lang="fr-FR" dirty="0" err="1" smtClean="0">
                <a:sym typeface="Wingdings"/>
              </a:rPr>
              <a:t></a:t>
            </a:r>
            <a:r>
              <a:rPr lang="fr-FR" dirty="0" smtClean="0">
                <a:sym typeface="Wingdings"/>
              </a:rPr>
              <a:t> permet de déterminer si un point se trouve à l’intérieur ou l’extérieure du volume délimité par la surface (collisions, lancer de rayon)</a:t>
            </a:r>
          </a:p>
          <a:p>
            <a:endParaRPr lang="fr-FR" dirty="0" smtClean="0">
              <a:sym typeface="Wingdings"/>
            </a:endParaRPr>
          </a:p>
          <a:p>
            <a:pPr marL="0"/>
            <a:r>
              <a:rPr lang="fr-FR" dirty="0" smtClean="0">
                <a:sym typeface="Wingdings"/>
              </a:rPr>
              <a:t>Surfaces implicites adaptées pour les objets déformables avec changement de topologie ou de forme géométrique</a:t>
            </a:r>
          </a:p>
          <a:p>
            <a:pPr marL="0"/>
            <a:endParaRPr lang="fr-FR" dirty="0" smtClean="0">
              <a:sym typeface="Wingdings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Modélisation géométrique</a:t>
            </a:r>
            <a:endParaRPr lang="fr-FR" dirty="0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4265613"/>
            <a:ext cx="4056062" cy="152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1998662" y="5757446"/>
            <a:ext cx="6638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 err="1" smtClean="0"/>
              <a:t>Shen</a:t>
            </a:r>
            <a:endParaRPr lang="fr-FR" sz="1600" dirty="0"/>
          </a:p>
        </p:txBody>
      </p:sp>
      <p:grpSp>
        <p:nvGrpSpPr>
          <p:cNvPr id="7" name="Grouper 6"/>
          <p:cNvGrpSpPr/>
          <p:nvPr/>
        </p:nvGrpSpPr>
        <p:grpSpPr>
          <a:xfrm>
            <a:off x="4800600" y="2133600"/>
            <a:ext cx="4165600" cy="2971800"/>
            <a:chOff x="4343400" y="2933700"/>
            <a:chExt cx="4775200" cy="3543300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43400" y="4686300"/>
              <a:ext cx="4775200" cy="1790700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43400" y="2933700"/>
              <a:ext cx="4775200" cy="1778000"/>
            </a:xfrm>
            <a:prstGeom prst="rect">
              <a:avLst/>
            </a:prstGeom>
          </p:spPr>
        </p:pic>
      </p:grpSp>
      <p:sp>
        <p:nvSpPr>
          <p:cNvPr id="10" name="ZoneTexte 9"/>
          <p:cNvSpPr txBox="1"/>
          <p:nvPr/>
        </p:nvSpPr>
        <p:spPr>
          <a:xfrm>
            <a:off x="304800" y="1524000"/>
            <a:ext cx="49601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8000"/>
                </a:solidFill>
              </a:rPr>
              <a:t>Modèles surfaciques – Surfaces implicites</a:t>
            </a:r>
          </a:p>
          <a:p>
            <a:endParaRPr lang="fr-F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Modélisation géométrique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308625"/>
            <a:ext cx="2667000" cy="198586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4308625"/>
            <a:ext cx="2667000" cy="199545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772" y="4308625"/>
            <a:ext cx="2678228" cy="201597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2022625"/>
            <a:ext cx="8197850" cy="2052191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304800" y="1524000"/>
            <a:ext cx="49601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8000"/>
                </a:solidFill>
              </a:rPr>
              <a:t>Modèles surfaciques – Surfaces implicites</a:t>
            </a:r>
          </a:p>
          <a:p>
            <a:endParaRPr lang="fr-FR" sz="2000" dirty="0"/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Sources </a:t>
            </a:r>
            <a:r>
              <a:rPr lang="fr-FR" dirty="0" smtClean="0"/>
              <a:t>utilisées – Transparents de cours</a:t>
            </a:r>
            <a:endParaRPr lang="fr-FR" dirty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371600"/>
            <a:ext cx="8991600" cy="2819400"/>
          </a:xfrm>
        </p:spPr>
        <p:txBody>
          <a:bodyPr/>
          <a:lstStyle/>
          <a:p>
            <a:pPr marL="0"/>
            <a:r>
              <a:rPr lang="en-GB" sz="1600" dirty="0">
                <a:solidFill>
                  <a:srgbClr val="FF8000"/>
                </a:solidFill>
              </a:rPr>
              <a:t>Vincent </a:t>
            </a:r>
            <a:r>
              <a:rPr lang="en-GB" sz="1600" dirty="0" err="1">
                <a:solidFill>
                  <a:srgbClr val="FF8000"/>
                </a:solidFill>
              </a:rPr>
              <a:t>Luboz</a:t>
            </a:r>
            <a:r>
              <a:rPr lang="en-GB" sz="1600" dirty="0">
                <a:solidFill>
                  <a:srgbClr val="FF8000"/>
                </a:solidFill>
              </a:rPr>
              <a:t> - Pierre-Frederic Villard</a:t>
            </a:r>
            <a:r>
              <a:rPr lang="en-GB" sz="1600" dirty="0" smtClean="0">
                <a:solidFill>
                  <a:srgbClr val="FF8000"/>
                </a:solidFill>
              </a:rPr>
              <a:t> </a:t>
            </a:r>
            <a:endParaRPr lang="en-GB" sz="1600" i="1" dirty="0" smtClean="0">
              <a:solidFill>
                <a:srgbClr val="FF8000"/>
              </a:solidFill>
            </a:endParaRPr>
          </a:p>
          <a:p>
            <a:pPr marL="0"/>
            <a:r>
              <a:rPr lang="en-GB" sz="1600" i="1" dirty="0" smtClean="0"/>
              <a:t>Developing </a:t>
            </a:r>
            <a:r>
              <a:rPr lang="en-GB" sz="1600" i="1" dirty="0"/>
              <a:t>VR Surgical Simulation </a:t>
            </a:r>
            <a:r>
              <a:rPr lang="en-GB" sz="1600" i="1" dirty="0" smtClean="0"/>
              <a:t>Software - </a:t>
            </a:r>
            <a:r>
              <a:rPr lang="en-GB" sz="1600" dirty="0" err="1" smtClean="0">
                <a:solidFill>
                  <a:srgbClr val="000090"/>
                </a:solidFill>
              </a:rPr>
              <a:t>Nombreuses</a:t>
            </a:r>
            <a:r>
              <a:rPr lang="en-GB" sz="1600" dirty="0" smtClean="0">
                <a:solidFill>
                  <a:srgbClr val="000090"/>
                </a:solidFill>
              </a:rPr>
              <a:t> images issues de </a:t>
            </a:r>
            <a:r>
              <a:rPr lang="en-GB" sz="1600" dirty="0" err="1" smtClean="0">
                <a:solidFill>
                  <a:srgbClr val="000090"/>
                </a:solidFill>
              </a:rPr>
              <a:t>ce</a:t>
            </a:r>
            <a:r>
              <a:rPr lang="en-GB" sz="1600" dirty="0" smtClean="0">
                <a:solidFill>
                  <a:srgbClr val="000090"/>
                </a:solidFill>
              </a:rPr>
              <a:t> </a:t>
            </a:r>
            <a:r>
              <a:rPr lang="en-GB" sz="1600" dirty="0" err="1" smtClean="0">
                <a:solidFill>
                  <a:srgbClr val="000090"/>
                </a:solidFill>
              </a:rPr>
              <a:t>cours</a:t>
            </a:r>
            <a:endParaRPr lang="en-GB" sz="1600" i="1" dirty="0" smtClean="0"/>
          </a:p>
          <a:p>
            <a:r>
              <a:rPr lang="en-GB" sz="1600" dirty="0"/>
              <a:t>Department of </a:t>
            </a:r>
            <a:r>
              <a:rPr lang="en-GB" sz="1600" dirty="0" err="1"/>
              <a:t>Biosurgery</a:t>
            </a:r>
            <a:r>
              <a:rPr lang="en-GB" sz="1600" dirty="0"/>
              <a:t> and Surgical Technology - Imperial College </a:t>
            </a:r>
            <a:r>
              <a:rPr lang="en-GB" sz="1600" dirty="0" smtClean="0"/>
              <a:t>London</a:t>
            </a:r>
          </a:p>
          <a:p>
            <a:endParaRPr lang="en-GB" sz="1600" dirty="0" smtClean="0"/>
          </a:p>
          <a:p>
            <a:pPr marL="0"/>
            <a:r>
              <a:rPr lang="en-GB" sz="1600" dirty="0">
                <a:solidFill>
                  <a:srgbClr val="FF8000"/>
                </a:solidFill>
              </a:rPr>
              <a:t>Nicolas </a:t>
            </a:r>
            <a:r>
              <a:rPr lang="en-GB" sz="1600" dirty="0" err="1" smtClean="0">
                <a:solidFill>
                  <a:srgbClr val="FF8000"/>
                </a:solidFill>
              </a:rPr>
              <a:t>Holzschuch</a:t>
            </a:r>
            <a:r>
              <a:rPr lang="en-GB" sz="1600" dirty="0" smtClean="0">
                <a:solidFill>
                  <a:srgbClr val="FF8000"/>
                </a:solidFill>
              </a:rPr>
              <a:t> </a:t>
            </a:r>
            <a:endParaRPr lang="en-GB" sz="1600" i="1" dirty="0" smtClean="0">
              <a:solidFill>
                <a:srgbClr val="FF8000"/>
              </a:solidFill>
            </a:endParaRPr>
          </a:p>
          <a:p>
            <a:pPr marL="0"/>
            <a:r>
              <a:rPr lang="en-GB" sz="1600" i="1" dirty="0" err="1" smtClean="0"/>
              <a:t>Création</a:t>
            </a:r>
            <a:r>
              <a:rPr lang="en-GB" sz="1600" i="1" dirty="0" smtClean="0"/>
              <a:t> </a:t>
            </a:r>
            <a:r>
              <a:rPr lang="en-GB" sz="1600" i="1" dirty="0" err="1"/>
              <a:t>d’images</a:t>
            </a:r>
            <a:r>
              <a:rPr lang="en-GB" sz="1600" i="1" dirty="0"/>
              <a:t> </a:t>
            </a:r>
            <a:r>
              <a:rPr lang="en-GB" sz="1600" i="1" dirty="0" err="1" smtClean="0"/>
              <a:t>virtuelles</a:t>
            </a:r>
            <a:r>
              <a:rPr lang="en-GB" sz="1600" i="1" dirty="0" smtClean="0"/>
              <a:t> (DEA IVR) </a:t>
            </a:r>
          </a:p>
          <a:p>
            <a:pPr marL="0"/>
            <a:r>
              <a:rPr lang="en-GB" sz="1600" i="1" dirty="0" err="1" smtClean="0"/>
              <a:t>Rendu</a:t>
            </a:r>
            <a:r>
              <a:rPr lang="en-GB" sz="1600" i="1" dirty="0" smtClean="0"/>
              <a:t> </a:t>
            </a:r>
            <a:r>
              <a:rPr lang="en-GB" sz="1600" i="1" dirty="0" err="1" smtClean="0"/>
              <a:t>Volumique</a:t>
            </a:r>
            <a:r>
              <a:rPr lang="en-GB" sz="1600" i="1" dirty="0" smtClean="0"/>
              <a:t> (DEA IVR) </a:t>
            </a:r>
          </a:p>
          <a:p>
            <a:pPr marL="0"/>
            <a:r>
              <a:rPr lang="en-GB" sz="1600" dirty="0" smtClean="0"/>
              <a:t>ARTIS</a:t>
            </a:r>
            <a:r>
              <a:rPr lang="en-GB" sz="1600" dirty="0"/>
              <a:t>-INRIA </a:t>
            </a:r>
            <a:r>
              <a:rPr lang="en-GB" sz="1600" dirty="0" smtClean="0"/>
              <a:t>Grenoble</a:t>
            </a:r>
          </a:p>
          <a:p>
            <a:pPr marL="0"/>
            <a:endParaRPr lang="en-GB" sz="1600" dirty="0" smtClean="0"/>
          </a:p>
          <a:p>
            <a:pPr marL="0"/>
            <a:r>
              <a:rPr lang="en-GB" sz="1600" dirty="0" err="1" smtClean="0">
                <a:solidFill>
                  <a:srgbClr val="FF8000"/>
                </a:solidFill>
              </a:rPr>
              <a:t>Joëlle</a:t>
            </a:r>
            <a:r>
              <a:rPr lang="en-GB" sz="1600" dirty="0" smtClean="0">
                <a:solidFill>
                  <a:srgbClr val="FF8000"/>
                </a:solidFill>
              </a:rPr>
              <a:t> </a:t>
            </a:r>
            <a:r>
              <a:rPr lang="en-GB" sz="1600" dirty="0" err="1" smtClean="0">
                <a:solidFill>
                  <a:srgbClr val="FF8000"/>
                </a:solidFill>
              </a:rPr>
              <a:t>Thollot</a:t>
            </a:r>
            <a:r>
              <a:rPr lang="en-GB" sz="1600" dirty="0" smtClean="0">
                <a:solidFill>
                  <a:srgbClr val="FF8000"/>
                </a:solidFill>
              </a:rPr>
              <a:t> – Xavier </a:t>
            </a:r>
            <a:r>
              <a:rPr lang="en-GB" sz="1600" dirty="0" err="1" smtClean="0">
                <a:solidFill>
                  <a:srgbClr val="FF8000"/>
                </a:solidFill>
              </a:rPr>
              <a:t>Décoret</a:t>
            </a:r>
            <a:r>
              <a:rPr lang="en-GB" sz="1600" dirty="0" smtClean="0">
                <a:solidFill>
                  <a:srgbClr val="FF8000"/>
                </a:solidFill>
              </a:rPr>
              <a:t> – François </a:t>
            </a:r>
            <a:r>
              <a:rPr lang="en-GB" sz="1600" dirty="0" err="1" smtClean="0">
                <a:solidFill>
                  <a:srgbClr val="FF8000"/>
                </a:solidFill>
              </a:rPr>
              <a:t>Sillon</a:t>
            </a:r>
            <a:endParaRPr lang="en-GB" sz="1600" dirty="0" smtClean="0">
              <a:solidFill>
                <a:srgbClr val="FF8000"/>
              </a:solidFill>
            </a:endParaRPr>
          </a:p>
          <a:p>
            <a:pPr marL="0"/>
            <a:r>
              <a:rPr lang="en-GB" sz="1600" i="1" dirty="0" err="1" smtClean="0"/>
              <a:t>Modélisation</a:t>
            </a:r>
            <a:r>
              <a:rPr lang="en-GB" sz="1600" i="1" dirty="0" smtClean="0"/>
              <a:t> </a:t>
            </a:r>
            <a:r>
              <a:rPr lang="en-GB" sz="1600" i="1" dirty="0" err="1" smtClean="0"/>
              <a:t>Géométrique</a:t>
            </a:r>
            <a:r>
              <a:rPr lang="en-GB" sz="1600" i="1" dirty="0" smtClean="0"/>
              <a:t> (DEA IVR) - </a:t>
            </a:r>
            <a:r>
              <a:rPr lang="en-GB" sz="1600" dirty="0" err="1" smtClean="0">
                <a:solidFill>
                  <a:srgbClr val="000090"/>
                </a:solidFill>
              </a:rPr>
              <a:t>Nombreuses</a:t>
            </a:r>
            <a:r>
              <a:rPr lang="en-GB" sz="1600" dirty="0" smtClean="0">
                <a:solidFill>
                  <a:srgbClr val="000090"/>
                </a:solidFill>
              </a:rPr>
              <a:t> images issues de </a:t>
            </a:r>
            <a:r>
              <a:rPr lang="en-GB" sz="1600" dirty="0" err="1" smtClean="0">
                <a:solidFill>
                  <a:srgbClr val="000090"/>
                </a:solidFill>
              </a:rPr>
              <a:t>ce</a:t>
            </a:r>
            <a:r>
              <a:rPr lang="en-GB" sz="1600" dirty="0" smtClean="0">
                <a:solidFill>
                  <a:srgbClr val="000090"/>
                </a:solidFill>
              </a:rPr>
              <a:t> </a:t>
            </a:r>
            <a:r>
              <a:rPr lang="en-GB" sz="1600" dirty="0" err="1" smtClean="0">
                <a:solidFill>
                  <a:srgbClr val="000090"/>
                </a:solidFill>
              </a:rPr>
              <a:t>cours</a:t>
            </a:r>
            <a:endParaRPr lang="en-GB" sz="1600" i="1" dirty="0" smtClean="0"/>
          </a:p>
          <a:p>
            <a:pPr marL="0"/>
            <a:r>
              <a:rPr lang="en-GB" sz="1600" dirty="0" smtClean="0"/>
              <a:t>ARTIS-INRIA Grenoble</a:t>
            </a:r>
          </a:p>
          <a:p>
            <a:endParaRPr lang="fr-FR" sz="1600" dirty="0" smtClean="0">
              <a:solidFill>
                <a:srgbClr val="FF8000"/>
              </a:solidFill>
            </a:endParaRPr>
          </a:p>
          <a:p>
            <a:r>
              <a:rPr lang="fr-FR" sz="1600" dirty="0" smtClean="0">
                <a:solidFill>
                  <a:srgbClr val="FF8000"/>
                </a:solidFill>
              </a:rPr>
              <a:t>Alexandre Meyer </a:t>
            </a:r>
            <a:endParaRPr lang="fr-FR" sz="1600" dirty="0" smtClean="0">
              <a:solidFill>
                <a:srgbClr val="000000"/>
              </a:solidFill>
            </a:endParaRPr>
          </a:p>
          <a:p>
            <a:r>
              <a:rPr lang="fr-FR" sz="1600" i="1" dirty="0" smtClean="0"/>
              <a:t>Pipeline du rendu projectif (</a:t>
            </a:r>
            <a:r>
              <a:rPr lang="fr-FR" sz="1600" i="1" dirty="0" err="1" smtClean="0"/>
              <a:t>Gamagora</a:t>
            </a:r>
            <a:r>
              <a:rPr lang="fr-FR" sz="1600" i="1" dirty="0" smtClean="0"/>
              <a:t>) </a:t>
            </a:r>
          </a:p>
          <a:p>
            <a:r>
              <a:rPr lang="fr-FR" sz="1600" dirty="0" smtClean="0"/>
              <a:t>LIRIS – Lyon </a:t>
            </a:r>
            <a:endParaRPr lang="fr-FR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Modélisation géométrique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152400" y="1447800"/>
            <a:ext cx="7772400" cy="3886200"/>
          </a:xfrm>
        </p:spPr>
        <p:txBody>
          <a:bodyPr/>
          <a:lstStyle/>
          <a:p>
            <a:r>
              <a:rPr lang="fr-FR" dirty="0" smtClean="0">
                <a:solidFill>
                  <a:srgbClr val="FF8000"/>
                </a:solidFill>
              </a:rPr>
              <a:t>Modèles volumiques – </a:t>
            </a:r>
            <a:r>
              <a:rPr lang="fr-FR" dirty="0" err="1" smtClean="0">
                <a:solidFill>
                  <a:srgbClr val="FF8000"/>
                </a:solidFill>
              </a:rPr>
              <a:t>Voxels</a:t>
            </a:r>
            <a:endParaRPr lang="fr-FR" dirty="0" smtClean="0">
              <a:solidFill>
                <a:srgbClr val="FF8000"/>
              </a:solidFill>
            </a:endParaRPr>
          </a:p>
          <a:p>
            <a:endParaRPr lang="fr-FR" sz="1100" dirty="0" smtClean="0">
              <a:solidFill>
                <a:srgbClr val="FF8000"/>
              </a:solidFill>
            </a:endParaRPr>
          </a:p>
          <a:p>
            <a:pPr lvl="1">
              <a:buNone/>
            </a:pPr>
            <a:r>
              <a:rPr lang="fr-FR" sz="2000" dirty="0" smtClean="0"/>
              <a:t>Discrétisation régulière de l’espace</a:t>
            </a:r>
          </a:p>
          <a:p>
            <a:pPr lvl="1">
              <a:buNone/>
            </a:pPr>
            <a:r>
              <a:rPr lang="fr-FR" sz="2000" dirty="0" smtClean="0"/>
              <a:t>		2D </a:t>
            </a:r>
            <a:r>
              <a:rPr lang="fr-FR" sz="2000" dirty="0" err="1" smtClean="0">
                <a:sym typeface="Wingdings"/>
              </a:rPr>
              <a:t></a:t>
            </a:r>
            <a:r>
              <a:rPr lang="fr-FR" sz="2000" dirty="0" smtClean="0">
                <a:sym typeface="Wingdings"/>
              </a:rPr>
              <a:t> pixels</a:t>
            </a:r>
          </a:p>
          <a:p>
            <a:pPr lvl="1">
              <a:buNone/>
            </a:pPr>
            <a:r>
              <a:rPr lang="fr-FR" sz="2000" dirty="0" smtClean="0">
                <a:sym typeface="Wingdings"/>
              </a:rPr>
              <a:t>		3D </a:t>
            </a:r>
            <a:r>
              <a:rPr lang="fr-FR" sz="2000" dirty="0" err="1" smtClean="0">
                <a:sym typeface="Wingdings"/>
              </a:rPr>
              <a:t></a:t>
            </a:r>
            <a:r>
              <a:rPr lang="fr-FR" sz="2000" dirty="0" smtClean="0">
                <a:sym typeface="Wingdings"/>
              </a:rPr>
              <a:t> </a:t>
            </a:r>
            <a:r>
              <a:rPr lang="fr-FR" sz="2000" dirty="0" err="1" smtClean="0">
                <a:sym typeface="Wingdings"/>
              </a:rPr>
              <a:t>voxels</a:t>
            </a:r>
            <a:r>
              <a:rPr lang="fr-FR" sz="2000" dirty="0" smtClean="0">
                <a:sym typeface="Wingdings"/>
              </a:rPr>
              <a:t> (élément de volume)</a:t>
            </a:r>
          </a:p>
          <a:p>
            <a:pPr lvl="1">
              <a:buNone/>
            </a:pPr>
            <a:endParaRPr lang="fr-FR" sz="2000" dirty="0" smtClean="0">
              <a:sym typeface="Wingdings"/>
            </a:endParaRPr>
          </a:p>
          <a:p>
            <a:pPr lvl="1">
              <a:buNone/>
            </a:pPr>
            <a:endParaRPr lang="fr-FR" sz="2000" dirty="0" smtClean="0">
              <a:sym typeface="Wingdings"/>
            </a:endParaRPr>
          </a:p>
          <a:p>
            <a:pPr lvl="1">
              <a:buNone/>
            </a:pPr>
            <a:endParaRPr lang="fr-FR" sz="2000" dirty="0" smtClean="0">
              <a:sym typeface="Wingdings"/>
            </a:endParaRPr>
          </a:p>
          <a:p>
            <a:pPr lvl="1">
              <a:buNone/>
            </a:pPr>
            <a:endParaRPr lang="fr-FR" sz="2000" dirty="0" smtClean="0">
              <a:sym typeface="Wingdings"/>
            </a:endParaRPr>
          </a:p>
          <a:p>
            <a:pPr lvl="1">
              <a:buNone/>
            </a:pPr>
            <a:endParaRPr lang="fr-FR" sz="2000" dirty="0" smtClean="0">
              <a:sym typeface="Wingdings"/>
            </a:endParaRPr>
          </a:p>
          <a:p>
            <a:pPr lvl="1">
              <a:buNone/>
            </a:pPr>
            <a:endParaRPr lang="fr-FR" sz="2000" dirty="0" smtClean="0">
              <a:sym typeface="Wingdings"/>
            </a:endParaRPr>
          </a:p>
          <a:p>
            <a:pPr marL="400050" lvl="2">
              <a:buNone/>
            </a:pPr>
            <a:r>
              <a:rPr lang="fr-FR" sz="2000" dirty="0" smtClean="0">
                <a:sym typeface="Wingdings"/>
              </a:rPr>
              <a:t>	Une valeur est associée à chacun des </a:t>
            </a:r>
            <a:r>
              <a:rPr lang="fr-FR" sz="2000" dirty="0" err="1" smtClean="0">
                <a:sym typeface="Wingdings"/>
              </a:rPr>
              <a:t>voxels</a:t>
            </a:r>
            <a:r>
              <a:rPr lang="fr-FR" sz="2000" dirty="0" smtClean="0">
                <a:sym typeface="Wingdings"/>
              </a:rPr>
              <a:t> mais pas de connexion entre les éléments de volumes</a:t>
            </a:r>
          </a:p>
          <a:p>
            <a:pPr marL="400050" lvl="2">
              <a:buNone/>
            </a:pPr>
            <a:endParaRPr lang="fr-FR" sz="2000" dirty="0" smtClean="0">
              <a:sym typeface="Wingdings"/>
            </a:endParaRPr>
          </a:p>
          <a:p>
            <a:pPr marL="400050" lvl="2">
              <a:buNone/>
            </a:pPr>
            <a:r>
              <a:rPr lang="fr-FR" sz="2000" dirty="0" smtClean="0">
                <a:sym typeface="Wingdings"/>
              </a:rPr>
              <a:t>			</a:t>
            </a:r>
            <a:endParaRPr lang="fr-FR" sz="2000" dirty="0"/>
          </a:p>
        </p:txBody>
      </p:sp>
      <p:pic>
        <p:nvPicPr>
          <p:cNvPr id="6" name="Picture 5" descr="voxels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9400" y="3352800"/>
            <a:ext cx="2800350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Modélisation géométrique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304800" y="1524000"/>
            <a:ext cx="4800600" cy="533400"/>
          </a:xfrm>
        </p:spPr>
        <p:txBody>
          <a:bodyPr/>
          <a:lstStyle/>
          <a:p>
            <a:r>
              <a:rPr lang="fr-FR" dirty="0" smtClean="0">
                <a:solidFill>
                  <a:srgbClr val="FF8000"/>
                </a:solidFill>
              </a:rPr>
              <a:t>Modèles volumiques – </a:t>
            </a:r>
            <a:r>
              <a:rPr lang="fr-FR" dirty="0" err="1" smtClean="0">
                <a:solidFill>
                  <a:srgbClr val="FF8000"/>
                </a:solidFill>
              </a:rPr>
              <a:t>Voxels</a:t>
            </a:r>
            <a:endParaRPr lang="fr-FR" dirty="0" smtClean="0">
              <a:solidFill>
                <a:srgbClr val="FF8000"/>
              </a:solidFill>
            </a:endParaRPr>
          </a:p>
          <a:p>
            <a:endParaRPr lang="fr-FR" sz="800" dirty="0" smtClean="0">
              <a:solidFill>
                <a:srgbClr val="FF8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981200"/>
            <a:ext cx="8915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lvl="2">
              <a:buNone/>
            </a:pPr>
            <a:r>
              <a:rPr lang="fr-FR" sz="2000" dirty="0" smtClean="0">
                <a:solidFill>
                  <a:srgbClr val="008000"/>
                </a:solidFill>
                <a:sym typeface="Wingdings"/>
              </a:rPr>
              <a:t>Valeurs obtenues par l’évaluation discrète d’une fonction issue d’une simulation numérique </a:t>
            </a:r>
            <a:r>
              <a:rPr lang="fr-FR" sz="2000" dirty="0" err="1" smtClean="0">
                <a:solidFill>
                  <a:srgbClr val="008000"/>
                </a:solidFill>
                <a:sym typeface="Wingdings"/>
              </a:rPr>
              <a:t></a:t>
            </a:r>
            <a:r>
              <a:rPr lang="fr-FR" sz="2000" dirty="0" smtClean="0">
                <a:solidFill>
                  <a:srgbClr val="008000"/>
                </a:solidFill>
                <a:sym typeface="Wingdings"/>
              </a:rPr>
              <a:t> valeurs de f(x, y, z)</a:t>
            </a:r>
          </a:p>
        </p:txBody>
      </p:sp>
      <p:pic>
        <p:nvPicPr>
          <p:cNvPr id="7" name="Picture 1052" descr="turb_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71800" y="2895600"/>
            <a:ext cx="2556191" cy="2584450"/>
          </a:xfrm>
          <a:prstGeom prst="rect">
            <a:avLst/>
          </a:prstGeom>
          <a:noFill/>
        </p:spPr>
      </p:pic>
      <p:sp>
        <p:nvSpPr>
          <p:cNvPr id="8" name="ZoneTexte 7"/>
          <p:cNvSpPr txBox="1"/>
          <p:nvPr/>
        </p:nvSpPr>
        <p:spPr>
          <a:xfrm>
            <a:off x="1356879" y="5715000"/>
            <a:ext cx="63393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Rendu Volumique employé pour l’affichage des </a:t>
            </a:r>
            <a:r>
              <a:rPr lang="fr-FR" sz="2000" dirty="0" err="1" smtClean="0"/>
              <a:t>voxels</a:t>
            </a:r>
            <a:r>
              <a:rPr lang="fr-FR" sz="2000" dirty="0" smtClean="0"/>
              <a:t> </a:t>
            </a:r>
            <a:endParaRPr lang="fr-FR" sz="2000" dirty="0"/>
          </a:p>
        </p:txBody>
      </p:sp>
      <p:sp>
        <p:nvSpPr>
          <p:cNvPr id="9" name="Flèche vers la droite 8"/>
          <p:cNvSpPr/>
          <p:nvPr/>
        </p:nvSpPr>
        <p:spPr bwMode="auto">
          <a:xfrm>
            <a:off x="914400" y="5791200"/>
            <a:ext cx="457200" cy="3048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Modélisation géométrique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304800" y="1524000"/>
            <a:ext cx="4800600" cy="533400"/>
          </a:xfrm>
        </p:spPr>
        <p:txBody>
          <a:bodyPr/>
          <a:lstStyle/>
          <a:p>
            <a:r>
              <a:rPr lang="fr-FR" dirty="0" smtClean="0">
                <a:solidFill>
                  <a:srgbClr val="FF8000"/>
                </a:solidFill>
              </a:rPr>
              <a:t>Modèles volumiques – </a:t>
            </a:r>
            <a:r>
              <a:rPr lang="fr-FR" dirty="0" err="1" smtClean="0">
                <a:solidFill>
                  <a:srgbClr val="FF8000"/>
                </a:solidFill>
              </a:rPr>
              <a:t>Voxels</a:t>
            </a:r>
            <a:endParaRPr lang="fr-FR" dirty="0" smtClean="0">
              <a:solidFill>
                <a:srgbClr val="FF8000"/>
              </a:solidFill>
            </a:endParaRPr>
          </a:p>
          <a:p>
            <a:endParaRPr lang="fr-FR" sz="800" dirty="0" smtClean="0">
              <a:solidFill>
                <a:srgbClr val="FF8000"/>
              </a:solidFill>
            </a:endParaRPr>
          </a:p>
        </p:txBody>
      </p:sp>
      <p:pic>
        <p:nvPicPr>
          <p:cNvPr id="6" name="Picture 18" descr="CT_Scann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400425"/>
            <a:ext cx="2667000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3505200" y="2438400"/>
            <a:ext cx="2066925" cy="1200150"/>
            <a:chOff x="4362" y="1680"/>
            <a:chExt cx="1302" cy="756"/>
          </a:xfrm>
        </p:grpSpPr>
        <p:pic>
          <p:nvPicPr>
            <p:cNvPr id="8" name="Picture 5" descr="ac_seq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362" y="1680"/>
              <a:ext cx="1071" cy="756"/>
            </a:xfrm>
            <a:prstGeom prst="rect">
              <a:avLst/>
            </a:prstGeom>
            <a:noFill/>
          </p:spPr>
        </p:pic>
        <p:pic>
          <p:nvPicPr>
            <p:cNvPr id="9" name="Picture 6" descr="ac_proj0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261" y="1739"/>
              <a:ext cx="403" cy="40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  <p:grpSp>
        <p:nvGrpSpPr>
          <p:cNvPr id="10" name="Group 7"/>
          <p:cNvGrpSpPr>
            <a:grpSpLocks/>
          </p:cNvGrpSpPr>
          <p:nvPr/>
        </p:nvGrpSpPr>
        <p:grpSpPr bwMode="auto">
          <a:xfrm>
            <a:off x="3505200" y="3705225"/>
            <a:ext cx="2066925" cy="1200150"/>
            <a:chOff x="4362" y="2478"/>
            <a:chExt cx="1302" cy="756"/>
          </a:xfrm>
        </p:grpSpPr>
        <p:pic>
          <p:nvPicPr>
            <p:cNvPr id="11" name="Picture 8" descr="ac_seq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362" y="2478"/>
              <a:ext cx="1071" cy="756"/>
            </a:xfrm>
            <a:prstGeom prst="rect">
              <a:avLst/>
            </a:prstGeom>
            <a:noFill/>
          </p:spPr>
        </p:pic>
        <p:pic>
          <p:nvPicPr>
            <p:cNvPr id="12" name="Picture 9" descr="ac_proj1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261" y="2537"/>
              <a:ext cx="403" cy="40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  <p:grpSp>
        <p:nvGrpSpPr>
          <p:cNvPr id="13" name="Group 10"/>
          <p:cNvGrpSpPr>
            <a:grpSpLocks/>
          </p:cNvGrpSpPr>
          <p:nvPr/>
        </p:nvGrpSpPr>
        <p:grpSpPr bwMode="auto">
          <a:xfrm>
            <a:off x="3505200" y="4972050"/>
            <a:ext cx="2066925" cy="1200150"/>
            <a:chOff x="4362" y="3276"/>
            <a:chExt cx="1302" cy="756"/>
          </a:xfrm>
        </p:grpSpPr>
        <p:pic>
          <p:nvPicPr>
            <p:cNvPr id="14" name="Picture 11" descr="ac_seq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362" y="3276"/>
              <a:ext cx="1071" cy="756"/>
            </a:xfrm>
            <a:prstGeom prst="rect">
              <a:avLst/>
            </a:prstGeom>
            <a:noFill/>
          </p:spPr>
        </p:pic>
        <p:pic>
          <p:nvPicPr>
            <p:cNvPr id="15" name="Picture 12" descr="ac_proj2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261" y="3335"/>
              <a:ext cx="403" cy="40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  <p:pic>
        <p:nvPicPr>
          <p:cNvPr id="16" name="Picture 13" descr="tot_proj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324600" y="3400425"/>
            <a:ext cx="2324100" cy="2324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7" name="ZoneTexte 16"/>
          <p:cNvSpPr txBox="1"/>
          <p:nvPr/>
        </p:nvSpPr>
        <p:spPr>
          <a:xfrm>
            <a:off x="5943600" y="2492514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rgbClr val="008000"/>
                </a:solidFill>
              </a:rPr>
              <a:t>Valeurs obtenues à partir de coupes</a:t>
            </a:r>
          </a:p>
          <a:p>
            <a:pPr algn="ctr"/>
            <a:endParaRPr lang="fr-FR" sz="2000" dirty="0"/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Modélisation géométrique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228600" y="1524000"/>
            <a:ext cx="4800600" cy="990600"/>
          </a:xfrm>
        </p:spPr>
        <p:txBody>
          <a:bodyPr/>
          <a:lstStyle/>
          <a:p>
            <a:r>
              <a:rPr lang="fr-FR" dirty="0" smtClean="0">
                <a:solidFill>
                  <a:srgbClr val="FF8000"/>
                </a:solidFill>
              </a:rPr>
              <a:t>Modèles volumiques – </a:t>
            </a:r>
            <a:r>
              <a:rPr lang="fr-FR" dirty="0" err="1" smtClean="0">
                <a:solidFill>
                  <a:srgbClr val="FF8000"/>
                </a:solidFill>
              </a:rPr>
              <a:t>Voxels</a:t>
            </a:r>
            <a:endParaRPr lang="fr-FR" dirty="0" smtClean="0">
              <a:solidFill>
                <a:srgbClr val="FF8000"/>
              </a:solidFill>
            </a:endParaRPr>
          </a:p>
          <a:p>
            <a:endParaRPr lang="fr-FR" sz="800" dirty="0" smtClean="0">
              <a:solidFill>
                <a:srgbClr val="FF8000"/>
              </a:solidFill>
            </a:endParaRPr>
          </a:p>
          <a:p>
            <a:endParaRPr lang="fr-FR" dirty="0"/>
          </a:p>
        </p:txBody>
      </p:sp>
      <p:pic>
        <p:nvPicPr>
          <p:cNvPr id="6" name="Picture 18" descr="tooth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2400" y="3576637"/>
            <a:ext cx="4549775" cy="2214563"/>
          </a:xfrm>
          <a:prstGeom prst="rect">
            <a:avLst/>
          </a:prstGeom>
          <a:noFill/>
        </p:spPr>
      </p:pic>
      <p:pic>
        <p:nvPicPr>
          <p:cNvPr id="7" name="Picture 24" descr="CTA_02"/>
          <p:cNvPicPr>
            <a:picLocks noChangeArrowheads="1"/>
          </p:cNvPicPr>
          <p:nvPr/>
        </p:nvPicPr>
        <p:blipFill>
          <a:blip r:embed="rId3"/>
          <a:srcRect t="8409" b="17999"/>
          <a:stretch>
            <a:fillRect/>
          </a:stretch>
        </p:blipFill>
        <p:spPr bwMode="auto">
          <a:xfrm>
            <a:off x="4953000" y="3048000"/>
            <a:ext cx="4038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ZoneTexte 7"/>
          <p:cNvSpPr txBox="1"/>
          <p:nvPr/>
        </p:nvSpPr>
        <p:spPr>
          <a:xfrm>
            <a:off x="533400" y="2133600"/>
            <a:ext cx="44070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008000"/>
                </a:solidFill>
              </a:rPr>
              <a:t>Valeurs obtenues à partir de coupes</a:t>
            </a:r>
          </a:p>
          <a:p>
            <a:endParaRPr lang="fr-FR" sz="2000" dirty="0"/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Modélisation géométrique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228600" y="1524000"/>
            <a:ext cx="6287616" cy="4281264"/>
          </a:xfrm>
        </p:spPr>
        <p:txBody>
          <a:bodyPr/>
          <a:lstStyle/>
          <a:p>
            <a:r>
              <a:rPr lang="fr-FR" dirty="0" smtClean="0">
                <a:solidFill>
                  <a:srgbClr val="FF8000"/>
                </a:solidFill>
              </a:rPr>
              <a:t>Modèles volumiques – Maillages volumiques</a:t>
            </a:r>
          </a:p>
          <a:p>
            <a:pPr lvl="1">
              <a:buFontTx/>
              <a:buNone/>
            </a:pPr>
            <a:r>
              <a:rPr lang="fr-FR" sz="2000" dirty="0"/>
              <a:t> Ensemble connecté de </a:t>
            </a:r>
            <a:r>
              <a:rPr lang="fr-FR" sz="2000" dirty="0" smtClean="0"/>
              <a:t>polyèdres</a:t>
            </a:r>
            <a:endParaRPr lang="fr-FR" sz="2000" dirty="0"/>
          </a:p>
          <a:p>
            <a:pPr lvl="2"/>
            <a:r>
              <a:rPr lang="fr-FR" sz="1800" dirty="0" smtClean="0"/>
              <a:t>tétraèdres, hexaèdres, prismes, etc.</a:t>
            </a:r>
            <a:endParaRPr lang="fr-FR" sz="1800" dirty="0"/>
          </a:p>
          <a:p>
            <a:pPr lvl="2">
              <a:buFontTx/>
              <a:buNone/>
            </a:pPr>
            <a:endParaRPr lang="fr-FR" sz="1800" dirty="0"/>
          </a:p>
          <a:p>
            <a:pPr lvl="1">
              <a:buFontTx/>
              <a:buNone/>
            </a:pPr>
            <a:r>
              <a:rPr lang="fr-FR" sz="2000" dirty="0"/>
              <a:t>Permet de représenter </a:t>
            </a:r>
          </a:p>
          <a:p>
            <a:pPr lvl="2"/>
            <a:r>
              <a:rPr lang="fr-FR" sz="1800" dirty="0"/>
              <a:t>la forme </a:t>
            </a:r>
            <a:r>
              <a:rPr lang="fr-FR" sz="1800" u="sng" dirty="0"/>
              <a:t>et</a:t>
            </a:r>
            <a:r>
              <a:rPr lang="fr-FR" sz="1800" dirty="0"/>
              <a:t> la topologie de l’objet</a:t>
            </a:r>
          </a:p>
          <a:p>
            <a:pPr lvl="1">
              <a:buFontTx/>
              <a:buNone/>
            </a:pPr>
            <a:endParaRPr lang="fr-FR" sz="2000" dirty="0"/>
          </a:p>
          <a:p>
            <a:pPr lvl="1">
              <a:buFontTx/>
              <a:buNone/>
            </a:pPr>
            <a:r>
              <a:rPr lang="fr-FR" sz="2000" dirty="0"/>
              <a:t>Affichage facile avec </a:t>
            </a:r>
            <a:r>
              <a:rPr lang="fr-FR" sz="2000" dirty="0" smtClean="0"/>
              <a:t>OpenGL</a:t>
            </a:r>
          </a:p>
          <a:p>
            <a:pPr lvl="1">
              <a:buFontTx/>
              <a:buNone/>
            </a:pPr>
            <a:endParaRPr lang="fr-FR" sz="2000" dirty="0"/>
          </a:p>
          <a:p>
            <a:pPr lvl="1">
              <a:buFontTx/>
              <a:buNone/>
            </a:pPr>
            <a:r>
              <a:rPr lang="fr-FR" sz="2000" dirty="0" smtClean="0"/>
              <a:t>Obtention possible à partir d’un maillage surfacique</a:t>
            </a:r>
            <a:endParaRPr lang="fr-FR" sz="2000" dirty="0"/>
          </a:p>
          <a:p>
            <a:pPr lvl="1">
              <a:buFontTx/>
              <a:buNone/>
            </a:pPr>
            <a:endParaRPr lang="fr-FR" sz="2000" dirty="0"/>
          </a:p>
          <a:p>
            <a:pPr lvl="1">
              <a:buFontTx/>
              <a:buNone/>
            </a:pPr>
            <a:endParaRPr lang="fr-FR" sz="1800" dirty="0"/>
          </a:p>
          <a:p>
            <a:endParaRPr lang="fr-FR" dirty="0" smtClean="0">
              <a:solidFill>
                <a:srgbClr val="FF8000"/>
              </a:solidFill>
            </a:endParaRPr>
          </a:p>
          <a:p>
            <a:endParaRPr lang="fr-FR" sz="800" dirty="0" smtClean="0">
              <a:solidFill>
                <a:srgbClr val="FF8000"/>
              </a:solidFill>
            </a:endParaRPr>
          </a:p>
          <a:p>
            <a:endParaRPr lang="fr-FR" dirty="0"/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  <p:pic>
        <p:nvPicPr>
          <p:cNvPr id="3" name="Image 2" descr="Tetra-hexa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248" y="816480"/>
            <a:ext cx="3255264" cy="2828544"/>
          </a:xfrm>
          <a:prstGeom prst="rect">
            <a:avLst/>
          </a:prstGeom>
        </p:spPr>
      </p:pic>
      <p:pic>
        <p:nvPicPr>
          <p:cNvPr id="4" name="Image 3" descr="pied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3440471"/>
            <a:ext cx="3240360" cy="308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33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Modélisation géométrique</a:t>
            </a:r>
            <a:endParaRPr lang="fr-FR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3159125"/>
            <a:ext cx="2139950" cy="2632075"/>
          </a:xfrm>
          <a:prstGeom prst="rect">
            <a:avLst/>
          </a:prstGeom>
          <a:noFill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4600" y="3159125"/>
            <a:ext cx="3657600" cy="2559050"/>
          </a:xfrm>
          <a:prstGeom prst="rect">
            <a:avLst/>
          </a:prstGeom>
          <a:noFill/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8400" y="3159125"/>
            <a:ext cx="2590800" cy="2590800"/>
          </a:xfrm>
          <a:prstGeom prst="rect">
            <a:avLst/>
          </a:prstGeom>
          <a:noFill/>
        </p:spPr>
      </p:pic>
      <p:sp>
        <p:nvSpPr>
          <p:cNvPr id="9" name="ZoneTexte 8"/>
          <p:cNvSpPr txBox="1"/>
          <p:nvPr/>
        </p:nvSpPr>
        <p:spPr>
          <a:xfrm>
            <a:off x="381000" y="1600200"/>
            <a:ext cx="3933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8000"/>
                </a:solidFill>
              </a:rPr>
              <a:t>Modèles procéduraux - Fractales</a:t>
            </a:r>
            <a:endParaRPr lang="fr-FR" sz="2000" dirty="0">
              <a:solidFill>
                <a:srgbClr val="FF8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914400" y="2133600"/>
            <a:ext cx="56877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Utilisation de fractale pour élaborer des modèles</a:t>
            </a:r>
            <a:endParaRPr lang="fr-FR" sz="2000" dirty="0"/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Modélisation géométrique</a:t>
            </a:r>
            <a:endParaRPr lang="fr-FR" dirty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235325"/>
            <a:ext cx="4222750" cy="2636838"/>
          </a:xfrm>
          <a:prstGeom prst="rect">
            <a:avLst/>
          </a:prstGeom>
          <a:noFill/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3209925"/>
            <a:ext cx="4267200" cy="2733675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381000" y="1600200"/>
            <a:ext cx="86815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8000"/>
                </a:solidFill>
              </a:rPr>
              <a:t>Modèles procéduraux – Fractales</a:t>
            </a:r>
          </a:p>
          <a:p>
            <a:endParaRPr lang="fr-FR" sz="2000" dirty="0" smtClean="0">
              <a:solidFill>
                <a:srgbClr val="FF8000"/>
              </a:solidFill>
            </a:endParaRPr>
          </a:p>
          <a:p>
            <a:r>
              <a:rPr lang="fr-FR" sz="2000" dirty="0" smtClean="0"/>
              <a:t>Modèles souvent utilisés pour les terrains : générés au cours de l’exécution</a:t>
            </a:r>
            <a:endParaRPr lang="fr-FR" sz="2000" dirty="0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Modélisation géométrique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228600" y="1447800"/>
            <a:ext cx="8686800" cy="4724400"/>
          </a:xfrm>
        </p:spPr>
        <p:txBody>
          <a:bodyPr/>
          <a:lstStyle/>
          <a:p>
            <a:r>
              <a:rPr lang="fr-FR" dirty="0" smtClean="0">
                <a:solidFill>
                  <a:srgbClr val="FF8000"/>
                </a:solidFill>
              </a:rPr>
              <a:t>Bilan sur les modèles géométriques</a:t>
            </a:r>
          </a:p>
          <a:p>
            <a:endParaRPr lang="fr-FR" sz="900" dirty="0" smtClean="0">
              <a:solidFill>
                <a:srgbClr val="FF8000"/>
              </a:solidFill>
            </a:endParaRPr>
          </a:p>
          <a:p>
            <a:r>
              <a:rPr lang="fr-FR" dirty="0" smtClean="0">
                <a:solidFill>
                  <a:srgbClr val="FF0000"/>
                </a:solidFill>
              </a:rPr>
              <a:t>	Il existe de nombreux modèles qui sont adaptés à différents besoins</a:t>
            </a:r>
          </a:p>
          <a:p>
            <a:endParaRPr lang="fr-FR" dirty="0" smtClean="0">
              <a:solidFill>
                <a:srgbClr val="FF8000"/>
              </a:solidFill>
            </a:endParaRPr>
          </a:p>
          <a:p>
            <a:r>
              <a:rPr lang="fr-FR" dirty="0" smtClean="0">
                <a:solidFill>
                  <a:srgbClr val="FF8000"/>
                </a:solidFill>
              </a:rPr>
              <a:t>	</a:t>
            </a:r>
            <a:r>
              <a:rPr lang="fr-FR" dirty="0" smtClean="0">
                <a:solidFill>
                  <a:srgbClr val="000000"/>
                </a:solidFill>
              </a:rPr>
              <a:t>Dans le cadre de la réalisation </a:t>
            </a:r>
            <a:r>
              <a:rPr lang="fr-FR" b="1" dirty="0" smtClean="0">
                <a:solidFill>
                  <a:srgbClr val="000000"/>
                </a:solidFill>
              </a:rPr>
              <a:t>d’animations pour le médical</a:t>
            </a:r>
            <a:r>
              <a:rPr lang="fr-FR" dirty="0" smtClean="0">
                <a:solidFill>
                  <a:srgbClr val="000000"/>
                </a:solidFill>
              </a:rPr>
              <a:t>, deux modèles sont usuellement employés :</a:t>
            </a:r>
          </a:p>
          <a:p>
            <a:pPr lvl="2">
              <a:buFont typeface="Arial"/>
              <a:buChar char="•"/>
            </a:pPr>
            <a:r>
              <a:rPr lang="fr-FR" sz="2000" b="1" dirty="0" smtClean="0">
                <a:solidFill>
                  <a:srgbClr val="000000"/>
                </a:solidFill>
              </a:rPr>
              <a:t>Maillages surfaciques et maillages volumiques</a:t>
            </a:r>
            <a:r>
              <a:rPr lang="fr-FR" sz="2000" dirty="0" smtClean="0">
                <a:solidFill>
                  <a:srgbClr val="000000"/>
                </a:solidFill>
              </a:rPr>
              <a:t>	</a:t>
            </a:r>
          </a:p>
          <a:p>
            <a:pPr lvl="2">
              <a:buFont typeface="Wingdings" charset="0"/>
              <a:buChar char="à"/>
            </a:pPr>
            <a:r>
              <a:rPr lang="fr-FR" sz="2000" dirty="0" smtClean="0">
                <a:solidFill>
                  <a:srgbClr val="000000"/>
                </a:solidFill>
                <a:sym typeface="Wingdings"/>
              </a:rPr>
              <a:t> méthode de simulation par éléments finis</a:t>
            </a:r>
            <a:r>
              <a:rPr lang="fr-FR" sz="2000" dirty="0" smtClean="0">
                <a:solidFill>
                  <a:srgbClr val="000000"/>
                </a:solidFill>
              </a:rPr>
              <a:t> (volume)</a:t>
            </a:r>
          </a:p>
          <a:p>
            <a:pPr marL="914400" lvl="2" indent="0">
              <a:buNone/>
            </a:pPr>
            <a:r>
              <a:rPr lang="fr-FR" sz="2000" dirty="0" smtClean="0">
                <a:solidFill>
                  <a:srgbClr val="000000"/>
                </a:solidFill>
                <a:sym typeface="Wingdings"/>
              </a:rPr>
              <a:t> système masses-ressorts (surface, volume)</a:t>
            </a:r>
          </a:p>
          <a:p>
            <a:pPr lvl="2">
              <a:buFont typeface="Arial"/>
              <a:buChar char="•"/>
            </a:pPr>
            <a:endParaRPr lang="fr-FR" sz="2000" dirty="0" smtClean="0">
              <a:solidFill>
                <a:srgbClr val="000000"/>
              </a:solidFill>
              <a:sym typeface="Wingdings"/>
            </a:endParaRPr>
          </a:p>
          <a:p>
            <a:r>
              <a:rPr lang="fr-FR" dirty="0" smtClean="0"/>
              <a:t>	Le modèle géométrique permettra de décrire les caractéristiques des objets présents dans la scène 3D :</a:t>
            </a:r>
          </a:p>
          <a:p>
            <a:pPr lvl="2">
              <a:buFont typeface="Arial"/>
              <a:buChar char="•"/>
            </a:pPr>
            <a:r>
              <a:rPr lang="fr-FR" sz="1800" dirty="0" smtClean="0"/>
              <a:t>forme, topologie des objets</a:t>
            </a:r>
          </a:p>
          <a:p>
            <a:pPr lvl="2">
              <a:buFont typeface="Arial"/>
              <a:buChar char="•"/>
            </a:pPr>
            <a:r>
              <a:rPr lang="fr-FR" sz="1800" dirty="0" smtClean="0"/>
              <a:t>comportement physique, lumineux, propriétés du matériau, etc.</a:t>
            </a:r>
          </a:p>
          <a:p>
            <a:pPr lvl="2">
              <a:buNone/>
            </a:pPr>
            <a:r>
              <a:rPr lang="fr-FR" sz="1800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fr-FR" sz="1800" dirty="0" smtClean="0">
                <a:solidFill>
                  <a:srgbClr val="000000"/>
                </a:solidFill>
              </a:rPr>
              <a:t> </a:t>
            </a:r>
            <a:endParaRPr lang="fr-FR" sz="1800" dirty="0">
              <a:solidFill>
                <a:srgbClr val="000000"/>
              </a:solidFill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Plan – Informatique Graphique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316210" y="1752600"/>
            <a:ext cx="1198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smtClean="0"/>
              <a:t>Scène 3D</a:t>
            </a:r>
            <a:endParaRPr lang="fr-FR" sz="1800" dirty="0"/>
          </a:p>
        </p:txBody>
      </p:sp>
      <p:sp>
        <p:nvSpPr>
          <p:cNvPr id="5" name="ZoneTexte 4"/>
          <p:cNvSpPr txBox="1"/>
          <p:nvPr/>
        </p:nvSpPr>
        <p:spPr>
          <a:xfrm>
            <a:off x="457200" y="2667000"/>
            <a:ext cx="3075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smtClean="0"/>
              <a:t>Transformation géométrique</a:t>
            </a:r>
          </a:p>
          <a:p>
            <a:endParaRPr lang="fr-FR" sz="1800" dirty="0"/>
          </a:p>
        </p:txBody>
      </p:sp>
      <p:sp>
        <p:nvSpPr>
          <p:cNvPr id="7" name="ZoneTexte 6"/>
          <p:cNvSpPr txBox="1"/>
          <p:nvPr/>
        </p:nvSpPr>
        <p:spPr>
          <a:xfrm>
            <a:off x="228600" y="3581400"/>
            <a:ext cx="3430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smtClean="0"/>
              <a:t>Elimination des parties cachées</a:t>
            </a:r>
            <a:endParaRPr lang="fr-FR" sz="1800" dirty="0"/>
          </a:p>
        </p:txBody>
      </p:sp>
      <p:sp>
        <p:nvSpPr>
          <p:cNvPr id="8" name="ZoneTexte 7"/>
          <p:cNvSpPr txBox="1"/>
          <p:nvPr/>
        </p:nvSpPr>
        <p:spPr>
          <a:xfrm>
            <a:off x="1222471" y="4659868"/>
            <a:ext cx="1673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smtClean="0"/>
              <a:t>Rendu réaliste</a:t>
            </a:r>
            <a:endParaRPr lang="fr-FR" sz="1800" dirty="0"/>
          </a:p>
        </p:txBody>
      </p:sp>
      <p:sp>
        <p:nvSpPr>
          <p:cNvPr id="9" name="ZoneTexte 8"/>
          <p:cNvSpPr txBox="1"/>
          <p:nvPr/>
        </p:nvSpPr>
        <p:spPr>
          <a:xfrm>
            <a:off x="1371600" y="5791200"/>
            <a:ext cx="1155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smtClean="0"/>
              <a:t>Affichage</a:t>
            </a:r>
            <a:endParaRPr lang="fr-FR" sz="1800" dirty="0"/>
          </a:p>
        </p:txBody>
      </p:sp>
      <p:sp>
        <p:nvSpPr>
          <p:cNvPr id="13" name="Rectangle à coins arrondis 12"/>
          <p:cNvSpPr/>
          <p:nvPr/>
        </p:nvSpPr>
        <p:spPr bwMode="auto">
          <a:xfrm>
            <a:off x="228600" y="3581400"/>
            <a:ext cx="3505200" cy="381000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16" name="Rectangle à coins arrondis 15"/>
          <p:cNvSpPr/>
          <p:nvPr/>
        </p:nvSpPr>
        <p:spPr bwMode="auto">
          <a:xfrm>
            <a:off x="228600" y="2667000"/>
            <a:ext cx="3505200" cy="381000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17" name="Rectangle à coins arrondis 16"/>
          <p:cNvSpPr/>
          <p:nvPr/>
        </p:nvSpPr>
        <p:spPr bwMode="auto">
          <a:xfrm>
            <a:off x="228600" y="1752600"/>
            <a:ext cx="3505200" cy="381000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18" name="Rectangle à coins arrondis 17"/>
          <p:cNvSpPr/>
          <p:nvPr/>
        </p:nvSpPr>
        <p:spPr bwMode="auto">
          <a:xfrm>
            <a:off x="228600" y="4648200"/>
            <a:ext cx="3505200" cy="381000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19" name="Rectangle à coins arrondis 18"/>
          <p:cNvSpPr/>
          <p:nvPr/>
        </p:nvSpPr>
        <p:spPr bwMode="auto">
          <a:xfrm>
            <a:off x="228600" y="5791200"/>
            <a:ext cx="3505200" cy="381000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20" name="Flèche vers le bas 19"/>
          <p:cNvSpPr/>
          <p:nvPr/>
        </p:nvSpPr>
        <p:spPr bwMode="auto">
          <a:xfrm>
            <a:off x="1752600" y="2209800"/>
            <a:ext cx="304800" cy="3810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21" name="Flèche vers le bas 20"/>
          <p:cNvSpPr/>
          <p:nvPr/>
        </p:nvSpPr>
        <p:spPr bwMode="auto">
          <a:xfrm>
            <a:off x="1752600" y="3124200"/>
            <a:ext cx="304800" cy="3810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22" name="Flèche vers le bas 21"/>
          <p:cNvSpPr/>
          <p:nvPr/>
        </p:nvSpPr>
        <p:spPr bwMode="auto">
          <a:xfrm>
            <a:off x="1752600" y="4038600"/>
            <a:ext cx="304800" cy="5334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23" name="Flèche vers le bas 22"/>
          <p:cNvSpPr/>
          <p:nvPr/>
        </p:nvSpPr>
        <p:spPr bwMode="auto">
          <a:xfrm>
            <a:off x="1752600" y="5105400"/>
            <a:ext cx="304800" cy="6096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810000" y="1524000"/>
            <a:ext cx="4038600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eaLnBrk="1" hangingPunct="1">
              <a:spcBef>
                <a:spcPct val="20000"/>
              </a:spcBef>
              <a:buFont typeface="Arial"/>
              <a:buChar char="•"/>
            </a:pPr>
            <a:r>
              <a:rPr lang="fr-FR" sz="1800" kern="0" dirty="0" smtClean="0"/>
              <a:t>Modélisation géométrique</a:t>
            </a:r>
          </a:p>
          <a:p>
            <a:pPr marL="742950" lvl="1" indent="-285750" eaLnBrk="1" hangingPunct="1">
              <a:spcBef>
                <a:spcPct val="20000"/>
              </a:spcBef>
              <a:buFont typeface="Arial"/>
              <a:buChar char="•"/>
            </a:pPr>
            <a:r>
              <a:rPr lang="fr-FR" sz="1800" kern="0" dirty="0" smtClean="0"/>
              <a:t>Animation</a:t>
            </a:r>
          </a:p>
          <a:p>
            <a:pPr marL="742950" lvl="1" indent="-285750" eaLnBrk="1" hangingPunct="1">
              <a:spcBef>
                <a:spcPct val="20000"/>
              </a:spcBef>
              <a:buFont typeface="Arial"/>
              <a:buChar char="•"/>
            </a:pPr>
            <a:endParaRPr lang="fr-FR" sz="1800" kern="0" dirty="0" smtClean="0"/>
          </a:p>
          <a:p>
            <a:pPr marL="742950" lvl="1" indent="-285750" eaLnBrk="1" hangingPunct="1">
              <a:spcBef>
                <a:spcPct val="20000"/>
              </a:spcBef>
            </a:pPr>
            <a:endParaRPr lang="fr-FR" sz="1800" kern="0" dirty="0" smtClean="0"/>
          </a:p>
        </p:txBody>
      </p:sp>
      <p:sp>
        <p:nvSpPr>
          <p:cNvPr id="29" name="Rectangle 28"/>
          <p:cNvSpPr/>
          <p:nvPr/>
        </p:nvSpPr>
        <p:spPr bwMode="auto">
          <a:xfrm>
            <a:off x="4191000" y="1524000"/>
            <a:ext cx="4800600" cy="9144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4191000" y="2667000"/>
            <a:ext cx="4800600" cy="23622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810000" y="5165669"/>
            <a:ext cx="4038600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eaLnBrk="1" hangingPunct="1">
              <a:spcBef>
                <a:spcPct val="20000"/>
              </a:spcBef>
              <a:buFont typeface="Arial"/>
              <a:buChar char="•"/>
            </a:pPr>
            <a:r>
              <a:rPr lang="fr-FR" sz="1800" kern="0" dirty="0" smtClean="0"/>
              <a:t>Rendu volumique</a:t>
            </a:r>
          </a:p>
          <a:p>
            <a:pPr marL="742950" lvl="1" indent="-285750" eaLnBrk="1" hangingPunct="1">
              <a:spcBef>
                <a:spcPct val="20000"/>
              </a:spcBef>
            </a:pPr>
            <a:endParaRPr lang="fr-FR" sz="1800" kern="0" dirty="0" smtClean="0"/>
          </a:p>
        </p:txBody>
      </p:sp>
      <p:sp>
        <p:nvSpPr>
          <p:cNvPr id="39" name="Rectangle 38"/>
          <p:cNvSpPr/>
          <p:nvPr/>
        </p:nvSpPr>
        <p:spPr bwMode="auto">
          <a:xfrm>
            <a:off x="4191000" y="5181600"/>
            <a:ext cx="4800600" cy="4572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4191000" y="1905000"/>
            <a:ext cx="4800600" cy="533400"/>
          </a:xfrm>
          <a:prstGeom prst="rect">
            <a:avLst/>
          </a:prstGeom>
          <a:solidFill>
            <a:srgbClr val="FF8000">
              <a:alpha val="51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810000" y="3048000"/>
            <a:ext cx="5334000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eaLnBrk="1" hangingPunct="1">
              <a:spcBef>
                <a:spcPct val="20000"/>
              </a:spcBef>
              <a:buFont typeface="Arial"/>
              <a:buChar char="•"/>
            </a:pPr>
            <a:r>
              <a:rPr lang="fr-FR" sz="1800" kern="0" dirty="0" smtClean="0"/>
              <a:t>Utilisation de la librairie </a:t>
            </a:r>
            <a:r>
              <a:rPr lang="fr-FR" sz="1800" kern="0" dirty="0" err="1" smtClean="0"/>
              <a:t>OpenGL</a:t>
            </a:r>
            <a:r>
              <a:rPr lang="fr-FR" sz="1800" kern="0" dirty="0" smtClean="0"/>
              <a:t> : </a:t>
            </a:r>
          </a:p>
          <a:p>
            <a:pPr marL="1200150" lvl="2" indent="-285750" eaLnBrk="1" hangingPunct="1">
              <a:spcBef>
                <a:spcPct val="20000"/>
              </a:spcBef>
              <a:buFont typeface="Arial"/>
              <a:buChar char="•"/>
            </a:pPr>
            <a:r>
              <a:rPr lang="fr-FR" sz="1800" kern="0" dirty="0" smtClean="0"/>
              <a:t>Rendu (éclairage, etc.)</a:t>
            </a:r>
          </a:p>
          <a:p>
            <a:pPr marL="1200150" lvl="2" indent="-285750" eaLnBrk="1" hangingPunct="1">
              <a:spcBef>
                <a:spcPct val="20000"/>
              </a:spcBef>
              <a:buFont typeface="Arial"/>
              <a:buChar char="•"/>
            </a:pPr>
            <a:r>
              <a:rPr lang="fr-FR" sz="1800" kern="0" dirty="0" smtClean="0"/>
              <a:t>Affichage à l’écran (projection, éliminations des parties cachées, ...)</a:t>
            </a:r>
          </a:p>
          <a:p>
            <a:pPr marL="742950" lvl="1" indent="-285750" eaLnBrk="1" hangingPunct="1">
              <a:spcBef>
                <a:spcPct val="20000"/>
              </a:spcBef>
            </a:pPr>
            <a:endParaRPr lang="fr-FR" sz="1800" kern="0" dirty="0" smtClean="0"/>
          </a:p>
        </p:txBody>
      </p:sp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Animation d’objets 3D </a:t>
            </a:r>
            <a:endParaRPr lang="fr-FR" dirty="0"/>
          </a:p>
        </p:txBody>
      </p:sp>
      <p:pic>
        <p:nvPicPr>
          <p:cNvPr id="5" name="Image 4" descr="sandbunn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3962400"/>
            <a:ext cx="1625600" cy="1625600"/>
          </a:xfrm>
          <a:prstGeom prst="rect">
            <a:avLst/>
          </a:prstGeom>
        </p:spPr>
      </p:pic>
      <p:pic>
        <p:nvPicPr>
          <p:cNvPr id="6" name="Image 5" descr="spinningcloth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1981200"/>
            <a:ext cx="1625600" cy="1625600"/>
          </a:xfrm>
          <a:prstGeom prst="rect">
            <a:avLst/>
          </a:prstGeom>
        </p:spPr>
      </p:pic>
      <p:pic>
        <p:nvPicPr>
          <p:cNvPr id="7" name="Image 6" descr="tablecloth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1981200"/>
            <a:ext cx="1625600" cy="1625600"/>
          </a:xfrm>
          <a:prstGeom prst="rect">
            <a:avLst/>
          </a:prstGeom>
        </p:spPr>
      </p:pic>
      <p:pic>
        <p:nvPicPr>
          <p:cNvPr id="8" name="Image 7" descr="twiste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200" y="1981200"/>
            <a:ext cx="1625600" cy="1625600"/>
          </a:xfrm>
          <a:prstGeom prst="rect">
            <a:avLst/>
          </a:prstGeom>
        </p:spPr>
      </p:pic>
      <p:pic>
        <p:nvPicPr>
          <p:cNvPr id="9" name="Image 8" descr="websandbunny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1200" y="3962400"/>
            <a:ext cx="1625600" cy="1625600"/>
          </a:xfrm>
          <a:prstGeom prst="rect">
            <a:avLst/>
          </a:prstGeom>
        </p:spPr>
      </p:pic>
      <p:pic>
        <p:nvPicPr>
          <p:cNvPr id="10" name="Image 9" descr="rings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1600" y="3962400"/>
            <a:ext cx="1625600" cy="162560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3657600" y="5791200"/>
            <a:ext cx="18953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Robert </a:t>
            </a:r>
            <a:r>
              <a:rPr lang="fr-FR" sz="2000" dirty="0" err="1" smtClean="0"/>
              <a:t>Bridson</a:t>
            </a:r>
            <a:endParaRPr lang="fr-FR" sz="2000" dirty="0"/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Références de livres pour en savoir plus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676400"/>
            <a:ext cx="7772400" cy="4114800"/>
          </a:xfrm>
        </p:spPr>
        <p:txBody>
          <a:bodyPr/>
          <a:lstStyle/>
          <a:p>
            <a:r>
              <a:rPr lang="fr-FR" dirty="0" smtClean="0">
                <a:solidFill>
                  <a:srgbClr val="FF8000"/>
                </a:solidFill>
              </a:rPr>
              <a:t>Foley, van Dam, </a:t>
            </a:r>
            <a:r>
              <a:rPr lang="fr-FR" dirty="0" err="1" smtClean="0">
                <a:solidFill>
                  <a:srgbClr val="FF8000"/>
                </a:solidFill>
              </a:rPr>
              <a:t>Feiner</a:t>
            </a:r>
            <a:r>
              <a:rPr lang="fr-FR" dirty="0" smtClean="0">
                <a:solidFill>
                  <a:srgbClr val="FF8000"/>
                </a:solidFill>
              </a:rPr>
              <a:t> et Hugues</a:t>
            </a:r>
          </a:p>
          <a:p>
            <a:r>
              <a:rPr lang="fr-FR" i="1" dirty="0" smtClean="0"/>
              <a:t>Computer </a:t>
            </a:r>
            <a:r>
              <a:rPr lang="fr-FR" i="1" dirty="0" err="1" smtClean="0"/>
              <a:t>Graphics</a:t>
            </a:r>
            <a:r>
              <a:rPr lang="fr-FR" i="1" dirty="0" smtClean="0"/>
              <a:t> - </a:t>
            </a:r>
            <a:r>
              <a:rPr lang="fr-FR" i="1" dirty="0" err="1" smtClean="0"/>
              <a:t>Principles</a:t>
            </a:r>
            <a:r>
              <a:rPr lang="fr-FR" i="1" dirty="0" smtClean="0"/>
              <a:t> and Practice</a:t>
            </a:r>
          </a:p>
          <a:p>
            <a:endParaRPr lang="fr-FR" i="1" dirty="0" smtClean="0"/>
          </a:p>
          <a:p>
            <a:r>
              <a:rPr lang="fr-FR" dirty="0" smtClean="0">
                <a:solidFill>
                  <a:srgbClr val="FF8000"/>
                </a:solidFill>
              </a:rPr>
              <a:t>Foley, van Dam, </a:t>
            </a:r>
            <a:r>
              <a:rPr lang="fr-FR" dirty="0" err="1" smtClean="0">
                <a:solidFill>
                  <a:srgbClr val="FF8000"/>
                </a:solidFill>
              </a:rPr>
              <a:t>Feiner</a:t>
            </a:r>
            <a:r>
              <a:rPr lang="fr-FR" dirty="0" smtClean="0">
                <a:solidFill>
                  <a:srgbClr val="FF8000"/>
                </a:solidFill>
              </a:rPr>
              <a:t>, Hugues et </a:t>
            </a:r>
            <a:r>
              <a:rPr lang="fr-FR" dirty="0" err="1" smtClean="0">
                <a:solidFill>
                  <a:srgbClr val="FF8000"/>
                </a:solidFill>
              </a:rPr>
              <a:t>Philipps</a:t>
            </a:r>
            <a:endParaRPr lang="fr-FR" dirty="0" smtClean="0"/>
          </a:p>
          <a:p>
            <a:r>
              <a:rPr lang="fr-FR" i="1" dirty="0" smtClean="0"/>
              <a:t>Introduction to Computer </a:t>
            </a:r>
            <a:r>
              <a:rPr lang="fr-FR" i="1" dirty="0" err="1" smtClean="0"/>
              <a:t>Graphics</a:t>
            </a:r>
            <a:endParaRPr lang="fr-FR" i="1" dirty="0" smtClean="0"/>
          </a:p>
          <a:p>
            <a:endParaRPr lang="fr-FR" i="1" dirty="0" smtClean="0"/>
          </a:p>
          <a:p>
            <a:r>
              <a:rPr lang="fr-FR" dirty="0" smtClean="0"/>
              <a:t>Livres écrit sous la direction de </a:t>
            </a:r>
            <a:r>
              <a:rPr lang="fr-FR" dirty="0" err="1" smtClean="0">
                <a:solidFill>
                  <a:srgbClr val="FF8000"/>
                </a:solidFill>
              </a:rPr>
              <a:t>Péroche</a:t>
            </a:r>
            <a:r>
              <a:rPr lang="fr-FR" dirty="0" smtClean="0">
                <a:solidFill>
                  <a:srgbClr val="FF8000"/>
                </a:solidFill>
              </a:rPr>
              <a:t> et </a:t>
            </a:r>
            <a:r>
              <a:rPr lang="fr-FR" dirty="0" err="1" smtClean="0">
                <a:solidFill>
                  <a:srgbClr val="FF8000"/>
                </a:solidFill>
              </a:rPr>
              <a:t>Bechmann</a:t>
            </a:r>
            <a:endParaRPr lang="fr-FR" dirty="0" smtClean="0">
              <a:solidFill>
                <a:srgbClr val="FF8000"/>
              </a:solidFill>
            </a:endParaRPr>
          </a:p>
          <a:p>
            <a:r>
              <a:rPr lang="fr-FR" i="1" dirty="0" smtClean="0"/>
              <a:t>Informatique Graphique et Rendu</a:t>
            </a:r>
          </a:p>
          <a:p>
            <a:r>
              <a:rPr lang="fr-FR" i="1" dirty="0" smtClean="0"/>
              <a:t>Informatique Graphique, modélisation géométrique et animation</a:t>
            </a:r>
            <a:endParaRPr lang="fr-FR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chess-im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8200" y="2965969"/>
            <a:ext cx="4279038" cy="3206231"/>
          </a:xfrm>
          <a:prstGeom prst="rect">
            <a:avLst/>
          </a:prstGeom>
        </p:spPr>
      </p:pic>
      <p:pic>
        <p:nvPicPr>
          <p:cNvPr id="8" name="Image 7" descr="Lamouret-img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600" y="1447800"/>
            <a:ext cx="4272943" cy="305384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Animation d’objets 3D </a:t>
            </a:r>
            <a:endParaRPr lang="fr-FR" dirty="0"/>
          </a:p>
        </p:txBody>
      </p:sp>
      <p:pic>
        <p:nvPicPr>
          <p:cNvPr id="5" name="chess.avi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60038" y="2971800"/>
            <a:ext cx="4267200" cy="3200400"/>
          </a:xfrm>
          <a:prstGeom prst="rect">
            <a:avLst/>
          </a:prstGeom>
        </p:spPr>
      </p:pic>
      <p:pic>
        <p:nvPicPr>
          <p:cNvPr id="6" name="Video-Lamouret.mpg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8600" y="1447800"/>
            <a:ext cx="4267200" cy="3048000"/>
          </a:xfrm>
          <a:prstGeom prst="rect">
            <a:avLst/>
          </a:prstGeom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Animation d’objets 3D - Techniques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3400" y="1600200"/>
            <a:ext cx="8305800" cy="3505200"/>
          </a:xfrm>
        </p:spPr>
        <p:txBody>
          <a:bodyPr/>
          <a:lstStyle/>
          <a:p>
            <a:pPr marL="0"/>
            <a:r>
              <a:rPr lang="fr-FR" dirty="0" smtClean="0"/>
              <a:t>Il existe différentes techniques d’animation en Informatique Graphique :</a:t>
            </a:r>
          </a:p>
          <a:p>
            <a:r>
              <a:rPr lang="fr-FR" dirty="0" smtClean="0"/>
              <a:t> </a:t>
            </a:r>
          </a:p>
          <a:p>
            <a:pPr lvl="1">
              <a:buFont typeface="Arial"/>
              <a:buChar char="•"/>
            </a:pPr>
            <a:r>
              <a:rPr lang="fr-FR" dirty="0" smtClean="0"/>
              <a:t>Interpolation à partir de positions clés </a:t>
            </a:r>
          </a:p>
          <a:p>
            <a:pPr lvl="2">
              <a:buFont typeface="Arial"/>
              <a:buChar char="•"/>
            </a:pPr>
            <a:r>
              <a:rPr lang="fr-FR" dirty="0" smtClean="0"/>
              <a:t>cinématique directe et inverse</a:t>
            </a:r>
          </a:p>
          <a:p>
            <a:pPr lvl="2">
              <a:buNone/>
            </a:pPr>
            <a:endParaRPr lang="fr-FR" dirty="0" smtClean="0"/>
          </a:p>
          <a:p>
            <a:pPr lvl="1">
              <a:buFont typeface="Arial"/>
              <a:buChar char="•"/>
            </a:pPr>
            <a:r>
              <a:rPr lang="fr-FR" dirty="0" smtClean="0"/>
              <a:t>Capture de mouvements</a:t>
            </a:r>
          </a:p>
          <a:p>
            <a:pPr lvl="2">
              <a:buFont typeface="Arial"/>
              <a:buChar char="•"/>
            </a:pPr>
            <a:r>
              <a:rPr lang="fr-FR" dirty="0" smtClean="0"/>
              <a:t>grande qualité mais spécifique</a:t>
            </a:r>
          </a:p>
          <a:p>
            <a:pPr lvl="2">
              <a:buFont typeface="Arial"/>
              <a:buChar char="•"/>
            </a:pPr>
            <a:endParaRPr lang="fr-FR" dirty="0" smtClean="0"/>
          </a:p>
          <a:p>
            <a:pPr lvl="1">
              <a:buFont typeface="Arial"/>
              <a:buChar char="•"/>
            </a:pPr>
            <a:r>
              <a:rPr lang="fr-FR" dirty="0" smtClean="0"/>
              <a:t>Utilisation de modèles physiques</a:t>
            </a:r>
          </a:p>
          <a:p>
            <a:pPr lvl="2">
              <a:buFont typeface="Arial"/>
              <a:buChar char="•"/>
            </a:pPr>
            <a:r>
              <a:rPr lang="fr-FR" dirty="0" smtClean="0"/>
              <a:t>complexe mais permet une </a:t>
            </a:r>
            <a:r>
              <a:rPr lang="fr-FR" u="sng" dirty="0" smtClean="0"/>
              <a:t>simulation automatique et réaliste 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</p:txBody>
      </p:sp>
      <p:sp>
        <p:nvSpPr>
          <p:cNvPr id="5" name="Rectangle 4"/>
          <p:cNvSpPr/>
          <p:nvPr/>
        </p:nvSpPr>
        <p:spPr>
          <a:xfrm>
            <a:off x="1143000" y="5802868"/>
            <a:ext cx="7848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u="sng" dirty="0">
                <a:solidFill>
                  <a:srgbClr val="008000"/>
                </a:solidFill>
              </a:rPr>
              <a:t>A</a:t>
            </a:r>
            <a:r>
              <a:rPr lang="fr-FR" sz="1800" u="sng" dirty="0" smtClean="0">
                <a:solidFill>
                  <a:srgbClr val="008000"/>
                </a:solidFill>
              </a:rPr>
              <a:t>nimation par modèles physiques</a:t>
            </a:r>
            <a:endParaRPr lang="fr-FR" sz="1800" dirty="0">
              <a:solidFill>
                <a:srgbClr val="008000"/>
              </a:solidFill>
            </a:endParaRPr>
          </a:p>
        </p:txBody>
      </p:sp>
      <p:sp>
        <p:nvSpPr>
          <p:cNvPr id="6" name="Flèche vers la droite 5"/>
          <p:cNvSpPr/>
          <p:nvPr/>
        </p:nvSpPr>
        <p:spPr bwMode="auto">
          <a:xfrm>
            <a:off x="685800" y="5867400"/>
            <a:ext cx="457200" cy="3048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7" name="Flèche vers la droite 6"/>
          <p:cNvSpPr/>
          <p:nvPr/>
        </p:nvSpPr>
        <p:spPr bwMode="auto">
          <a:xfrm>
            <a:off x="685800" y="5181600"/>
            <a:ext cx="457200" cy="3048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143001" y="5117068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>
                <a:solidFill>
                  <a:srgbClr val="FF8000"/>
                </a:solidFill>
              </a:rPr>
              <a:t>R</a:t>
            </a:r>
            <a:r>
              <a:rPr lang="fr-FR" sz="1800" dirty="0" smtClean="0">
                <a:solidFill>
                  <a:srgbClr val="FF8000"/>
                </a:solidFill>
              </a:rPr>
              <a:t>éalisme nécessaire pour les applications médicales </a:t>
            </a:r>
          </a:p>
          <a:p>
            <a:r>
              <a:rPr lang="fr-FR" sz="1800" dirty="0" smtClean="0">
                <a:solidFill>
                  <a:srgbClr val="FF8000"/>
                </a:solidFill>
              </a:rPr>
              <a:t>(besoin de simuler au mieux le comportements des organes)</a:t>
            </a:r>
            <a:endParaRPr lang="fr-FR" sz="1800" dirty="0">
              <a:solidFill>
                <a:srgbClr val="FF8000"/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Animation d’objets 3D – Types d’objets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524000"/>
            <a:ext cx="8458200" cy="1219200"/>
          </a:xfrm>
        </p:spPr>
        <p:txBody>
          <a:bodyPr/>
          <a:lstStyle/>
          <a:p>
            <a:r>
              <a:rPr lang="fr-FR" dirty="0" smtClean="0"/>
              <a:t>La modélisation est adaptée aux types d’objets à animer</a:t>
            </a:r>
            <a:endParaRPr lang="fr-FR" sz="800" dirty="0" smtClean="0"/>
          </a:p>
          <a:p>
            <a:r>
              <a:rPr lang="fr-FR" dirty="0" smtClean="0"/>
              <a:t>Les objets peuvent être divisés en deux catégories : </a:t>
            </a:r>
          </a:p>
          <a:p>
            <a:endParaRPr lang="fr-FR" dirty="0" smtClean="0"/>
          </a:p>
        </p:txBody>
      </p:sp>
      <p:pic>
        <p:nvPicPr>
          <p:cNvPr id="5" name="Image 4" descr="teapotRig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429000"/>
            <a:ext cx="2590800" cy="175334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2000" y="2819400"/>
            <a:ext cx="15959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fr-FR" sz="1800" dirty="0" smtClean="0">
                <a:solidFill>
                  <a:srgbClr val="FF8000"/>
                </a:solidFill>
              </a:rPr>
              <a:t>Objets rigides</a:t>
            </a:r>
          </a:p>
        </p:txBody>
      </p:sp>
      <p:sp>
        <p:nvSpPr>
          <p:cNvPr id="7" name="Rectangle 6"/>
          <p:cNvSpPr/>
          <p:nvPr/>
        </p:nvSpPr>
        <p:spPr>
          <a:xfrm>
            <a:off x="4724400" y="2819400"/>
            <a:ext cx="3429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buNone/>
            </a:pPr>
            <a:r>
              <a:rPr lang="fr-FR" sz="1800" dirty="0" smtClean="0">
                <a:solidFill>
                  <a:srgbClr val="FF8000"/>
                </a:solidFill>
              </a:rPr>
              <a:t>Objets déformables</a:t>
            </a:r>
          </a:p>
        </p:txBody>
      </p:sp>
      <p:pic>
        <p:nvPicPr>
          <p:cNvPr id="8" name="Image 7" descr="all_balle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5089" y="3319046"/>
            <a:ext cx="4616511" cy="20510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096000" y="5410200"/>
            <a:ext cx="14393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>
              <a:buNone/>
            </a:pPr>
            <a:r>
              <a:rPr lang="fr-FR" sz="1600" dirty="0" smtClean="0"/>
              <a:t>R. </a:t>
            </a:r>
            <a:r>
              <a:rPr lang="fr-FR" sz="1600" dirty="0" err="1" smtClean="0"/>
              <a:t>Goldenthal</a:t>
            </a:r>
            <a:r>
              <a:rPr lang="fr-FR" sz="1600" dirty="0" smtClean="0"/>
              <a:t> </a:t>
            </a:r>
            <a:endParaRPr lang="fr-FR" sz="1600" dirty="0"/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Animation d’objets 3D</a:t>
            </a:r>
            <a:endParaRPr lang="fr-FR" dirty="0"/>
          </a:p>
        </p:txBody>
      </p:sp>
      <p:pic>
        <p:nvPicPr>
          <p:cNvPr id="6" name="Image 5" descr="fo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3237726"/>
            <a:ext cx="3581400" cy="1763651"/>
          </a:xfrm>
          <a:prstGeom prst="rect">
            <a:avLst/>
          </a:prstGeom>
        </p:spPr>
      </p:pic>
      <p:pic>
        <p:nvPicPr>
          <p:cNvPr id="7" name="Picture 3" descr="lapment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2785646"/>
            <a:ext cx="3429000" cy="259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5791200" y="5071646"/>
            <a:ext cx="1815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Simulation de foie</a:t>
            </a:r>
            <a:endParaRPr lang="fr-FR" sz="1600" dirty="0"/>
          </a:p>
        </p:txBody>
      </p:sp>
      <p:sp>
        <p:nvSpPr>
          <p:cNvPr id="10" name="ZoneTexte 9"/>
          <p:cNvSpPr txBox="1"/>
          <p:nvPr/>
        </p:nvSpPr>
        <p:spPr>
          <a:xfrm>
            <a:off x="990600" y="1501914"/>
            <a:ext cx="708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FF8000"/>
                </a:solidFill>
              </a:rPr>
              <a:t>Simulation d’objets déformables à effectuer dans le cadre d’applications médicales</a:t>
            </a:r>
            <a:endParaRPr lang="fr-FR" sz="2000" dirty="0">
              <a:solidFill>
                <a:srgbClr val="FF8000"/>
              </a:solidFill>
            </a:endParaRPr>
          </a:p>
        </p:txBody>
      </p:sp>
      <p:sp>
        <p:nvSpPr>
          <p:cNvPr id="11" name="Flèche vers la droite 10"/>
          <p:cNvSpPr/>
          <p:nvPr/>
        </p:nvSpPr>
        <p:spPr bwMode="auto">
          <a:xfrm>
            <a:off x="457200" y="1600200"/>
            <a:ext cx="457200" cy="304800"/>
          </a:xfrm>
          <a:prstGeom prst="rightArrow">
            <a:avLst/>
          </a:prstGeom>
          <a:solidFill>
            <a:srgbClr val="FF8000">
              <a:alpha val="64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12" name="Rectangle à coins arrondis 11"/>
          <p:cNvSpPr/>
          <p:nvPr/>
        </p:nvSpPr>
        <p:spPr bwMode="auto">
          <a:xfrm>
            <a:off x="990600" y="1524000"/>
            <a:ext cx="6705600" cy="685800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Animation d’objets 3D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304800" y="1524000"/>
            <a:ext cx="83823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8000"/>
                </a:solidFill>
              </a:rPr>
              <a:t>Exemples de simulation d’objets déformables en Informatique Graphique</a:t>
            </a:r>
            <a:endParaRPr lang="fr-FR" sz="2000" dirty="0">
              <a:solidFill>
                <a:srgbClr val="FF8000"/>
              </a:solidFill>
            </a:endParaRPr>
          </a:p>
        </p:txBody>
      </p:sp>
      <p:pic>
        <p:nvPicPr>
          <p:cNvPr id="6" name="Image 5" descr="FloBertails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286521"/>
            <a:ext cx="4343400" cy="1085356"/>
          </a:xfrm>
          <a:prstGeom prst="rect">
            <a:avLst/>
          </a:prstGeom>
        </p:spPr>
      </p:pic>
      <p:pic>
        <p:nvPicPr>
          <p:cNvPr id="7" name="Image 6" descr="FloBertails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505200"/>
            <a:ext cx="4343400" cy="1929117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219200" y="5638800"/>
            <a:ext cx="2749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Simulation de cheveux - </a:t>
            </a:r>
            <a:r>
              <a:rPr lang="fr-FR" sz="1400" dirty="0" err="1" smtClean="0"/>
              <a:t>Bertails</a:t>
            </a:r>
            <a:endParaRPr lang="fr-FR" sz="1400" dirty="0"/>
          </a:p>
        </p:txBody>
      </p:sp>
      <p:sp>
        <p:nvSpPr>
          <p:cNvPr id="9" name="ZoneTexte 8"/>
          <p:cNvSpPr txBox="1"/>
          <p:nvPr/>
        </p:nvSpPr>
        <p:spPr>
          <a:xfrm>
            <a:off x="5791200" y="5638800"/>
            <a:ext cx="26494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Simulation de textiles - </a:t>
            </a:r>
            <a:r>
              <a:rPr lang="fr-FR" sz="1400" dirty="0" err="1" smtClean="0"/>
              <a:t>Bridson</a:t>
            </a:r>
            <a:endParaRPr lang="fr-FR" sz="1400" dirty="0"/>
          </a:p>
        </p:txBody>
      </p:sp>
      <p:pic>
        <p:nvPicPr>
          <p:cNvPr id="10" name="Image 9" descr="ClothCollision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0" y="2303580"/>
            <a:ext cx="2286000" cy="3119320"/>
          </a:xfrm>
          <a:prstGeom prst="rect">
            <a:avLst/>
          </a:prstGeom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1143000"/>
          </a:xfrm>
        </p:spPr>
        <p:txBody>
          <a:bodyPr/>
          <a:lstStyle/>
          <a:p>
            <a:r>
              <a:rPr lang="fr-FR" dirty="0"/>
              <a:t>Animation d’objets 3D déformables par modèles physiques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1560" y="1600200"/>
            <a:ext cx="7168608" cy="4648200"/>
          </a:xfrm>
        </p:spPr>
        <p:txBody>
          <a:bodyPr/>
          <a:lstStyle/>
          <a:p>
            <a:r>
              <a:rPr lang="fr-FR" dirty="0" smtClean="0">
                <a:solidFill>
                  <a:srgbClr val="FF8000"/>
                </a:solidFill>
              </a:rPr>
              <a:t>Objets déformables </a:t>
            </a:r>
            <a:r>
              <a:rPr lang="fr-FR" dirty="0" smtClean="0">
                <a:solidFill>
                  <a:srgbClr val="FF8000"/>
                </a:solidFill>
              </a:rPr>
              <a:t>: quelques notions de MMC</a:t>
            </a:r>
            <a:endParaRPr lang="fr-FR" dirty="0" smtClean="0">
              <a:solidFill>
                <a:srgbClr val="FF8000"/>
              </a:solidFill>
            </a:endParaRPr>
          </a:p>
          <a:p>
            <a:pPr marL="800100" lvl="1" indent="-342900"/>
            <a:r>
              <a:rPr lang="fr-FR" sz="1600" dirty="0" smtClean="0"/>
              <a:t>Caractéristiques</a:t>
            </a:r>
          </a:p>
          <a:p>
            <a:pPr marL="800100" lvl="1" indent="-342900"/>
            <a:r>
              <a:rPr lang="fr-FR" sz="1600" dirty="0" smtClean="0"/>
              <a:t>Paramètres d’élasticité</a:t>
            </a:r>
          </a:p>
          <a:p>
            <a:pPr marL="800100" lvl="1" indent="-342900"/>
            <a:r>
              <a:rPr lang="fr-FR" sz="1600" dirty="0" smtClean="0"/>
              <a:t>Lois de comportement</a:t>
            </a:r>
          </a:p>
          <a:p>
            <a:pPr>
              <a:buFont typeface="Arial"/>
              <a:buChar char="•"/>
            </a:pPr>
            <a:endParaRPr lang="fr-FR" sz="1200" dirty="0" smtClean="0"/>
          </a:p>
          <a:p>
            <a:pPr>
              <a:buFont typeface="Arial"/>
              <a:buChar char="•"/>
            </a:pPr>
            <a:endParaRPr lang="fr-FR" sz="1200" dirty="0" smtClean="0"/>
          </a:p>
          <a:p>
            <a:r>
              <a:rPr lang="fr-FR" dirty="0" smtClean="0">
                <a:solidFill>
                  <a:srgbClr val="FF8000"/>
                </a:solidFill>
              </a:rPr>
              <a:t>Dynamique Newtonienne</a:t>
            </a:r>
          </a:p>
          <a:p>
            <a:pPr>
              <a:buFont typeface="Arial"/>
              <a:buChar char="•"/>
            </a:pPr>
            <a:endParaRPr lang="fr-FR" sz="900" dirty="0" smtClean="0">
              <a:solidFill>
                <a:srgbClr val="FF8000"/>
              </a:solidFill>
            </a:endParaRPr>
          </a:p>
          <a:p>
            <a:pPr>
              <a:buFont typeface="Arial"/>
              <a:buChar char="•"/>
            </a:pPr>
            <a:endParaRPr lang="fr-FR" sz="900" dirty="0" smtClean="0">
              <a:solidFill>
                <a:srgbClr val="FF8000"/>
              </a:solidFill>
            </a:endParaRPr>
          </a:p>
          <a:p>
            <a:r>
              <a:rPr lang="fr-FR" dirty="0" smtClean="0">
                <a:solidFill>
                  <a:srgbClr val="FF8000"/>
                </a:solidFill>
              </a:rPr>
              <a:t>Modèle discret  </a:t>
            </a:r>
          </a:p>
          <a:p>
            <a:pPr marL="800100" lvl="1" indent="-342900"/>
            <a:r>
              <a:rPr lang="fr-FR" sz="1600" dirty="0" smtClean="0"/>
              <a:t>	Système </a:t>
            </a:r>
            <a:r>
              <a:rPr lang="fr-FR" sz="1600" dirty="0" smtClean="0"/>
              <a:t>masses-ressorts</a:t>
            </a:r>
            <a:r>
              <a:rPr lang="fr-FR" sz="1600" dirty="0">
                <a:solidFill>
                  <a:srgbClr val="000000"/>
                </a:solidFill>
              </a:rPr>
              <a:t>	</a:t>
            </a:r>
          </a:p>
          <a:p>
            <a:pPr>
              <a:buFont typeface="Arial"/>
              <a:buChar char="•"/>
            </a:pPr>
            <a:endParaRPr lang="fr-FR" sz="900" dirty="0" smtClean="0">
              <a:solidFill>
                <a:srgbClr val="FF8000"/>
              </a:solidFill>
            </a:endParaRPr>
          </a:p>
          <a:p>
            <a:pPr>
              <a:buFont typeface="Arial"/>
              <a:buChar char="•"/>
            </a:pPr>
            <a:endParaRPr lang="fr-FR" sz="900" dirty="0" smtClean="0">
              <a:solidFill>
                <a:srgbClr val="FF8000"/>
              </a:solidFill>
            </a:endParaRPr>
          </a:p>
          <a:p>
            <a:r>
              <a:rPr lang="fr-FR" dirty="0" smtClean="0">
                <a:solidFill>
                  <a:srgbClr val="FF8000"/>
                </a:solidFill>
              </a:rPr>
              <a:t>Collisions</a:t>
            </a:r>
            <a:endParaRPr lang="fr-FR" dirty="0" smtClean="0"/>
          </a:p>
          <a:p>
            <a:endParaRPr lang="fr-FR" dirty="0" smtClean="0">
              <a:solidFill>
                <a:srgbClr val="FF8000"/>
              </a:solidFill>
            </a:endParaRPr>
          </a:p>
          <a:p>
            <a:endParaRPr lang="fr-FR" sz="1200" dirty="0" smtClean="0"/>
          </a:p>
        </p:txBody>
      </p:sp>
      <p:sp>
        <p:nvSpPr>
          <p:cNvPr id="7" name="ZoneTexte 6"/>
          <p:cNvSpPr txBox="1"/>
          <p:nvPr/>
        </p:nvSpPr>
        <p:spPr>
          <a:xfrm>
            <a:off x="5105400" y="1981200"/>
            <a:ext cx="381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dirty="0" smtClean="0"/>
          </a:p>
          <a:p>
            <a:endParaRPr lang="fr-FR" sz="2000" dirty="0">
              <a:solidFill>
                <a:srgbClr val="FF8000"/>
              </a:solidFill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Animation par modèles physiques – </a:t>
            </a:r>
            <a:r>
              <a:rPr lang="fr-FR" dirty="0" smtClean="0"/>
              <a:t>MMC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228600" y="1524000"/>
            <a:ext cx="47608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8000"/>
                </a:solidFill>
              </a:rPr>
              <a:t>Caractéristiques des objets déformables </a:t>
            </a:r>
            <a:endParaRPr lang="fr-FR" sz="2000" dirty="0">
              <a:solidFill>
                <a:srgbClr val="FF8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81000" y="2133600"/>
            <a:ext cx="853439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Caractéristique d’un objet déformable = </a:t>
            </a:r>
            <a:r>
              <a:rPr lang="fr-FR" sz="2000" b="1" dirty="0" smtClean="0">
                <a:solidFill>
                  <a:srgbClr val="00B050"/>
                </a:solidFill>
              </a:rPr>
              <a:t>élasticité</a:t>
            </a:r>
          </a:p>
          <a:p>
            <a:r>
              <a:rPr lang="fr-FR" sz="2000" dirty="0" smtClean="0">
                <a:sym typeface="Wingdings"/>
              </a:rPr>
              <a:t>	</a:t>
            </a:r>
            <a:r>
              <a:rPr lang="fr-FR" sz="2000" dirty="0" err="1" smtClean="0">
                <a:sym typeface="Wingdings"/>
              </a:rPr>
              <a:t></a:t>
            </a:r>
            <a:r>
              <a:rPr lang="fr-FR" sz="2000" dirty="0" smtClean="0">
                <a:sym typeface="Wingdings"/>
              </a:rPr>
              <a:t> objet retourne à sa forme initiale après une déformation</a:t>
            </a:r>
          </a:p>
          <a:p>
            <a:endParaRPr lang="fr-FR" sz="2000" dirty="0" smtClean="0">
              <a:sym typeface="Wingdings"/>
            </a:endParaRPr>
          </a:p>
          <a:p>
            <a:r>
              <a:rPr lang="fr-FR" sz="2000" dirty="0" smtClean="0">
                <a:sym typeface="Wingdings"/>
              </a:rPr>
              <a:t>Objet déformable caractérisé par le rapport entre </a:t>
            </a:r>
          </a:p>
          <a:p>
            <a:r>
              <a:rPr lang="fr-FR" sz="2000" dirty="0" smtClean="0">
                <a:sym typeface="Wingdings"/>
              </a:rPr>
              <a:t>	la </a:t>
            </a:r>
            <a:r>
              <a:rPr lang="fr-FR" sz="2000" b="1" dirty="0" smtClean="0">
                <a:solidFill>
                  <a:srgbClr val="00B050"/>
                </a:solidFill>
                <a:sym typeface="Wingdings"/>
              </a:rPr>
              <a:t>contrainte</a:t>
            </a:r>
            <a:r>
              <a:rPr lang="fr-FR" sz="2000" dirty="0" smtClean="0">
                <a:solidFill>
                  <a:srgbClr val="00B050"/>
                </a:solidFill>
                <a:sym typeface="Wingdings"/>
              </a:rPr>
              <a:t> </a:t>
            </a:r>
            <a:r>
              <a:rPr lang="fr-FR" sz="2000" dirty="0" smtClean="0">
                <a:sym typeface="Wingdings"/>
              </a:rPr>
              <a:t>(</a:t>
            </a:r>
            <a:r>
              <a:rPr lang="fr-FR" sz="2000" i="1" dirty="0" smtClean="0">
                <a:sym typeface="Wingdings"/>
              </a:rPr>
              <a:t>stress</a:t>
            </a:r>
            <a:r>
              <a:rPr lang="fr-FR" sz="2000" dirty="0" smtClean="0">
                <a:sym typeface="Wingdings"/>
              </a:rPr>
              <a:t>) et la </a:t>
            </a:r>
            <a:r>
              <a:rPr lang="fr-FR" sz="2000" b="1" dirty="0" smtClean="0">
                <a:solidFill>
                  <a:srgbClr val="00B050"/>
                </a:solidFill>
                <a:sym typeface="Wingdings"/>
              </a:rPr>
              <a:t>déformation</a:t>
            </a:r>
            <a:r>
              <a:rPr lang="fr-FR" sz="2000" dirty="0" smtClean="0">
                <a:solidFill>
                  <a:srgbClr val="00B050"/>
                </a:solidFill>
                <a:sym typeface="Wingdings"/>
              </a:rPr>
              <a:t> </a:t>
            </a:r>
            <a:r>
              <a:rPr lang="fr-FR" sz="2000" dirty="0" smtClean="0">
                <a:sym typeface="Wingdings"/>
              </a:rPr>
              <a:t>(</a:t>
            </a:r>
            <a:r>
              <a:rPr lang="fr-FR" sz="2000" i="1" dirty="0" err="1" smtClean="0">
                <a:sym typeface="Wingdings"/>
              </a:rPr>
              <a:t>strain</a:t>
            </a:r>
            <a:r>
              <a:rPr lang="fr-FR" sz="2000" dirty="0" smtClean="0">
                <a:sym typeface="Wingdings"/>
              </a:rPr>
              <a:t>)</a:t>
            </a:r>
          </a:p>
          <a:p>
            <a:endParaRPr lang="fr-FR" sz="2000" dirty="0" smtClean="0">
              <a:sym typeface="Wingdings"/>
            </a:endParaRPr>
          </a:p>
          <a:p>
            <a:r>
              <a:rPr lang="fr-FR" sz="2000" dirty="0" smtClean="0">
                <a:sym typeface="Wingdings"/>
              </a:rPr>
              <a:t>Contrainte = intensité de la force appliquée divisée par l’aire de la surface 	        sur laquelle la force est exercée</a:t>
            </a:r>
          </a:p>
          <a:p>
            <a:r>
              <a:rPr lang="fr-FR" sz="2000" dirty="0" smtClean="0">
                <a:sym typeface="Wingdings"/>
              </a:rPr>
              <a:t> </a:t>
            </a:r>
          </a:p>
          <a:p>
            <a:r>
              <a:rPr lang="fr-FR" sz="2000" dirty="0" smtClean="0">
                <a:sym typeface="Wingdings"/>
              </a:rPr>
              <a:t>	    		contrainte = force / surface </a:t>
            </a:r>
          </a:p>
          <a:p>
            <a:endParaRPr lang="fr-FR" sz="2000" dirty="0" smtClean="0">
              <a:sym typeface="Wingdings"/>
            </a:endParaRPr>
          </a:p>
          <a:p>
            <a:endParaRPr lang="fr-FR" sz="2000" dirty="0" smtClean="0"/>
          </a:p>
        </p:txBody>
      </p:sp>
      <p:sp>
        <p:nvSpPr>
          <p:cNvPr id="7" name="Flèche vers la droite 6"/>
          <p:cNvSpPr/>
          <p:nvPr/>
        </p:nvSpPr>
        <p:spPr bwMode="auto">
          <a:xfrm>
            <a:off x="2743200" y="4953000"/>
            <a:ext cx="381000" cy="228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1691680" y="3891880"/>
            <a:ext cx="5486400" cy="20574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Animation par modèles physiques – </a:t>
            </a:r>
            <a:r>
              <a:rPr lang="fr-FR" dirty="0"/>
              <a:t>MMC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457200" y="1524000"/>
            <a:ext cx="40193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8000"/>
                </a:solidFill>
              </a:rPr>
              <a:t>Principaux paramètres d’élasticité</a:t>
            </a:r>
            <a:endParaRPr lang="fr-FR" sz="2000" dirty="0">
              <a:solidFill>
                <a:srgbClr val="FF8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62000" y="1981200"/>
            <a:ext cx="815897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ym typeface="Wingdings"/>
              </a:rPr>
              <a:t>Différents types de déformation correspondant à différents paramètres</a:t>
            </a:r>
          </a:p>
          <a:p>
            <a:r>
              <a:rPr lang="fr-FR" sz="2000" dirty="0" smtClean="0">
                <a:sym typeface="Wingdings"/>
              </a:rPr>
              <a:t>	</a:t>
            </a:r>
            <a:r>
              <a:rPr lang="fr-FR" sz="2000" dirty="0" smtClean="0">
                <a:solidFill>
                  <a:srgbClr val="FF8000"/>
                </a:solidFill>
                <a:sym typeface="Wingdings"/>
              </a:rPr>
              <a:t>Elongation </a:t>
            </a:r>
            <a:r>
              <a:rPr lang="fr-FR" sz="2000" dirty="0" err="1" smtClean="0">
                <a:sym typeface="Wingdings"/>
              </a:rPr>
              <a:t></a:t>
            </a:r>
            <a:r>
              <a:rPr lang="fr-FR" sz="2000" dirty="0" smtClean="0">
                <a:sym typeface="Wingdings"/>
              </a:rPr>
              <a:t> module de Young, coefficient de Poisson</a:t>
            </a:r>
          </a:p>
          <a:p>
            <a:r>
              <a:rPr lang="fr-FR" sz="2000" dirty="0" smtClean="0">
                <a:sym typeface="Wingdings"/>
              </a:rPr>
              <a:t>	</a:t>
            </a:r>
            <a:r>
              <a:rPr lang="fr-FR" sz="2000" dirty="0" smtClean="0">
                <a:solidFill>
                  <a:srgbClr val="FF8000"/>
                </a:solidFill>
                <a:sym typeface="Wingdings"/>
              </a:rPr>
              <a:t>Cisaillement </a:t>
            </a:r>
            <a:r>
              <a:rPr lang="fr-FR" sz="2000" dirty="0" err="1" smtClean="0">
                <a:sym typeface="Wingdings"/>
              </a:rPr>
              <a:t></a:t>
            </a:r>
            <a:r>
              <a:rPr lang="fr-FR" sz="2000" dirty="0" smtClean="0">
                <a:sym typeface="Wingdings"/>
              </a:rPr>
              <a:t> module de cisaillement (Coulomb)</a:t>
            </a:r>
          </a:p>
          <a:p>
            <a:r>
              <a:rPr lang="fr-FR" sz="2000" dirty="0" smtClean="0">
                <a:sym typeface="Wingdings"/>
              </a:rPr>
              <a:t>	</a:t>
            </a:r>
            <a:r>
              <a:rPr lang="fr-FR" sz="2000" dirty="0" smtClean="0">
                <a:solidFill>
                  <a:srgbClr val="FF8000"/>
                </a:solidFill>
                <a:sym typeface="Wingdings"/>
              </a:rPr>
              <a:t>Compression </a:t>
            </a:r>
            <a:r>
              <a:rPr lang="fr-FR" sz="2000" dirty="0" err="1" smtClean="0">
                <a:sym typeface="Wingdings"/>
              </a:rPr>
              <a:t></a:t>
            </a:r>
            <a:r>
              <a:rPr lang="fr-FR" sz="2000" dirty="0" smtClean="0">
                <a:sym typeface="Wingdings"/>
              </a:rPr>
              <a:t> module de compressibilité (</a:t>
            </a:r>
            <a:r>
              <a:rPr lang="fr-FR" sz="2000" dirty="0" err="1" smtClean="0">
                <a:sym typeface="Wingdings"/>
              </a:rPr>
              <a:t>Bulk</a:t>
            </a:r>
            <a:r>
              <a:rPr lang="fr-FR" sz="2000" dirty="0" smtClean="0">
                <a:sym typeface="Wingdings"/>
              </a:rPr>
              <a:t>)</a:t>
            </a:r>
          </a:p>
          <a:p>
            <a:endParaRPr lang="fr-FR" sz="2000" dirty="0" smtClean="0"/>
          </a:p>
        </p:txBody>
      </p:sp>
      <p:pic>
        <p:nvPicPr>
          <p:cNvPr id="8" name="Image 7" descr="baudet-fig1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280" y="4044280"/>
            <a:ext cx="1147607" cy="1751611"/>
          </a:xfrm>
          <a:prstGeom prst="rect">
            <a:avLst/>
          </a:prstGeom>
        </p:spPr>
      </p:pic>
      <p:pic>
        <p:nvPicPr>
          <p:cNvPr id="9" name="Image 8" descr="baudet-fig1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0480" y="4272880"/>
            <a:ext cx="1460500" cy="1279197"/>
          </a:xfrm>
          <a:prstGeom prst="rect">
            <a:avLst/>
          </a:prstGeom>
        </p:spPr>
      </p:pic>
      <p:pic>
        <p:nvPicPr>
          <p:cNvPr id="10" name="Image 9" descr="baudet-fig1c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9280" y="4044280"/>
            <a:ext cx="1659459" cy="1682750"/>
          </a:xfrm>
          <a:prstGeom prst="rect">
            <a:avLst/>
          </a:prstGeom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Animation par modèles physiques – </a:t>
            </a:r>
            <a:r>
              <a:rPr lang="fr-FR" dirty="0"/>
              <a:t>MMC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304800" y="1447800"/>
            <a:ext cx="48285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FF8000"/>
                </a:solidFill>
              </a:rPr>
              <a:t>Caractéristiques des objets déformables 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  <p:pic>
        <p:nvPicPr>
          <p:cNvPr id="3" name="Image 2" descr="la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338" y="1844824"/>
            <a:ext cx="2505878" cy="2088232"/>
          </a:xfrm>
          <a:prstGeom prst="rect">
            <a:avLst/>
          </a:prstGeom>
        </p:spPr>
      </p:pic>
      <p:pic>
        <p:nvPicPr>
          <p:cNvPr id="4" name="Image 3" descr="law-li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504" y="1799456"/>
            <a:ext cx="2540000" cy="2133600"/>
          </a:xfrm>
          <a:prstGeom prst="rect">
            <a:avLst/>
          </a:prstGeom>
        </p:spPr>
      </p:pic>
      <p:pic>
        <p:nvPicPr>
          <p:cNvPr id="7" name="Image 6" descr="law-nl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224" y="3972396"/>
            <a:ext cx="2540000" cy="2120900"/>
          </a:xfrm>
          <a:prstGeom prst="rect">
            <a:avLst/>
          </a:prstGeom>
        </p:spPr>
      </p:pic>
      <p:pic>
        <p:nvPicPr>
          <p:cNvPr id="8" name="Image 7" descr="law-nl-visco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504" y="4005064"/>
            <a:ext cx="2540000" cy="212090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304800" y="2057400"/>
            <a:ext cx="31150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00B050"/>
                </a:solidFill>
              </a:rPr>
              <a:t>Lois de comportement </a:t>
            </a:r>
            <a:r>
              <a:rPr lang="fr-FR" sz="2000" dirty="0" smtClean="0"/>
              <a:t>:</a:t>
            </a:r>
          </a:p>
          <a:p>
            <a:pPr marL="342900" indent="-342900">
              <a:buFont typeface="Arial"/>
              <a:buChar char="•"/>
            </a:pPr>
            <a:r>
              <a:rPr lang="fr-FR" sz="2000" dirty="0" smtClean="0">
                <a:sym typeface="Wingdings"/>
              </a:rPr>
              <a:t>linéaire</a:t>
            </a:r>
          </a:p>
          <a:p>
            <a:pPr marL="342900" indent="-342900">
              <a:buFont typeface="Arial"/>
              <a:buChar char="•"/>
            </a:pPr>
            <a:r>
              <a:rPr lang="fr-FR" sz="2000" dirty="0">
                <a:sym typeface="Wingdings"/>
              </a:rPr>
              <a:t>plastique</a:t>
            </a:r>
            <a:endParaRPr lang="fr-FR" sz="2000" dirty="0" smtClean="0">
              <a:sym typeface="Wingdings"/>
            </a:endParaRPr>
          </a:p>
          <a:p>
            <a:pPr marL="342900" indent="-342900">
              <a:buFont typeface="Arial"/>
              <a:buChar char="•"/>
            </a:pPr>
            <a:r>
              <a:rPr lang="fr-FR" sz="2000" dirty="0">
                <a:sym typeface="Wingdings"/>
              </a:rPr>
              <a:t>n</a:t>
            </a:r>
            <a:r>
              <a:rPr lang="fr-FR" sz="2000" dirty="0" smtClean="0">
                <a:sym typeface="Wingdings"/>
              </a:rPr>
              <a:t>on-linéaire</a:t>
            </a:r>
          </a:p>
          <a:p>
            <a:pPr marL="342900" indent="-342900">
              <a:buFont typeface="Arial"/>
              <a:buChar char="•"/>
            </a:pPr>
            <a:r>
              <a:rPr lang="fr-FR" sz="2000" dirty="0">
                <a:sym typeface="Wingdings"/>
              </a:rPr>
              <a:t>n</a:t>
            </a:r>
            <a:r>
              <a:rPr lang="fr-FR" sz="2000" dirty="0" smtClean="0">
                <a:sym typeface="Wingdings"/>
              </a:rPr>
              <a:t>on-linéaire </a:t>
            </a:r>
            <a:r>
              <a:rPr lang="fr-FR" sz="2000" dirty="0" err="1" smtClean="0">
                <a:sym typeface="Wingdings"/>
              </a:rPr>
              <a:t>visco</a:t>
            </a:r>
            <a:endParaRPr lang="fr-FR" sz="2000" dirty="0" smtClean="0">
              <a:sym typeface="Wingdings"/>
            </a:endParaRPr>
          </a:p>
          <a:p>
            <a:pPr marL="342900" indent="-342900">
              <a:buFont typeface="Arial"/>
              <a:buChar char="•"/>
            </a:pPr>
            <a:endParaRPr lang="fr-FR" sz="2000" dirty="0" smtClean="0">
              <a:sym typeface="Wingdings"/>
            </a:endParaRPr>
          </a:p>
          <a:p>
            <a:pPr marL="342900" indent="-342900">
              <a:buFont typeface="Arial"/>
              <a:buChar char="•"/>
            </a:pPr>
            <a:endParaRPr lang="fr-FR" sz="2000" dirty="0" smtClean="0">
              <a:sym typeface="Wingdings"/>
            </a:endParaRPr>
          </a:p>
          <a:p>
            <a:endParaRPr lang="fr-FR" sz="2000" dirty="0" smtClean="0">
              <a:sym typeface="Wingdings"/>
            </a:endParaRPr>
          </a:p>
        </p:txBody>
      </p:sp>
      <p:pic>
        <p:nvPicPr>
          <p:cNvPr id="12" name="Espace réservé du contenu 5" descr="Elasticity.pdf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" r="346" b="68587"/>
          <a:stretch/>
        </p:blipFill>
        <p:spPr>
          <a:xfrm>
            <a:off x="66900" y="4206982"/>
            <a:ext cx="4001044" cy="1238242"/>
          </a:xfrm>
        </p:spPr>
      </p:pic>
      <p:sp>
        <p:nvSpPr>
          <p:cNvPr id="13" name="ZoneTexte 12"/>
          <p:cNvSpPr txBox="1"/>
          <p:nvPr/>
        </p:nvSpPr>
        <p:spPr>
          <a:xfrm>
            <a:off x="35496" y="5736267"/>
            <a:ext cx="72932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ym typeface="Wingdings"/>
              </a:rPr>
              <a:t>Loi d’élasticité linéaire ou de Hooke : </a:t>
            </a:r>
          </a:p>
          <a:p>
            <a:r>
              <a:rPr lang="fr-FR" sz="2000" dirty="0" smtClean="0">
                <a:sym typeface="Wingdings"/>
              </a:rPr>
              <a:t>	contrainte (</a:t>
            </a:r>
            <a:r>
              <a:rPr lang="fr-FR" sz="2000" dirty="0" err="1" smtClean="0">
                <a:solidFill>
                  <a:prstClr val="black"/>
                </a:solidFill>
                <a:ea typeface="ＭＳ Ｐゴシック" charset="0"/>
              </a:rPr>
              <a:t>σ</a:t>
            </a:r>
            <a:r>
              <a:rPr lang="fr-FR" sz="2000" dirty="0" smtClean="0">
                <a:solidFill>
                  <a:prstClr val="black"/>
                </a:solidFill>
                <a:ea typeface="ＭＳ Ｐゴシック" charset="0"/>
              </a:rPr>
              <a:t>) </a:t>
            </a:r>
            <a:r>
              <a:rPr lang="fr-FR" sz="2000" dirty="0" smtClean="0">
                <a:sym typeface="Wingdings"/>
              </a:rPr>
              <a:t>= module de Young (E) x déformation (</a:t>
            </a:r>
            <a:r>
              <a:rPr lang="fr-FR" sz="2000" dirty="0" err="1">
                <a:solidFill>
                  <a:srgbClr val="000000"/>
                </a:solidFill>
              </a:rPr>
              <a:t>ε</a:t>
            </a:r>
            <a:r>
              <a:rPr lang="fr-FR" sz="2000" dirty="0" smtClean="0">
                <a:sym typeface="Wingdings"/>
              </a:rPr>
              <a:t>)</a:t>
            </a:r>
          </a:p>
          <a:p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91362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Animation par modèles physiques – </a:t>
            </a:r>
            <a:r>
              <a:rPr lang="fr-FR" dirty="0"/>
              <a:t>MMC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1431767" y="5447692"/>
            <a:ext cx="66768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8000"/>
                </a:solidFill>
              </a:rPr>
              <a:t>Relations de la mécanique des milieux continus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79512" y="3111193"/>
            <a:ext cx="1823228" cy="8145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 smtClean="0">
                <a:solidFill>
                  <a:srgbClr val="000000"/>
                </a:solidFill>
              </a:rPr>
              <a:t>Déplacement : u</a:t>
            </a:r>
            <a:endParaRPr lang="fr-FR" sz="1800" dirty="0">
              <a:solidFill>
                <a:srgbClr val="0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09245" y="3097387"/>
            <a:ext cx="1979022" cy="8145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 smtClean="0">
                <a:solidFill>
                  <a:srgbClr val="000000"/>
                </a:solidFill>
              </a:rPr>
              <a:t>Déformation</a:t>
            </a:r>
            <a:r>
              <a:rPr lang="fr-FR" sz="1400" dirty="0" smtClean="0">
                <a:solidFill>
                  <a:srgbClr val="000000"/>
                </a:solidFill>
              </a:rPr>
              <a:t> </a:t>
            </a:r>
            <a:r>
              <a:rPr lang="fr-FR" sz="1800" dirty="0" smtClean="0">
                <a:solidFill>
                  <a:srgbClr val="000000"/>
                </a:solidFill>
              </a:rPr>
              <a:t>: </a:t>
            </a:r>
          </a:p>
          <a:p>
            <a:pPr algn="ctr"/>
            <a:r>
              <a:rPr lang="fr-FR" sz="2000" dirty="0" err="1" smtClean="0">
                <a:solidFill>
                  <a:srgbClr val="000000"/>
                </a:solidFill>
              </a:rPr>
              <a:t>ε</a:t>
            </a:r>
            <a:endParaRPr lang="fr-FR" sz="2000" dirty="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041176" y="3111193"/>
            <a:ext cx="1635280" cy="8145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 smtClean="0">
                <a:solidFill>
                  <a:srgbClr val="000000"/>
                </a:solidFill>
              </a:rPr>
              <a:t>Contrainte :</a:t>
            </a:r>
            <a:r>
              <a:rPr lang="fr-FR" dirty="0" smtClean="0">
                <a:solidFill>
                  <a:srgbClr val="000000"/>
                </a:solidFill>
              </a:rPr>
              <a:t> </a:t>
            </a:r>
          </a:p>
          <a:p>
            <a:pPr algn="ctr"/>
            <a:r>
              <a:rPr lang="fr-FR" sz="1800" dirty="0" err="1" smtClean="0">
                <a:solidFill>
                  <a:srgbClr val="000000"/>
                </a:solidFill>
              </a:rPr>
              <a:t>σ</a:t>
            </a:r>
            <a:endParaRPr lang="fr-FR" sz="1800" dirty="0">
              <a:solidFill>
                <a:srgbClr val="000000"/>
              </a:solidFill>
            </a:endParaRPr>
          </a:p>
        </p:txBody>
      </p:sp>
      <p:cxnSp>
        <p:nvCxnSpPr>
          <p:cNvPr id="16" name="Connecteur droit avec flèche 15"/>
          <p:cNvCxnSpPr/>
          <p:nvPr/>
        </p:nvCxnSpPr>
        <p:spPr>
          <a:xfrm flipV="1">
            <a:off x="2051720" y="3497754"/>
            <a:ext cx="1608545" cy="537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flipV="1">
            <a:off x="1167444" y="3925732"/>
            <a:ext cx="0" cy="66267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 flipV="1">
            <a:off x="7794335" y="3911926"/>
            <a:ext cx="0" cy="67648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>
            <a:off x="1167444" y="4588408"/>
            <a:ext cx="6626891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2267744" y="3578799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/>
              <a:t>g</a:t>
            </a:r>
            <a:r>
              <a:rPr lang="fr-FR" sz="1800" dirty="0" smtClean="0"/>
              <a:t>éométrie</a:t>
            </a:r>
            <a:endParaRPr lang="fr-FR" sz="1800" dirty="0"/>
          </a:p>
        </p:txBody>
      </p:sp>
      <p:sp>
        <p:nvSpPr>
          <p:cNvPr id="21" name="ZoneTexte 20"/>
          <p:cNvSpPr txBox="1"/>
          <p:nvPr/>
        </p:nvSpPr>
        <p:spPr>
          <a:xfrm>
            <a:off x="5942861" y="3575394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smtClean="0"/>
              <a:t>matériel</a:t>
            </a:r>
            <a:endParaRPr lang="fr-FR" sz="1800" dirty="0"/>
          </a:p>
        </p:txBody>
      </p:sp>
      <p:sp>
        <p:nvSpPr>
          <p:cNvPr id="22" name="Rectangle à coins arrondis 21"/>
          <p:cNvSpPr/>
          <p:nvPr/>
        </p:nvSpPr>
        <p:spPr>
          <a:xfrm>
            <a:off x="5094658" y="2152259"/>
            <a:ext cx="2699677" cy="77259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fr-FR" sz="2000" dirty="0" smtClean="0">
                <a:solidFill>
                  <a:prstClr val="black"/>
                </a:solidFill>
                <a:ea typeface="ＭＳ Ｐゴシック" charset="0"/>
              </a:rPr>
              <a:t>Loi de comportement</a:t>
            </a:r>
            <a:endParaRPr lang="fr-FR" sz="2000" dirty="0">
              <a:solidFill>
                <a:prstClr val="black"/>
              </a:solidFill>
              <a:ea typeface="ＭＳ Ｐゴシック" charset="0"/>
            </a:endParaRPr>
          </a:p>
          <a:p>
            <a:pPr lvl="0" algn="ctr"/>
            <a:r>
              <a:rPr lang="fr-FR" sz="2000" dirty="0" err="1">
                <a:solidFill>
                  <a:prstClr val="black"/>
                </a:solidFill>
                <a:ea typeface="ＭＳ Ｐゴシック" charset="0"/>
              </a:rPr>
              <a:t>σ</a:t>
            </a:r>
            <a:r>
              <a:rPr lang="fr-FR" sz="2000" dirty="0">
                <a:solidFill>
                  <a:prstClr val="black"/>
                </a:solidFill>
                <a:ea typeface="ＭＳ Ｐゴシック" charset="0"/>
              </a:rPr>
              <a:t> = f(</a:t>
            </a:r>
            <a:r>
              <a:rPr lang="fr-FR" sz="2000" dirty="0" err="1">
                <a:solidFill>
                  <a:prstClr val="black"/>
                </a:solidFill>
                <a:ea typeface="ＭＳ Ｐゴシック" charset="0"/>
              </a:rPr>
              <a:t>ε</a:t>
            </a:r>
            <a:r>
              <a:rPr lang="fr-FR" sz="2000" dirty="0">
                <a:solidFill>
                  <a:prstClr val="black"/>
                </a:solidFill>
                <a:ea typeface="ＭＳ Ｐゴシック" charset="0"/>
              </a:rPr>
              <a:t>)</a:t>
            </a:r>
          </a:p>
        </p:txBody>
      </p:sp>
      <p:sp>
        <p:nvSpPr>
          <p:cNvPr id="23" name="Rectangle à coins arrondis 22"/>
          <p:cNvSpPr/>
          <p:nvPr/>
        </p:nvSpPr>
        <p:spPr>
          <a:xfrm>
            <a:off x="1475656" y="2152259"/>
            <a:ext cx="3168352" cy="76276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dirty="0" smtClean="0"/>
              <a:t>Tenseur de déformation</a:t>
            </a:r>
            <a:endParaRPr lang="fr-FR" sz="2000" dirty="0"/>
          </a:p>
          <a:p>
            <a:pPr algn="ctr"/>
            <a:r>
              <a:rPr lang="fr-FR" sz="2000" dirty="0" err="1" smtClean="0"/>
              <a:t>ε</a:t>
            </a:r>
            <a:r>
              <a:rPr lang="fr-FR" sz="2000" dirty="0" smtClean="0"/>
              <a:t> = </a:t>
            </a:r>
            <a:r>
              <a:rPr lang="fr-FR" sz="2000" dirty="0"/>
              <a:t>g(u)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3635896" y="4633782"/>
            <a:ext cx="1880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/>
              <a:t>Chargement</a:t>
            </a:r>
            <a:endParaRPr lang="fr-FR" dirty="0"/>
          </a:p>
        </p:txBody>
      </p:sp>
      <p:cxnSp>
        <p:nvCxnSpPr>
          <p:cNvPr id="33" name="Connecteur droit avec flèche 32"/>
          <p:cNvCxnSpPr>
            <a:stCxn id="14" idx="3"/>
            <a:endCxn id="15" idx="1"/>
          </p:cNvCxnSpPr>
          <p:nvPr/>
        </p:nvCxnSpPr>
        <p:spPr bwMode="auto">
          <a:xfrm>
            <a:off x="5688267" y="3504657"/>
            <a:ext cx="1352909" cy="1380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92526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2" name="Text Box 4"/>
          <p:cNvSpPr txBox="1">
            <a:spLocks noChangeArrowheads="1"/>
          </p:cNvSpPr>
          <p:nvPr/>
        </p:nvSpPr>
        <p:spPr bwMode="auto">
          <a:xfrm>
            <a:off x="2819400" y="3352800"/>
            <a:ext cx="396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/>
              <a:t>Informatique Graphique</a:t>
            </a:r>
          </a:p>
        </p:txBody>
      </p:sp>
      <p:sp>
        <p:nvSpPr>
          <p:cNvPr id="114693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Animation par modèles physiques – </a:t>
            </a:r>
            <a:r>
              <a:rPr lang="fr-FR" dirty="0"/>
              <a:t>MMC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304800" y="1447800"/>
            <a:ext cx="41624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8000"/>
                </a:solidFill>
              </a:rPr>
              <a:t>Mécanique des objets déformables</a:t>
            </a:r>
            <a:endParaRPr lang="fr-FR" sz="2000" dirty="0">
              <a:solidFill>
                <a:srgbClr val="FF8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04800" y="2057400"/>
            <a:ext cx="8991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Déformation de l’objet quantifiée par un </a:t>
            </a:r>
            <a:r>
              <a:rPr lang="fr-FR" sz="2000" b="1" dirty="0" smtClean="0">
                <a:solidFill>
                  <a:srgbClr val="008000"/>
                </a:solidFill>
              </a:rPr>
              <a:t>tenseur de déformations</a:t>
            </a:r>
          </a:p>
          <a:p>
            <a:endParaRPr lang="fr-FR" sz="2000" dirty="0" smtClean="0"/>
          </a:p>
          <a:p>
            <a:pPr>
              <a:buFont typeface="Wingdings" pitchFamily="73" charset="2"/>
              <a:buChar char="à"/>
            </a:pPr>
            <a:r>
              <a:rPr lang="fr-FR" sz="2000" dirty="0" smtClean="0">
                <a:sym typeface="Wingdings"/>
              </a:rPr>
              <a:t> décrit l'état de déformation local résultant de contraintes (efforts internes)</a:t>
            </a:r>
          </a:p>
          <a:p>
            <a:endParaRPr lang="fr-FR" sz="2000" dirty="0" smtClean="0"/>
          </a:p>
          <a:p>
            <a:pPr>
              <a:buFont typeface="Wingdings" pitchFamily="73" charset="2"/>
              <a:buChar char="à"/>
            </a:pPr>
            <a:r>
              <a:rPr lang="fr-FR" sz="2000" dirty="0" smtClean="0">
                <a:sym typeface="Wingdings"/>
              </a:rPr>
              <a:t> matrice des allongements (termes diagonaux) </a:t>
            </a:r>
          </a:p>
          <a:p>
            <a:pPr lvl="2"/>
            <a:r>
              <a:rPr lang="fr-FR" sz="2000" dirty="0" smtClean="0">
                <a:sym typeface="Wingdings"/>
              </a:rPr>
              <a:t>et des cisaillements (termes non diagonaux) subis par l’objet</a:t>
            </a:r>
          </a:p>
          <a:p>
            <a:endParaRPr lang="fr-FR" sz="2000" dirty="0">
              <a:solidFill>
                <a:srgbClr val="008000"/>
              </a:solidFill>
              <a:sym typeface="Wingdings"/>
            </a:endParaRPr>
          </a:p>
          <a:p>
            <a:pPr marL="342900" lvl="0" indent="-342900">
              <a:buFont typeface="Wingdings" charset="2"/>
              <a:buChar char="à"/>
            </a:pPr>
            <a:r>
              <a:rPr lang="fr-FR" sz="2000" dirty="0" smtClean="0">
                <a:sym typeface="Wingdings"/>
              </a:rPr>
              <a:t>tenseur </a:t>
            </a:r>
            <a:r>
              <a:rPr lang="fr-FR" sz="2000" dirty="0">
                <a:sym typeface="Wingdings"/>
              </a:rPr>
              <a:t>des déformations </a:t>
            </a:r>
            <a:r>
              <a:rPr lang="fr-FR" sz="2000" dirty="0" smtClean="0">
                <a:sym typeface="Wingdings"/>
              </a:rPr>
              <a:t>(</a:t>
            </a:r>
            <a:r>
              <a:rPr lang="fr-FR" sz="2000" dirty="0" err="1">
                <a:solidFill>
                  <a:prstClr val="black"/>
                </a:solidFill>
                <a:ea typeface="ＭＳ Ｐゴシック" charset="0"/>
              </a:rPr>
              <a:t>ε</a:t>
            </a:r>
            <a:r>
              <a:rPr lang="fr-FR" sz="2000" dirty="0" smtClean="0">
                <a:sym typeface="Wingdings"/>
              </a:rPr>
              <a:t>) est </a:t>
            </a:r>
            <a:r>
              <a:rPr lang="fr-FR" sz="2000" dirty="0">
                <a:sym typeface="Wingdings"/>
              </a:rPr>
              <a:t>relié au champ de contrainte </a:t>
            </a:r>
            <a:r>
              <a:rPr lang="fr-FR" sz="2000" dirty="0" smtClean="0">
                <a:sym typeface="Wingdings"/>
              </a:rPr>
              <a:t>(</a:t>
            </a:r>
            <a:r>
              <a:rPr lang="fr-FR" sz="2000" dirty="0" err="1">
                <a:solidFill>
                  <a:prstClr val="black"/>
                </a:solidFill>
                <a:ea typeface="ＭＳ Ｐゴシック" charset="0"/>
              </a:rPr>
              <a:t>σ</a:t>
            </a:r>
            <a:r>
              <a:rPr lang="fr-FR" sz="2000" dirty="0" smtClean="0">
                <a:sym typeface="Wingdings"/>
              </a:rPr>
              <a:t>) </a:t>
            </a:r>
            <a:endParaRPr lang="fr-FR" sz="2000" dirty="0">
              <a:sym typeface="Wingdings"/>
            </a:endParaRPr>
          </a:p>
          <a:p>
            <a:pPr lvl="0"/>
            <a:r>
              <a:rPr lang="fr-FR" sz="2000" dirty="0" smtClean="0">
                <a:sym typeface="Wingdings"/>
              </a:rPr>
              <a:t>	par </a:t>
            </a:r>
            <a:r>
              <a:rPr lang="fr-FR" sz="2000" dirty="0">
                <a:sym typeface="Wingdings"/>
              </a:rPr>
              <a:t>la </a:t>
            </a:r>
            <a:r>
              <a:rPr lang="fr-FR" sz="2000" b="1" dirty="0">
                <a:solidFill>
                  <a:srgbClr val="008000"/>
                </a:solidFill>
                <a:sym typeface="Wingdings"/>
              </a:rPr>
              <a:t>loi de comportement de l’objet</a:t>
            </a:r>
            <a:r>
              <a:rPr lang="fr-FR" sz="2000" dirty="0">
                <a:solidFill>
                  <a:srgbClr val="008000"/>
                </a:solidFill>
                <a:sym typeface="Wingdings"/>
              </a:rPr>
              <a:t> </a:t>
            </a:r>
            <a:r>
              <a:rPr lang="fr-FR" sz="2000" dirty="0" smtClean="0">
                <a:sym typeface="Wingdings"/>
              </a:rPr>
              <a:t>(Hooke, Néo-Hooke, Saint Venant </a:t>
            </a:r>
            <a:r>
              <a:rPr lang="fr-FR" sz="2000" dirty="0" err="1" smtClean="0">
                <a:sym typeface="Wingdings"/>
              </a:rPr>
              <a:t>Kirchoff</a:t>
            </a:r>
            <a:r>
              <a:rPr lang="fr-FR" sz="2000" dirty="0" smtClean="0">
                <a:sym typeface="Wingdings"/>
              </a:rPr>
              <a:t>, </a:t>
            </a:r>
            <a:r>
              <a:rPr lang="fr-FR" sz="2000" dirty="0" err="1" smtClean="0">
                <a:sym typeface="Wingdings"/>
              </a:rPr>
              <a:t>Yeoh</a:t>
            </a:r>
            <a:r>
              <a:rPr lang="fr-FR" sz="2000" dirty="0" smtClean="0">
                <a:sym typeface="Wingdings"/>
              </a:rPr>
              <a:t>, etc.)</a:t>
            </a:r>
            <a:endParaRPr lang="fr-FR" sz="2000" dirty="0">
              <a:solidFill>
                <a:prstClr val="black"/>
              </a:solidFill>
              <a:ea typeface="ＭＳ Ｐゴシック" charset="0"/>
            </a:endParaRPr>
          </a:p>
          <a:p>
            <a:endParaRPr lang="fr-FR" sz="2000" dirty="0" smtClean="0">
              <a:sym typeface="Wingdings"/>
            </a:endParaRPr>
          </a:p>
          <a:p>
            <a:endParaRPr lang="fr-FR" sz="2000" dirty="0" smtClean="0">
              <a:sym typeface="Wingdings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Animation par modèles physiques – </a:t>
            </a:r>
            <a:r>
              <a:rPr lang="fr-FR" dirty="0"/>
              <a:t>MMC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8600" y="1524000"/>
            <a:ext cx="6400800" cy="533400"/>
          </a:xfrm>
        </p:spPr>
        <p:txBody>
          <a:bodyPr/>
          <a:lstStyle/>
          <a:p>
            <a:r>
              <a:rPr lang="fr-FR" dirty="0" smtClean="0">
                <a:solidFill>
                  <a:srgbClr val="FF8000"/>
                </a:solidFill>
              </a:rPr>
              <a:t>Tenseur de déformations </a:t>
            </a:r>
            <a:r>
              <a:rPr lang="fr-FR" dirty="0" smtClean="0">
                <a:solidFill>
                  <a:srgbClr val="FF8000"/>
                </a:solidFill>
                <a:sym typeface="Wingdings"/>
              </a:rPr>
              <a:t>de </a:t>
            </a:r>
            <a:r>
              <a:rPr lang="fr-FR" dirty="0" err="1" smtClean="0">
                <a:solidFill>
                  <a:srgbClr val="FF8000"/>
                </a:solidFill>
                <a:sym typeface="Wingdings"/>
              </a:rPr>
              <a:t>Green-Lagrange</a:t>
            </a:r>
            <a:r>
              <a:rPr lang="fr-FR" dirty="0" smtClean="0">
                <a:solidFill>
                  <a:srgbClr val="FF8000"/>
                </a:solidFill>
                <a:sym typeface="Wingdings"/>
              </a:rPr>
              <a:t> </a:t>
            </a:r>
            <a:endParaRPr lang="fr-FR" dirty="0">
              <a:solidFill>
                <a:srgbClr val="FF8000"/>
              </a:solidFill>
            </a:endParaRPr>
          </a:p>
        </p:txBody>
      </p:sp>
      <p:graphicFrame>
        <p:nvGraphicFramePr>
          <p:cNvPr id="5" name="Objet 4"/>
          <p:cNvGraphicFramePr>
            <a:graphicFrameLocks noChangeAspect="1"/>
          </p:cNvGraphicFramePr>
          <p:nvPr/>
        </p:nvGraphicFramePr>
        <p:xfrm>
          <a:off x="2354262" y="2362200"/>
          <a:ext cx="3894138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555" name="…quation" r:id="rId3" imgW="2006600" imgH="368300" progId="Equation.3">
                  <p:embed/>
                </p:oleObj>
              </mc:Choice>
              <mc:Fallback>
                <p:oleObj name="…quation" r:id="rId3" imgW="2006600" imgH="3683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4262" y="2362200"/>
                        <a:ext cx="3894138" cy="714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457200" y="1981200"/>
            <a:ext cx="868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sym typeface="Wingdings"/>
              </a:rPr>
              <a:t>Soit </a:t>
            </a:r>
            <a:r>
              <a:rPr lang="fr-FR" sz="2000" i="1" dirty="0" smtClean="0">
                <a:sym typeface="Wingdings"/>
              </a:rPr>
              <a:t>u</a:t>
            </a:r>
            <a:r>
              <a:rPr lang="fr-FR" sz="2000" dirty="0" smtClean="0">
                <a:sym typeface="Wingdings"/>
              </a:rPr>
              <a:t> le déplacement d’un point de l’objet par rapport à sa position d’origine </a:t>
            </a:r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 bwMode="auto">
          <a:xfrm>
            <a:off x="228600" y="3200400"/>
            <a:ext cx="8610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8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Tenseur de déformations </a:t>
            </a:r>
            <a:r>
              <a:rPr kumimoji="0" lang="fr-F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800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/>
              </a:rPr>
              <a:t>de Cauchy pour</a:t>
            </a:r>
            <a:r>
              <a:rPr kumimoji="0" lang="fr-FR" sz="2000" b="0" i="0" u="none" strike="noStrike" kern="0" cap="none" spc="0" normalizeH="0" noProof="0" dirty="0" smtClean="0">
                <a:ln>
                  <a:noFill/>
                </a:ln>
                <a:solidFill>
                  <a:srgbClr val="FF800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/>
              </a:rPr>
              <a:t> les petites déformations</a:t>
            </a:r>
            <a:r>
              <a:rPr kumimoji="0" lang="fr-F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800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/>
              </a:rPr>
              <a:t> </a:t>
            </a:r>
            <a:endParaRPr kumimoji="0" lang="fr-FR" sz="2000" b="0" i="0" u="none" strike="noStrike" kern="0" cap="none" spc="0" normalizeH="0" baseline="0" noProof="0" dirty="0">
              <a:ln>
                <a:noFill/>
              </a:ln>
              <a:solidFill>
                <a:srgbClr val="FF8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500739" name="Object 3"/>
          <p:cNvGraphicFramePr>
            <a:graphicFrameLocks noChangeAspect="1"/>
          </p:cNvGraphicFramePr>
          <p:nvPr/>
        </p:nvGraphicFramePr>
        <p:xfrm>
          <a:off x="2330450" y="3657600"/>
          <a:ext cx="231775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556" name="…quation" r:id="rId5" imgW="1193800" imgH="368300" progId="Equation.3">
                  <p:embed/>
                </p:oleObj>
              </mc:Choice>
              <mc:Fallback>
                <p:oleObj name="…quation" r:id="rId5" imgW="1193800" imgH="3683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0450" y="3657600"/>
                        <a:ext cx="2317750" cy="714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ZoneTexte 9"/>
          <p:cNvSpPr txBox="1"/>
          <p:nvPr/>
        </p:nvSpPr>
        <p:spPr>
          <a:xfrm>
            <a:off x="2590800" y="4857690"/>
            <a:ext cx="38347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avec le gradient de u défini par :  </a:t>
            </a:r>
            <a:endParaRPr lang="fr-FR" sz="2000" dirty="0"/>
          </a:p>
        </p:txBody>
      </p:sp>
      <p:graphicFrame>
        <p:nvGraphicFramePr>
          <p:cNvPr id="11" name="Objet 10"/>
          <p:cNvGraphicFramePr>
            <a:graphicFrameLocks noChangeAspect="1"/>
          </p:cNvGraphicFramePr>
          <p:nvPr/>
        </p:nvGraphicFramePr>
        <p:xfrm>
          <a:off x="6324600" y="4114800"/>
          <a:ext cx="2273300" cy="19312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557" name="…quation" r:id="rId7" imgW="1435100" imgH="1219200" progId="Equation.3">
                  <p:embed/>
                </p:oleObj>
              </mc:Choice>
              <mc:Fallback>
                <p:oleObj name="…quation" r:id="rId7" imgW="1435100" imgH="12192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4600" y="4114800"/>
                        <a:ext cx="2273300" cy="193129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Animation par modèles physiques – </a:t>
            </a:r>
            <a:r>
              <a:rPr lang="fr-FR" dirty="0"/>
              <a:t>MMC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304800" y="1447800"/>
            <a:ext cx="41624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8000"/>
                </a:solidFill>
              </a:rPr>
              <a:t>Mécanique des objets déformables</a:t>
            </a:r>
            <a:endParaRPr lang="fr-FR" sz="2000" dirty="0">
              <a:solidFill>
                <a:srgbClr val="FF8000"/>
              </a:solidFill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  <p:sp>
        <p:nvSpPr>
          <p:cNvPr id="13" name="Espace réservé du contenu 2"/>
          <p:cNvSpPr txBox="1">
            <a:spLocks/>
          </p:cNvSpPr>
          <p:nvPr/>
        </p:nvSpPr>
        <p:spPr bwMode="auto">
          <a:xfrm>
            <a:off x="636664" y="2002710"/>
            <a:ext cx="7929254" cy="1324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fr-FR" b="1" kern="0" dirty="0" smtClean="0"/>
              <a:t>Tenseur de contraintes</a:t>
            </a:r>
            <a:r>
              <a:rPr lang="fr-FR" kern="0" dirty="0" smtClean="0"/>
              <a:t> </a:t>
            </a:r>
            <a:r>
              <a:rPr lang="fr-FR" kern="0" dirty="0" err="1" smtClean="0"/>
              <a:t>σ</a:t>
            </a:r>
            <a:endParaRPr lang="fr-FR" kern="0" dirty="0" smtClean="0"/>
          </a:p>
          <a:p>
            <a:pPr lvl="1" eaLnBrk="1" hangingPunct="1"/>
            <a:r>
              <a:rPr lang="fr-FR" sz="1800" kern="0" dirty="0" smtClean="0"/>
              <a:t>Définit la contrainte en un point à l’intérieur du matériau</a:t>
            </a:r>
            <a:endParaRPr lang="fr-FR" sz="1800" kern="0" dirty="0"/>
          </a:p>
        </p:txBody>
      </p:sp>
      <p:pic>
        <p:nvPicPr>
          <p:cNvPr id="14" name="Image 13" descr="stre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835" y="2958529"/>
            <a:ext cx="3058658" cy="2574118"/>
          </a:xfrm>
          <a:prstGeom prst="rect">
            <a:avLst/>
          </a:prstGeom>
        </p:spPr>
      </p:pic>
      <p:graphicFrame>
        <p:nvGraphicFramePr>
          <p:cNvPr id="15" name="Obje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4538613"/>
              </p:ext>
            </p:extLst>
          </p:nvPr>
        </p:nvGraphicFramePr>
        <p:xfrm>
          <a:off x="2332446" y="2752798"/>
          <a:ext cx="2362389" cy="11914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0656" name="Equation" r:id="rId4" imgW="1460500" imgH="736600" progId="Equation.3">
                  <p:embed/>
                </p:oleObj>
              </mc:Choice>
              <mc:Fallback>
                <p:oleObj name="Equation" r:id="rId4" imgW="1460500" imgH="736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32446" y="2752798"/>
                        <a:ext cx="2362389" cy="11914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ZoneTexte 15"/>
          <p:cNvSpPr txBox="1"/>
          <p:nvPr/>
        </p:nvSpPr>
        <p:spPr>
          <a:xfrm>
            <a:off x="323528" y="4277993"/>
            <a:ext cx="31730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a</a:t>
            </a:r>
            <a:r>
              <a:rPr lang="fr-FR" sz="2000" dirty="0" smtClean="0"/>
              <a:t>vec la traction </a:t>
            </a:r>
            <a:r>
              <a:rPr lang="fr-FR" sz="2000" dirty="0" err="1" smtClean="0"/>
              <a:t>T</a:t>
            </a:r>
            <a:r>
              <a:rPr lang="fr-FR" sz="2000" dirty="0" smtClean="0"/>
              <a:t> = </a:t>
            </a:r>
            <a:r>
              <a:rPr lang="fr-FR" sz="2000" dirty="0" err="1" smtClean="0"/>
              <a:t>σ</a:t>
            </a:r>
            <a:r>
              <a:rPr lang="fr-FR" sz="2000" dirty="0" smtClean="0"/>
              <a:t> n </a:t>
            </a:r>
            <a:r>
              <a:rPr lang="fr-FR" sz="2000" dirty="0" err="1" smtClean="0"/>
              <a:t>dS</a:t>
            </a:r>
            <a:endParaRPr lang="fr-FR" sz="2000" dirty="0"/>
          </a:p>
        </p:txBody>
      </p:sp>
      <p:sp>
        <p:nvSpPr>
          <p:cNvPr id="17" name="ZoneTexte 16"/>
          <p:cNvSpPr txBox="1"/>
          <p:nvPr/>
        </p:nvSpPr>
        <p:spPr>
          <a:xfrm>
            <a:off x="1349485" y="5098225"/>
            <a:ext cx="9829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normale </a:t>
            </a:r>
            <a:endParaRPr lang="fr-FR" sz="1600" dirty="0"/>
          </a:p>
        </p:txBody>
      </p:sp>
      <p:cxnSp>
        <p:nvCxnSpPr>
          <p:cNvPr id="18" name="Connecteur droit avec flèche 17"/>
          <p:cNvCxnSpPr/>
          <p:nvPr/>
        </p:nvCxnSpPr>
        <p:spPr>
          <a:xfrm flipV="1">
            <a:off x="2203107" y="4694921"/>
            <a:ext cx="784717" cy="400313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3098174" y="5085184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smtClean="0"/>
              <a:t>surface</a:t>
            </a:r>
            <a:endParaRPr lang="fr-FR" sz="1800" dirty="0"/>
          </a:p>
        </p:txBody>
      </p:sp>
      <p:cxnSp>
        <p:nvCxnSpPr>
          <p:cNvPr id="20" name="Connecteur droit avec flèche 19"/>
          <p:cNvCxnSpPr>
            <a:stCxn id="19" idx="0"/>
          </p:cNvCxnSpPr>
          <p:nvPr/>
        </p:nvCxnSpPr>
        <p:spPr>
          <a:xfrm flipH="1" flipV="1">
            <a:off x="3275857" y="4751456"/>
            <a:ext cx="292959" cy="333728"/>
          </a:xfrm>
          <a:prstGeom prst="straightConnector1">
            <a:avLst/>
          </a:prstGeom>
          <a:ln>
            <a:solidFill>
              <a:srgbClr val="33333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87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Animation par modèles physiques – </a:t>
            </a:r>
            <a:r>
              <a:rPr lang="fr-FR" dirty="0"/>
              <a:t>MMC</a:t>
            </a:r>
            <a:endParaRPr lang="fr-FR" dirty="0"/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  <p:sp>
        <p:nvSpPr>
          <p:cNvPr id="21" name="Espace réservé du contenu 2"/>
          <p:cNvSpPr>
            <a:spLocks noGrp="1"/>
          </p:cNvSpPr>
          <p:nvPr>
            <p:ph idx="1"/>
          </p:nvPr>
        </p:nvSpPr>
        <p:spPr>
          <a:xfrm>
            <a:off x="323527" y="1556792"/>
            <a:ext cx="8817297" cy="4845474"/>
          </a:xfrm>
        </p:spPr>
        <p:txBody>
          <a:bodyPr>
            <a:normAutofit/>
          </a:bodyPr>
          <a:lstStyle/>
          <a:p>
            <a:r>
              <a:rPr lang="fr-FR" b="1" dirty="0" smtClean="0"/>
              <a:t>Loi de comportement élastique linéaire </a:t>
            </a:r>
            <a:r>
              <a:rPr lang="fr-FR" dirty="0" smtClean="0"/>
              <a:t>(petite déformation / </a:t>
            </a:r>
            <a:r>
              <a:rPr lang="fr-FR" dirty="0" err="1" smtClean="0"/>
              <a:t>isotropique</a:t>
            </a:r>
            <a:r>
              <a:rPr lang="fr-FR" dirty="0" smtClean="0"/>
              <a:t>)</a:t>
            </a:r>
          </a:p>
          <a:p>
            <a:pPr lvl="1"/>
            <a:r>
              <a:rPr lang="fr-FR" b="1" dirty="0" smtClean="0"/>
              <a:t>Loi de Hooke</a:t>
            </a:r>
            <a:endParaRPr lang="fr-FR" b="1" dirty="0"/>
          </a:p>
          <a:p>
            <a:pPr marL="457200" lvl="2" indent="0">
              <a:buNone/>
            </a:pPr>
            <a:r>
              <a:rPr lang="fr-FR" dirty="0"/>
              <a:t> </a:t>
            </a:r>
            <a:r>
              <a:rPr lang="fr-FR" b="1" dirty="0"/>
              <a:t> </a:t>
            </a:r>
            <a:endParaRPr lang="fr-FR" b="1" dirty="0" smtClean="0"/>
          </a:p>
          <a:p>
            <a:pPr marL="457200" lvl="2" indent="0">
              <a:buNone/>
            </a:pPr>
            <a:endParaRPr lang="fr-FR" sz="1400" b="1" dirty="0"/>
          </a:p>
          <a:p>
            <a:pPr marL="457200" lvl="2" indent="0">
              <a:buNone/>
            </a:pPr>
            <a:r>
              <a:rPr lang="fr-FR" dirty="0" smtClean="0"/>
              <a:t>Avec les coefficients de  Lamé</a:t>
            </a:r>
            <a:endParaRPr lang="fr-FR" dirty="0"/>
          </a:p>
          <a:p>
            <a:pPr marL="457200" lvl="2" indent="0">
              <a:buNone/>
            </a:pPr>
            <a:endParaRPr lang="fr-FR" sz="1400" dirty="0"/>
          </a:p>
          <a:p>
            <a:pPr marL="457200" lvl="2" indent="0">
              <a:buNone/>
            </a:pPr>
            <a:endParaRPr lang="fr-FR" sz="1400" dirty="0"/>
          </a:p>
          <a:p>
            <a:pPr marL="228600" lvl="1" indent="0">
              <a:buNone/>
            </a:pPr>
            <a:endParaRPr lang="fr-FR" dirty="0" smtClean="0"/>
          </a:p>
          <a:p>
            <a:pPr marL="228600" lvl="1" indent="0">
              <a:buNone/>
            </a:pPr>
            <a:endParaRPr lang="fr-FR" dirty="0"/>
          </a:p>
          <a:p>
            <a:pPr marL="228600" lvl="1" indent="0">
              <a:buNone/>
            </a:pPr>
            <a:r>
              <a:rPr lang="fr-FR" dirty="0" smtClean="0"/>
              <a:t>	</a:t>
            </a:r>
            <a:r>
              <a:rPr lang="fr-FR" dirty="0" smtClean="0"/>
              <a:t>E :  </a:t>
            </a:r>
            <a:r>
              <a:rPr lang="fr-FR" dirty="0" smtClean="0"/>
              <a:t>module de Young </a:t>
            </a:r>
            <a:r>
              <a:rPr lang="fr-FR" dirty="0" smtClean="0">
                <a:sym typeface="Wingdings"/>
              </a:rPr>
              <a:t>– rigidité de l’objet</a:t>
            </a:r>
            <a:r>
              <a:rPr lang="fr-FR" dirty="0" smtClean="0"/>
              <a:t> (en Pa)</a:t>
            </a:r>
            <a:endParaRPr lang="fr-FR" dirty="0"/>
          </a:p>
          <a:p>
            <a:pPr marL="228600" lvl="1" indent="0">
              <a:buNone/>
            </a:pPr>
            <a:r>
              <a:rPr lang="fr-FR" dirty="0" smtClean="0"/>
              <a:t>  </a:t>
            </a:r>
            <a:r>
              <a:rPr lang="fr-FR" dirty="0"/>
              <a:t>	</a:t>
            </a:r>
            <a:r>
              <a:rPr lang="fr-FR" dirty="0" err="1" smtClean="0"/>
              <a:t>ν</a:t>
            </a:r>
            <a:r>
              <a:rPr lang="fr-FR" dirty="0" smtClean="0"/>
              <a:t> : </a:t>
            </a:r>
            <a:r>
              <a:rPr lang="fr-FR" dirty="0" smtClean="0"/>
              <a:t>coefficient de Poisson </a:t>
            </a:r>
            <a:r>
              <a:rPr lang="fr-FR" dirty="0" smtClean="0">
                <a:sym typeface="Wingdings"/>
              </a:rPr>
              <a:t>- </a:t>
            </a:r>
            <a:r>
              <a:rPr lang="fr-FR" dirty="0" smtClean="0"/>
              <a:t>compressibilité de l’objet (&lt; 0.5)</a:t>
            </a:r>
          </a:p>
          <a:p>
            <a:pPr marL="228600" lvl="1" indent="0">
              <a:buNone/>
            </a:pPr>
            <a:endParaRPr lang="fr-FR" dirty="0" smtClean="0">
              <a:sym typeface="Wingdings"/>
            </a:endParaRPr>
          </a:p>
          <a:p>
            <a:pPr marL="228600" lvl="1" indent="0">
              <a:buNone/>
            </a:pPr>
            <a:r>
              <a:rPr lang="fr-FR" dirty="0" smtClean="0">
                <a:sym typeface="Wingdings"/>
              </a:rPr>
              <a:t>	</a:t>
            </a:r>
          </a:p>
          <a:p>
            <a:pPr marL="228600" lvl="1" indent="0">
              <a:buNone/>
            </a:pPr>
            <a:r>
              <a:rPr lang="fr-FR" dirty="0">
                <a:sym typeface="Wingdings"/>
              </a:rPr>
              <a:t>	</a:t>
            </a:r>
            <a:r>
              <a:rPr lang="fr-FR" dirty="0" smtClean="0">
                <a:sym typeface="Wingdings"/>
              </a:rPr>
              <a:t></a:t>
            </a:r>
            <a:endParaRPr lang="fr-FR" dirty="0"/>
          </a:p>
          <a:p>
            <a:endParaRPr lang="fr-FR" dirty="0"/>
          </a:p>
        </p:txBody>
      </p:sp>
      <p:graphicFrame>
        <p:nvGraphicFramePr>
          <p:cNvPr id="22" name="Obje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797517"/>
              </p:ext>
            </p:extLst>
          </p:nvPr>
        </p:nvGraphicFramePr>
        <p:xfrm>
          <a:off x="2997095" y="2247748"/>
          <a:ext cx="2943057" cy="3891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247" name="Equation" r:id="rId3" imgW="1536700" imgH="203200" progId="Equation.3">
                  <p:embed/>
                </p:oleObj>
              </mc:Choice>
              <mc:Fallback>
                <p:oleObj name="Equation" r:id="rId3" imgW="15367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97095" y="2247748"/>
                        <a:ext cx="2943057" cy="3891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059571"/>
              </p:ext>
            </p:extLst>
          </p:nvPr>
        </p:nvGraphicFramePr>
        <p:xfrm>
          <a:off x="1544033" y="3317104"/>
          <a:ext cx="2049611" cy="7599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248" name="Equation" r:id="rId5" imgW="1130300" imgH="419100" progId="Equation.3">
                  <p:embed/>
                </p:oleObj>
              </mc:Choice>
              <mc:Fallback>
                <p:oleObj name="Equation" r:id="rId5" imgW="1130300" imgH="419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44033" y="3317104"/>
                        <a:ext cx="2049611" cy="7599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1705852"/>
              </p:ext>
            </p:extLst>
          </p:nvPr>
        </p:nvGraphicFramePr>
        <p:xfrm>
          <a:off x="4644008" y="3276528"/>
          <a:ext cx="1382398" cy="7606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249" name="Equation" r:id="rId7" imgW="762000" imgH="419100" progId="Equation.3">
                  <p:embed/>
                </p:oleObj>
              </mc:Choice>
              <mc:Fallback>
                <p:oleObj name="Equation" r:id="rId7" imgW="762000" imgH="419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644008" y="3276528"/>
                        <a:ext cx="1382398" cy="7606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8666247"/>
              </p:ext>
            </p:extLst>
          </p:nvPr>
        </p:nvGraphicFramePr>
        <p:xfrm>
          <a:off x="1950406" y="5293478"/>
          <a:ext cx="4781834" cy="8718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250" name="Equation" r:id="rId9" imgW="2298700" imgH="419100" progId="Equation.3">
                  <p:embed/>
                </p:oleObj>
              </mc:Choice>
              <mc:Fallback>
                <p:oleObj name="Equation" r:id="rId9" imgW="2298700" imgH="419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950406" y="5293478"/>
                        <a:ext cx="4781834" cy="8718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5030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Animation par modèles physiques – </a:t>
            </a:r>
            <a:r>
              <a:rPr lang="fr-FR" dirty="0"/>
              <a:t>MMC</a:t>
            </a:r>
            <a:endParaRPr lang="fr-FR" dirty="0"/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  <p:sp>
        <p:nvSpPr>
          <p:cNvPr id="11" name="Espace réservé du contenu 2"/>
          <p:cNvSpPr>
            <a:spLocks noGrp="1"/>
          </p:cNvSpPr>
          <p:nvPr>
            <p:ph idx="1"/>
          </p:nvPr>
        </p:nvSpPr>
        <p:spPr>
          <a:xfrm>
            <a:off x="457199" y="1767474"/>
            <a:ext cx="7929254" cy="2306340"/>
          </a:xfrm>
        </p:spPr>
        <p:txBody>
          <a:bodyPr>
            <a:normAutofit/>
          </a:bodyPr>
          <a:lstStyle/>
          <a:p>
            <a:r>
              <a:rPr lang="fr-FR" b="1" dirty="0" smtClean="0"/>
              <a:t>Loi de comportement pour élasticité non-linéaire</a:t>
            </a:r>
            <a:endParaRPr lang="fr-FR" b="1" u="sng" dirty="0" smtClean="0"/>
          </a:p>
          <a:p>
            <a:pPr lvl="1"/>
            <a:r>
              <a:rPr lang="fr-FR" dirty="0" smtClean="0"/>
              <a:t>Difficile de trouver la relation entre contrainte et déformation</a:t>
            </a:r>
            <a:endParaRPr lang="fr-FR" b="1" dirty="0" smtClean="0"/>
          </a:p>
          <a:p>
            <a:pPr marL="457200" lvl="2" indent="0">
              <a:buNone/>
            </a:pPr>
            <a:r>
              <a:rPr lang="fr-FR" dirty="0" smtClean="0"/>
              <a:t> </a:t>
            </a:r>
            <a:r>
              <a:rPr lang="fr-FR" b="1" dirty="0" smtClean="0"/>
              <a:t> </a:t>
            </a:r>
            <a:endParaRPr lang="fr-FR" b="1" dirty="0"/>
          </a:p>
          <a:p>
            <a:endParaRPr lang="fr-FR" dirty="0"/>
          </a:p>
        </p:txBody>
      </p:sp>
      <p:graphicFrame>
        <p:nvGraphicFramePr>
          <p:cNvPr id="12" name="Obje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5625008"/>
              </p:ext>
            </p:extLst>
          </p:nvPr>
        </p:nvGraphicFramePr>
        <p:xfrm>
          <a:off x="2595563" y="3079750"/>
          <a:ext cx="1795462" cy="993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760" name="Equation" r:id="rId3" imgW="711200" imgH="393700" progId="Equation.3">
                  <p:embed/>
                </p:oleObj>
              </mc:Choice>
              <mc:Fallback>
                <p:oleObj name="Equation" r:id="rId3" imgW="7112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95563" y="3079750"/>
                        <a:ext cx="1795462" cy="993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ZoneTexte 12"/>
          <p:cNvSpPr txBox="1"/>
          <p:nvPr/>
        </p:nvSpPr>
        <p:spPr>
          <a:xfrm>
            <a:off x="4866212" y="3046217"/>
            <a:ext cx="28488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Energie de déformation</a:t>
            </a:r>
            <a:endParaRPr lang="fr-FR" sz="2000" dirty="0"/>
          </a:p>
        </p:txBody>
      </p:sp>
      <p:cxnSp>
        <p:nvCxnSpPr>
          <p:cNvPr id="14" name="Connecteur droit avec flèche 13"/>
          <p:cNvCxnSpPr/>
          <p:nvPr/>
        </p:nvCxnSpPr>
        <p:spPr>
          <a:xfrm flipH="1">
            <a:off x="4317521" y="3258154"/>
            <a:ext cx="514185" cy="4141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913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Animation par modèles </a:t>
            </a:r>
            <a:r>
              <a:rPr lang="fr-FR" dirty="0" smtClean="0"/>
              <a:t>physiques</a:t>
            </a:r>
            <a:r>
              <a:rPr lang="fr-FR" dirty="0"/>
              <a:t> – Dynamique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-9617" y="2132856"/>
            <a:ext cx="9145016" cy="2880320"/>
          </a:xfrm>
        </p:spPr>
        <p:txBody>
          <a:bodyPr/>
          <a:lstStyle/>
          <a:p>
            <a:pPr algn="ctr"/>
            <a:r>
              <a:rPr lang="fr-FR" dirty="0" smtClean="0"/>
              <a:t>Boucle d’animation est ensuite gouvernée par la </a:t>
            </a:r>
            <a:r>
              <a:rPr lang="fr-FR" b="1" dirty="0" smtClean="0"/>
              <a:t>dynamique Newtonienne</a:t>
            </a:r>
            <a:endParaRPr lang="fr-FR" dirty="0" smtClean="0"/>
          </a:p>
          <a:p>
            <a:pPr algn="ctr"/>
            <a:endParaRPr lang="fr-FR" dirty="0"/>
          </a:p>
          <a:p>
            <a:pPr algn="ctr"/>
            <a:r>
              <a:rPr lang="fr-FR" dirty="0" smtClean="0"/>
              <a:t>c’est-à-dire qu’elle est basée sur les lois de Newton</a:t>
            </a:r>
          </a:p>
          <a:p>
            <a:pPr algn="ctr"/>
            <a:endParaRPr lang="fr-FR" dirty="0" smtClean="0"/>
          </a:p>
          <a:p>
            <a:pPr algn="ctr"/>
            <a:r>
              <a:rPr lang="fr-FR" dirty="0" smtClean="0">
                <a:solidFill>
                  <a:srgbClr val="FF8000"/>
                </a:solidFill>
                <a:sym typeface="Wingdings"/>
              </a:rPr>
              <a:t> Notion de positions, vitesses, accélérations et forces appliquées sur l’objet</a:t>
            </a:r>
            <a:endParaRPr lang="fr-FR" dirty="0">
              <a:solidFill>
                <a:srgbClr val="FF8000"/>
              </a:solidFill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  <p:extLst>
      <p:ext uri="{BB962C8B-B14F-4D97-AF65-F5344CB8AC3E}">
        <p14:creationId xmlns:p14="http://schemas.microsoft.com/office/powerpoint/2010/main" val="149812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Animation par modèles physiques – Dynamique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446040"/>
            <a:ext cx="8305800" cy="2362200"/>
          </a:xfrm>
        </p:spPr>
        <p:txBody>
          <a:bodyPr/>
          <a:lstStyle/>
          <a:p>
            <a:r>
              <a:rPr lang="fr-FR" dirty="0" smtClean="0"/>
              <a:t>Vitesse	        = dérivée par rapport au temps de la position : v = x’ </a:t>
            </a:r>
          </a:p>
          <a:p>
            <a:r>
              <a:rPr lang="fr-FR" dirty="0" smtClean="0"/>
              <a:t>Accélération = dérivée par rapport au temps de la vitesse : a = v’ = x’’ </a:t>
            </a:r>
          </a:p>
          <a:p>
            <a:endParaRPr lang="fr-FR" dirty="0" smtClean="0"/>
          </a:p>
          <a:p>
            <a:r>
              <a:rPr lang="fr-FR" dirty="0" smtClean="0"/>
              <a:t>Position        = intégration de la vitesse par rapport au temps  </a:t>
            </a:r>
          </a:p>
          <a:p>
            <a:r>
              <a:rPr lang="fr-FR" dirty="0" smtClean="0"/>
              <a:t>Vitesse         = intégration de l’accélération par rapport au temps    </a:t>
            </a:r>
          </a:p>
          <a:p>
            <a:endParaRPr lang="fr-FR" dirty="0"/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1679466"/>
            <a:ext cx="85792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2000" dirty="0" smtClean="0">
                <a:solidFill>
                  <a:srgbClr val="FF8000"/>
                </a:solidFill>
              </a:rPr>
              <a:t>Objet caractérisé </a:t>
            </a:r>
            <a:r>
              <a:rPr lang="fr-FR" sz="2000" dirty="0">
                <a:solidFill>
                  <a:srgbClr val="FF8000"/>
                </a:solidFill>
              </a:rPr>
              <a:t>par sa position, vitesse et accélération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Animation par modèles physiques – Dynamique 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323528" y="1636148"/>
            <a:ext cx="8458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dirty="0" smtClean="0"/>
          </a:p>
          <a:p>
            <a:r>
              <a:rPr lang="fr-FR" sz="2000" dirty="0" smtClean="0">
                <a:solidFill>
                  <a:srgbClr val="FF8000"/>
                </a:solidFill>
              </a:rPr>
              <a:t>Objet également caractérisé par sa masse (en Kg) et par sa force (en N) </a:t>
            </a:r>
          </a:p>
          <a:p>
            <a:endParaRPr lang="fr-FR" sz="2000" dirty="0" smtClean="0"/>
          </a:p>
          <a:p>
            <a:r>
              <a:rPr lang="fr-FR" sz="2000" dirty="0" smtClean="0">
                <a:solidFill>
                  <a:srgbClr val="00B050"/>
                </a:solidFill>
              </a:rPr>
              <a:t>Accélération de l’objet proportionnelle à l’intensité de la force </a:t>
            </a:r>
          </a:p>
          <a:p>
            <a:endParaRPr lang="fr-FR" sz="2000" dirty="0" smtClean="0"/>
          </a:p>
          <a:p>
            <a:pPr algn="just"/>
            <a:r>
              <a:rPr lang="fr-FR" sz="2000" dirty="0" smtClean="0"/>
              <a:t>Force d’un Newton = intensité  de la force requise pour donner une accélération d’un mètre par seconde au carré à une masse d’un kilogramme </a:t>
            </a:r>
            <a:endParaRPr lang="fr-FR" sz="2000" dirty="0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Animation par modèles physiques – Dynamique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1000" y="1600200"/>
            <a:ext cx="8534400" cy="4114800"/>
          </a:xfrm>
        </p:spPr>
        <p:txBody>
          <a:bodyPr/>
          <a:lstStyle/>
          <a:p>
            <a:pPr marL="0" algn="just"/>
            <a:r>
              <a:rPr lang="fr-FR" dirty="0" smtClean="0">
                <a:solidFill>
                  <a:srgbClr val="FF8000"/>
                </a:solidFill>
              </a:rPr>
              <a:t>Première loi de Newton</a:t>
            </a:r>
          </a:p>
          <a:p>
            <a:pPr marL="0" algn="just"/>
            <a:endParaRPr lang="fr-FR" dirty="0" smtClean="0"/>
          </a:p>
          <a:p>
            <a:pPr marL="0" algn="just"/>
            <a:r>
              <a:rPr lang="fr-FR" b="1" dirty="0" smtClean="0"/>
              <a:t>En l’absence de toute force, un objet au repos reste au repos</a:t>
            </a:r>
          </a:p>
          <a:p>
            <a:pPr marL="0" algn="just"/>
            <a:endParaRPr lang="fr-FR" dirty="0" smtClean="0"/>
          </a:p>
          <a:p>
            <a:pPr marL="0" algn="just"/>
            <a:r>
              <a:rPr lang="fr-FR" dirty="0" smtClean="0"/>
              <a:t>Si l’objet est en mouvement, et qu’aucune force extérieure ne lui est appliquée, sa vitesse reste constante</a:t>
            </a:r>
          </a:p>
          <a:p>
            <a:pPr marL="0" algn="just"/>
            <a:endParaRPr lang="fr-FR" dirty="0" smtClean="0"/>
          </a:p>
          <a:p>
            <a:pPr marL="0"/>
            <a:r>
              <a:rPr lang="fr-FR" dirty="0" smtClean="0">
                <a:solidFill>
                  <a:srgbClr val="000000"/>
                </a:solidFill>
              </a:rPr>
              <a:t>	Mouvement d’un objet ne peut être modifié </a:t>
            </a:r>
            <a:r>
              <a:rPr lang="fr-FR" dirty="0" smtClean="0">
                <a:solidFill>
                  <a:srgbClr val="000000"/>
                </a:solidFill>
              </a:rPr>
              <a:t>que </a:t>
            </a:r>
          </a:p>
          <a:p>
            <a:pPr marL="0"/>
            <a:r>
              <a:rPr lang="fr-FR" dirty="0">
                <a:solidFill>
                  <a:srgbClr val="000000"/>
                </a:solidFill>
              </a:rPr>
              <a:t>	</a:t>
            </a:r>
            <a:r>
              <a:rPr lang="fr-FR" dirty="0" smtClean="0">
                <a:solidFill>
                  <a:srgbClr val="000000"/>
                </a:solidFill>
              </a:rPr>
              <a:t>		</a:t>
            </a:r>
            <a:r>
              <a:rPr lang="fr-FR" dirty="0" smtClean="0">
                <a:solidFill>
                  <a:srgbClr val="000000"/>
                </a:solidFill>
              </a:rPr>
              <a:t>par </a:t>
            </a:r>
            <a:r>
              <a:rPr lang="fr-FR" dirty="0" smtClean="0">
                <a:solidFill>
                  <a:srgbClr val="000000"/>
                </a:solidFill>
              </a:rPr>
              <a:t>l’intervention d’une force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5" name="Flèche vers la droite 4"/>
          <p:cNvSpPr/>
          <p:nvPr/>
        </p:nvSpPr>
        <p:spPr bwMode="auto">
          <a:xfrm>
            <a:off x="685800" y="4191000"/>
            <a:ext cx="533400" cy="3048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Animation par modèles physiques - Dynamique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457200" y="1833736"/>
            <a:ext cx="7470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8000"/>
                </a:solidFill>
              </a:rPr>
              <a:t>Seconde loi de Newton : principe fondamentale de la dynamique</a:t>
            </a:r>
            <a:endParaRPr lang="fr-FR" sz="2000" dirty="0">
              <a:solidFill>
                <a:srgbClr val="FF8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09600" y="2290936"/>
            <a:ext cx="426217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Soit un objet de masse constante m</a:t>
            </a:r>
          </a:p>
          <a:p>
            <a:r>
              <a:rPr lang="fr-FR" sz="2000" dirty="0" smtClean="0"/>
              <a:t>		accélération  </a:t>
            </a:r>
          </a:p>
          <a:p>
            <a:r>
              <a:rPr lang="fr-FR" sz="2000" dirty="0" smtClean="0"/>
              <a:t>		et force  </a:t>
            </a:r>
          </a:p>
          <a:p>
            <a:endParaRPr lang="fr-FR" sz="2000" dirty="0" smtClean="0"/>
          </a:p>
          <a:p>
            <a:r>
              <a:rPr lang="fr-FR" sz="2000" dirty="0" smtClean="0"/>
              <a:t>Equation du mouvement :</a:t>
            </a:r>
            <a:endParaRPr lang="fr-FR" sz="2000" dirty="0"/>
          </a:p>
        </p:txBody>
      </p:sp>
      <p:graphicFrame>
        <p:nvGraphicFramePr>
          <p:cNvPr id="7" name="Obj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8592660"/>
              </p:ext>
            </p:extLst>
          </p:nvPr>
        </p:nvGraphicFramePr>
        <p:xfrm>
          <a:off x="1949450" y="4014961"/>
          <a:ext cx="4308475" cy="43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923" name="…quation" r:id="rId3" imgW="1866900" imgH="190500" progId="Equation.3">
                  <p:embed/>
                </p:oleObj>
              </mc:Choice>
              <mc:Fallback>
                <p:oleObj name="…quation" r:id="rId3" imgW="1866900" imgH="1905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49450" y="4014961"/>
                        <a:ext cx="4308475" cy="439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0883004"/>
              </p:ext>
            </p:extLst>
          </p:nvPr>
        </p:nvGraphicFramePr>
        <p:xfrm>
          <a:off x="4305300" y="2952924"/>
          <a:ext cx="574675" cy="35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924" name="…quation" r:id="rId5" imgW="304800" imgH="190500" progId="Equation.3">
                  <p:embed/>
                </p:oleObj>
              </mc:Choice>
              <mc:Fallback>
                <p:oleObj name="…quation" r:id="rId5" imgW="304800" imgH="1905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5300" y="2952924"/>
                        <a:ext cx="574675" cy="358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0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2540034"/>
              </p:ext>
            </p:extLst>
          </p:nvPr>
        </p:nvGraphicFramePr>
        <p:xfrm>
          <a:off x="4341813" y="2613199"/>
          <a:ext cx="523875" cy="31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925" name="…quation" r:id="rId7" imgW="279400" imgH="165100" progId="Equation.3">
                  <p:embed/>
                </p:oleObj>
              </mc:Choice>
              <mc:Fallback>
                <p:oleObj name="…quation" r:id="rId7" imgW="279400" imgH="1651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1813" y="2613199"/>
                        <a:ext cx="523875" cy="311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 bwMode="auto">
          <a:xfrm>
            <a:off x="1905000" y="3967336"/>
            <a:ext cx="4419600" cy="685800"/>
          </a:xfrm>
          <a:prstGeom prst="rect">
            <a:avLst/>
          </a:prstGeom>
          <a:noFill/>
          <a:ln w="952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Informatique Graphique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Domaines d’applications de l’Informatique Graphique : </a:t>
            </a:r>
          </a:p>
          <a:p>
            <a:pPr lvl="1"/>
            <a:r>
              <a:rPr lang="fr-FR" sz="2000"/>
              <a:t>Domaine médical</a:t>
            </a:r>
          </a:p>
          <a:p>
            <a:pPr lvl="1"/>
            <a:r>
              <a:rPr lang="fr-FR" sz="2000"/>
              <a:t>Visualisation scientifique</a:t>
            </a:r>
          </a:p>
          <a:p>
            <a:pPr lvl="1"/>
            <a:r>
              <a:rPr lang="fr-FR" sz="2000"/>
              <a:t>Jeux vidéos, loisirs numériques</a:t>
            </a:r>
            <a:endParaRPr lang="fr-FR" sz="240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Animation par modèles physiques – </a:t>
            </a:r>
            <a:r>
              <a:rPr lang="fr-FR" dirty="0" smtClean="0"/>
              <a:t>Dynamique + MMC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1" y="1981200"/>
            <a:ext cx="8683624" cy="4114800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Avec les notions de MMC, </a:t>
            </a:r>
          </a:p>
          <a:p>
            <a:pPr marL="0" indent="0">
              <a:buNone/>
            </a:pPr>
            <a:r>
              <a:rPr lang="fr-FR" dirty="0" smtClean="0"/>
              <a:t>l’équation </a:t>
            </a:r>
            <a:r>
              <a:rPr lang="fr-FR" dirty="0"/>
              <a:t>du mouvement </a:t>
            </a:r>
            <a:r>
              <a:rPr lang="fr-FR" dirty="0" smtClean="0"/>
              <a:t>s’écrit sous la forme </a:t>
            </a:r>
            <a:r>
              <a:rPr lang="fr-FR" dirty="0"/>
              <a:t>:</a:t>
            </a:r>
          </a:p>
          <a:p>
            <a:endParaRPr lang="fr-FR" b="1" dirty="0" smtClean="0"/>
          </a:p>
          <a:p>
            <a:endParaRPr lang="fr-FR" b="1" dirty="0"/>
          </a:p>
          <a:p>
            <a:endParaRPr lang="fr-FR" b="1" dirty="0"/>
          </a:p>
          <a:p>
            <a:pPr marL="0" indent="0"/>
            <a:r>
              <a:rPr lang="fr-FR" b="1" dirty="0">
                <a:sym typeface="Wingdings"/>
              </a:rPr>
              <a:t>	 </a:t>
            </a:r>
            <a:r>
              <a:rPr lang="fr-FR" dirty="0" smtClean="0">
                <a:sym typeface="Wingdings"/>
              </a:rPr>
              <a:t>résolution de l’équation (</a:t>
            </a:r>
            <a:r>
              <a:rPr lang="fr-FR" dirty="0"/>
              <a:t>système différentielle du second </a:t>
            </a:r>
            <a:r>
              <a:rPr lang="fr-FR" dirty="0" smtClean="0"/>
              <a:t>ordre</a:t>
            </a:r>
            <a:r>
              <a:rPr lang="fr-FR" dirty="0" smtClean="0">
                <a:sym typeface="Wingdings"/>
              </a:rPr>
              <a:t>) permet d’obtenir le </a:t>
            </a:r>
            <a:r>
              <a:rPr lang="fr-FR" dirty="0">
                <a:sym typeface="Wingdings"/>
              </a:rPr>
              <a:t>déplacement u au cours du </a:t>
            </a:r>
            <a:r>
              <a:rPr lang="fr-FR" dirty="0" smtClean="0">
                <a:sym typeface="Wingdings"/>
              </a:rPr>
              <a:t>temps</a:t>
            </a:r>
          </a:p>
          <a:p>
            <a:pPr marL="0" indent="0"/>
            <a:r>
              <a:rPr lang="fr-FR" dirty="0">
                <a:sym typeface="Wingdings"/>
              </a:rPr>
              <a:t>	</a:t>
            </a:r>
            <a:r>
              <a:rPr lang="fr-FR" dirty="0" smtClean="0">
                <a:sym typeface="Wingdings"/>
              </a:rPr>
              <a:t> obtention du mouvement de l’objet au cours du temps</a:t>
            </a:r>
            <a:endParaRPr lang="fr-FR" dirty="0"/>
          </a:p>
          <a:p>
            <a:endParaRPr lang="fr-FR" dirty="0"/>
          </a:p>
        </p:txBody>
      </p:sp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6542053"/>
              </p:ext>
            </p:extLst>
          </p:nvPr>
        </p:nvGraphicFramePr>
        <p:xfrm>
          <a:off x="3159253" y="3004218"/>
          <a:ext cx="2825493" cy="4967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698" name="Equation" r:id="rId3" imgW="1155700" imgH="203200" progId="Equation.3">
                  <p:embed/>
                </p:oleObj>
              </mc:Choice>
              <mc:Fallback>
                <p:oleObj name="Equation" r:id="rId3" imgW="11557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59253" y="3004218"/>
                        <a:ext cx="2825493" cy="4967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  <p:extLst>
      <p:ext uri="{BB962C8B-B14F-4D97-AF65-F5344CB8AC3E}">
        <p14:creationId xmlns:p14="http://schemas.microsoft.com/office/powerpoint/2010/main" val="99426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Animation par modèles physiques – Dynamique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1603420"/>
            <a:ext cx="8712968" cy="4114800"/>
          </a:xfrm>
        </p:spPr>
        <p:txBody>
          <a:bodyPr/>
          <a:lstStyle/>
          <a:p>
            <a:r>
              <a:rPr lang="fr-FR" b="1" dirty="0" smtClean="0">
                <a:solidFill>
                  <a:srgbClr val="FF8000"/>
                </a:solidFill>
              </a:rPr>
              <a:t>En résumé : </a:t>
            </a:r>
            <a:r>
              <a:rPr lang="fr-FR" b="1" dirty="0">
                <a:solidFill>
                  <a:srgbClr val="FF8000"/>
                </a:solidFill>
              </a:rPr>
              <a:t>m</a:t>
            </a:r>
            <a:r>
              <a:rPr lang="fr-FR" b="1" dirty="0" smtClean="0">
                <a:solidFill>
                  <a:srgbClr val="FF8000"/>
                </a:solidFill>
              </a:rPr>
              <a:t>ouvement </a:t>
            </a:r>
            <a:r>
              <a:rPr lang="fr-FR" b="1" dirty="0">
                <a:solidFill>
                  <a:srgbClr val="FF8000"/>
                </a:solidFill>
              </a:rPr>
              <a:t>de l’objet soumis à des forces </a:t>
            </a:r>
            <a:r>
              <a:rPr lang="fr-FR" b="1" dirty="0" smtClean="0">
                <a:solidFill>
                  <a:srgbClr val="FF8000"/>
                </a:solidFill>
              </a:rPr>
              <a:t>extérieures</a:t>
            </a:r>
          </a:p>
          <a:p>
            <a:pPr>
              <a:buFontTx/>
              <a:buChar char="-"/>
            </a:pPr>
            <a:endParaRPr lang="fr-FR" b="1" dirty="0">
              <a:solidFill>
                <a:srgbClr val="FF8000"/>
              </a:solidFill>
            </a:endParaRPr>
          </a:p>
          <a:p>
            <a:pPr marL="0" indent="0"/>
            <a:r>
              <a:rPr lang="fr-FR" dirty="0" smtClean="0"/>
              <a:t>1 - Besoin de </a:t>
            </a:r>
            <a:r>
              <a:rPr lang="fr-FR" b="1" dirty="0" smtClean="0"/>
              <a:t>calculer les forces </a:t>
            </a:r>
            <a:r>
              <a:rPr lang="fr-FR" dirty="0" smtClean="0"/>
              <a:t>qui sont appliquées sur l’objet</a:t>
            </a:r>
          </a:p>
          <a:p>
            <a:pPr marL="0" indent="0"/>
            <a:r>
              <a:rPr lang="fr-FR" dirty="0"/>
              <a:t>	(</a:t>
            </a:r>
            <a:r>
              <a:rPr lang="fr-FR" dirty="0" smtClean="0"/>
              <a:t>elles </a:t>
            </a:r>
            <a:r>
              <a:rPr lang="fr-FR" dirty="0"/>
              <a:t>dépendent de la modélisation physique de </a:t>
            </a:r>
            <a:r>
              <a:rPr lang="fr-FR" dirty="0" smtClean="0"/>
              <a:t>l’objet)</a:t>
            </a:r>
          </a:p>
          <a:p>
            <a:pPr marL="0" indent="0"/>
            <a:endParaRPr lang="fr-FR" dirty="0"/>
          </a:p>
          <a:p>
            <a:pPr marL="0" indent="0"/>
            <a:r>
              <a:rPr lang="fr-FR" dirty="0" smtClean="0"/>
              <a:t>2 - Second loi de Newton donne les </a:t>
            </a:r>
            <a:r>
              <a:rPr lang="fr-FR" b="1" dirty="0" smtClean="0"/>
              <a:t>accélérations</a:t>
            </a:r>
            <a:r>
              <a:rPr lang="fr-FR" dirty="0" smtClean="0"/>
              <a:t> à partir des forces</a:t>
            </a:r>
          </a:p>
          <a:p>
            <a:pPr marL="0" indent="0"/>
            <a:endParaRPr lang="fr-FR" dirty="0"/>
          </a:p>
          <a:p>
            <a:pPr marL="0" indent="0"/>
            <a:r>
              <a:rPr lang="fr-FR" dirty="0"/>
              <a:t>3</a:t>
            </a:r>
            <a:r>
              <a:rPr lang="fr-FR" dirty="0" smtClean="0"/>
              <a:t> - Intégration de l’accélération </a:t>
            </a:r>
            <a:r>
              <a:rPr lang="fr-FR" dirty="0"/>
              <a:t>de l’objet permet d’obtenir </a:t>
            </a:r>
            <a:r>
              <a:rPr lang="fr-FR" dirty="0" smtClean="0"/>
              <a:t>sa </a:t>
            </a:r>
            <a:r>
              <a:rPr lang="fr-FR" b="1" dirty="0"/>
              <a:t>vitesse </a:t>
            </a:r>
            <a:endParaRPr lang="fr-FR" b="1" dirty="0" smtClean="0"/>
          </a:p>
          <a:p>
            <a:pPr marL="0" indent="0"/>
            <a:r>
              <a:rPr lang="fr-FR" dirty="0"/>
              <a:t>4</a:t>
            </a:r>
            <a:r>
              <a:rPr lang="fr-FR" dirty="0" smtClean="0"/>
              <a:t> -</a:t>
            </a:r>
            <a:r>
              <a:rPr lang="fr-FR" b="1" dirty="0" smtClean="0"/>
              <a:t> </a:t>
            </a:r>
            <a:r>
              <a:rPr lang="fr-FR" dirty="0" smtClean="0"/>
              <a:t>Intégration </a:t>
            </a:r>
            <a:r>
              <a:rPr lang="fr-FR" dirty="0"/>
              <a:t>de </a:t>
            </a:r>
            <a:r>
              <a:rPr lang="fr-FR" dirty="0" smtClean="0"/>
              <a:t>sa vitesse de </a:t>
            </a:r>
            <a:r>
              <a:rPr lang="fr-FR" dirty="0"/>
              <a:t>l’objet permet d’obtenir sa </a:t>
            </a:r>
            <a:r>
              <a:rPr lang="fr-FR" b="1" dirty="0" smtClean="0"/>
              <a:t>position</a:t>
            </a:r>
            <a:endParaRPr lang="fr-FR" b="1" dirty="0"/>
          </a:p>
          <a:p>
            <a:pPr>
              <a:buFontTx/>
              <a:buChar char="-"/>
            </a:pPr>
            <a:endParaRPr lang="fr-FR" dirty="0"/>
          </a:p>
          <a:p>
            <a:pPr>
              <a:buFontTx/>
              <a:buChar char="-"/>
            </a:pPr>
            <a:endParaRPr lang="fr-FR" dirty="0"/>
          </a:p>
          <a:p>
            <a:pPr>
              <a:buFontTx/>
              <a:buChar char="-"/>
            </a:pPr>
            <a:endParaRPr lang="fr-FR" dirty="0" smtClean="0"/>
          </a:p>
          <a:p>
            <a:pPr>
              <a:buFontTx/>
              <a:buChar char="-"/>
            </a:pPr>
            <a:endParaRPr lang="fr-FR" dirty="0"/>
          </a:p>
          <a:p>
            <a:pPr>
              <a:buFontTx/>
              <a:buChar char="-"/>
            </a:pPr>
            <a:endParaRPr lang="fr-FR" dirty="0"/>
          </a:p>
          <a:p>
            <a:endParaRPr lang="fr-FR" dirty="0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  <p:extLst>
      <p:ext uri="{BB962C8B-B14F-4D97-AF65-F5344CB8AC3E}">
        <p14:creationId xmlns:p14="http://schemas.microsoft.com/office/powerpoint/2010/main" val="11097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Animation par modèles </a:t>
            </a:r>
            <a:r>
              <a:rPr lang="fr-FR" dirty="0" smtClean="0"/>
              <a:t>physiques </a:t>
            </a:r>
            <a:r>
              <a:rPr lang="mr-IN" dirty="0" smtClean="0"/>
              <a:t>–</a:t>
            </a:r>
            <a:r>
              <a:rPr lang="fr-FR" dirty="0" smtClean="0"/>
              <a:t> Modèles physiques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2088" y="1600200"/>
            <a:ext cx="9217024" cy="3581400"/>
          </a:xfrm>
        </p:spPr>
        <p:txBody>
          <a:bodyPr/>
          <a:lstStyle/>
          <a:p>
            <a:pPr marL="0"/>
            <a:r>
              <a:rPr lang="fr-FR" dirty="0" smtClean="0"/>
              <a:t>Il existe </a:t>
            </a:r>
            <a:r>
              <a:rPr lang="fr-FR" dirty="0" smtClean="0"/>
              <a:t>deux </a:t>
            </a:r>
            <a:r>
              <a:rPr lang="fr-FR" dirty="0" smtClean="0"/>
              <a:t>classes de modèles </a:t>
            </a:r>
            <a:r>
              <a:rPr lang="fr-FR" dirty="0" smtClean="0"/>
              <a:t>physiques :</a:t>
            </a:r>
            <a:endParaRPr lang="fr-FR" dirty="0" smtClean="0"/>
          </a:p>
          <a:p>
            <a:pPr marL="0"/>
            <a:endParaRPr lang="fr-FR" dirty="0" smtClean="0"/>
          </a:p>
          <a:p>
            <a:pPr marL="0"/>
            <a:r>
              <a:rPr lang="fr-FR" dirty="0" smtClean="0">
                <a:solidFill>
                  <a:srgbClr val="FF8000"/>
                </a:solidFill>
              </a:rPr>
              <a:t>	- </a:t>
            </a:r>
            <a:r>
              <a:rPr lang="fr-FR" dirty="0">
                <a:solidFill>
                  <a:srgbClr val="FF8000"/>
                </a:solidFill>
              </a:rPr>
              <a:t>Modèle continu </a:t>
            </a:r>
          </a:p>
          <a:p>
            <a:pPr marL="0"/>
            <a:r>
              <a:rPr lang="fr-FR" dirty="0">
                <a:sym typeface="Wingdings"/>
              </a:rPr>
              <a:t>	</a:t>
            </a:r>
            <a:r>
              <a:rPr lang="fr-FR" dirty="0" smtClean="0">
                <a:sym typeface="Wingdings"/>
              </a:rPr>
              <a:t> résolution par la méthode des éléments finis</a:t>
            </a:r>
          </a:p>
          <a:p>
            <a:r>
              <a:rPr lang="fr-FR" dirty="0" smtClean="0">
                <a:sym typeface="Wingdings"/>
              </a:rPr>
              <a:t>		 permet </a:t>
            </a:r>
            <a:r>
              <a:rPr lang="fr-FR" dirty="0">
                <a:sym typeface="Wingdings"/>
              </a:rPr>
              <a:t>d’obtenir des </a:t>
            </a:r>
            <a:r>
              <a:rPr lang="fr-FR" dirty="0">
                <a:solidFill>
                  <a:srgbClr val="3366FF"/>
                </a:solidFill>
                <a:sym typeface="Wingdings"/>
              </a:rPr>
              <a:t>simulations précises et stables</a:t>
            </a:r>
            <a:endParaRPr lang="fr-FR" dirty="0">
              <a:solidFill>
                <a:srgbClr val="3366FF"/>
              </a:solidFill>
            </a:endParaRPr>
          </a:p>
          <a:p>
            <a:r>
              <a:rPr lang="fr-FR" dirty="0"/>
              <a:t>	</a:t>
            </a:r>
            <a:r>
              <a:rPr lang="fr-FR" dirty="0" smtClean="0"/>
              <a:t>	</a:t>
            </a:r>
            <a:r>
              <a:rPr lang="fr-FR" dirty="0" smtClean="0">
                <a:sym typeface="Wingdings"/>
              </a:rPr>
              <a:t> </a:t>
            </a:r>
            <a:r>
              <a:rPr lang="fr-FR" dirty="0">
                <a:sym typeface="Wingdings"/>
              </a:rPr>
              <a:t>mais s</a:t>
            </a:r>
            <a:r>
              <a:rPr lang="fr-FR" dirty="0"/>
              <a:t>imulations </a:t>
            </a:r>
            <a:r>
              <a:rPr lang="fr-FR" dirty="0">
                <a:solidFill>
                  <a:srgbClr val="3366FF"/>
                </a:solidFill>
              </a:rPr>
              <a:t>coûteuses en calculs numériques</a:t>
            </a:r>
          </a:p>
          <a:p>
            <a:pPr marL="0"/>
            <a:endParaRPr lang="fr-FR" dirty="0" smtClean="0"/>
          </a:p>
          <a:p>
            <a:pPr marL="0"/>
            <a:r>
              <a:rPr lang="fr-FR" dirty="0" smtClean="0">
                <a:solidFill>
                  <a:srgbClr val="FF8000"/>
                </a:solidFill>
              </a:rPr>
              <a:t>	- Modèle discret </a:t>
            </a:r>
            <a:endParaRPr lang="fr-FR" dirty="0" smtClean="0">
              <a:solidFill>
                <a:srgbClr val="FF8000"/>
              </a:solidFill>
            </a:endParaRPr>
          </a:p>
          <a:p>
            <a:r>
              <a:rPr lang="fr-FR" dirty="0" smtClean="0">
                <a:sym typeface="Wingdings"/>
              </a:rPr>
              <a:t>		 discrétisation </a:t>
            </a:r>
            <a:r>
              <a:rPr lang="fr-FR" dirty="0">
                <a:sym typeface="Wingdings"/>
              </a:rPr>
              <a:t>du problème	</a:t>
            </a:r>
          </a:p>
          <a:p>
            <a:r>
              <a:rPr lang="fr-FR" dirty="0">
                <a:solidFill>
                  <a:srgbClr val="008000"/>
                </a:solidFill>
                <a:sym typeface="Wingdings"/>
              </a:rPr>
              <a:t>	</a:t>
            </a:r>
            <a:r>
              <a:rPr lang="fr-FR" dirty="0" smtClean="0">
                <a:solidFill>
                  <a:srgbClr val="008000"/>
                </a:solidFill>
                <a:sym typeface="Wingdings"/>
              </a:rPr>
              <a:t>	</a:t>
            </a:r>
            <a:r>
              <a:rPr lang="fr-FR" dirty="0" smtClean="0">
                <a:sym typeface="Wingdings"/>
              </a:rPr>
              <a:t></a:t>
            </a:r>
            <a:r>
              <a:rPr lang="fr-FR" dirty="0" smtClean="0">
                <a:solidFill>
                  <a:srgbClr val="008000"/>
                </a:solidFill>
                <a:sym typeface="Wingdings"/>
              </a:rPr>
              <a:t> </a:t>
            </a:r>
            <a:r>
              <a:rPr lang="fr-FR" dirty="0" smtClean="0">
                <a:sym typeface="Wingdings"/>
              </a:rPr>
              <a:t>exemple : système </a:t>
            </a:r>
            <a:r>
              <a:rPr lang="fr-FR" dirty="0">
                <a:sym typeface="Wingdings"/>
              </a:rPr>
              <a:t>de particules, </a:t>
            </a:r>
            <a:r>
              <a:rPr lang="fr-FR" dirty="0" smtClean="0">
                <a:sym typeface="Wingdings"/>
              </a:rPr>
              <a:t>s</a:t>
            </a:r>
            <a:r>
              <a:rPr lang="fr-FR" dirty="0" smtClean="0"/>
              <a:t>ystème masses-ressorts</a:t>
            </a:r>
          </a:p>
          <a:p>
            <a:r>
              <a:rPr lang="fr-FR" dirty="0" smtClean="0">
                <a:sym typeface="Wingdings"/>
              </a:rPr>
              <a:t>		 permet </a:t>
            </a:r>
            <a:r>
              <a:rPr lang="fr-FR" dirty="0">
                <a:sym typeface="Wingdings"/>
              </a:rPr>
              <a:t>d’obtenir des </a:t>
            </a:r>
            <a:r>
              <a:rPr lang="fr-FR" dirty="0">
                <a:solidFill>
                  <a:srgbClr val="3366FF"/>
                </a:solidFill>
                <a:sym typeface="Wingdings"/>
              </a:rPr>
              <a:t>simulations </a:t>
            </a:r>
            <a:r>
              <a:rPr lang="fr-FR" dirty="0" smtClean="0">
                <a:solidFill>
                  <a:srgbClr val="3366FF"/>
                </a:solidFill>
                <a:sym typeface="Wingdings"/>
              </a:rPr>
              <a:t>interactives </a:t>
            </a:r>
          </a:p>
          <a:p>
            <a:r>
              <a:rPr lang="fr-FR" dirty="0">
                <a:solidFill>
                  <a:srgbClr val="3366FF"/>
                </a:solidFill>
                <a:sym typeface="Wingdings"/>
              </a:rPr>
              <a:t>	</a:t>
            </a:r>
            <a:r>
              <a:rPr lang="fr-FR" dirty="0" smtClean="0">
                <a:solidFill>
                  <a:srgbClr val="3366FF"/>
                </a:solidFill>
                <a:sym typeface="Wingdings"/>
              </a:rPr>
              <a:t>	</a:t>
            </a:r>
            <a:r>
              <a:rPr lang="fr-FR" dirty="0" smtClean="0">
                <a:sym typeface="Wingdings"/>
              </a:rPr>
              <a:t> mais approximation de la réalité</a:t>
            </a:r>
            <a:endParaRPr lang="fr-FR" dirty="0"/>
          </a:p>
          <a:p>
            <a:endParaRPr lang="fr-FR" dirty="0" smtClean="0">
              <a:solidFill>
                <a:srgbClr val="FF8000"/>
              </a:solidFill>
            </a:endParaRPr>
          </a:p>
          <a:p>
            <a:pPr marL="0"/>
            <a:endParaRPr lang="fr-FR" dirty="0" smtClean="0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Animation par modèles physiques – Modèle discret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381000" y="1447800"/>
            <a:ext cx="2836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8000"/>
                </a:solidFill>
              </a:rPr>
              <a:t>Systèmes de particules</a:t>
            </a:r>
            <a:endParaRPr lang="fr-FR" sz="2000" dirty="0">
              <a:solidFill>
                <a:srgbClr val="FF8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57200" y="1905000"/>
            <a:ext cx="8153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Matériel est discrétisé en un ensemble de particules</a:t>
            </a:r>
          </a:p>
          <a:p>
            <a:endParaRPr lang="fr-FR" sz="2000" dirty="0" smtClean="0"/>
          </a:p>
          <a:p>
            <a:r>
              <a:rPr lang="fr-FR" sz="2000" dirty="0" smtClean="0"/>
              <a:t>Masse associée à chacune des particules</a:t>
            </a:r>
          </a:p>
          <a:p>
            <a:endParaRPr lang="fr-FR" sz="2000" dirty="0" smtClean="0"/>
          </a:p>
          <a:p>
            <a:r>
              <a:rPr lang="fr-FR" sz="2000" dirty="0" smtClean="0"/>
              <a:t>Vecteurs position, vitesse et accélération associée à chacune des particules</a:t>
            </a:r>
            <a:endParaRPr lang="fr-FR" sz="2000" dirty="0"/>
          </a:p>
        </p:txBody>
      </p:sp>
      <p:pic>
        <p:nvPicPr>
          <p:cNvPr id="7" name="Image 6" descr="Dragon-wir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969630"/>
            <a:ext cx="2743200" cy="2202570"/>
          </a:xfrm>
          <a:prstGeom prst="rect">
            <a:avLst/>
          </a:prstGeom>
        </p:spPr>
      </p:pic>
      <p:pic>
        <p:nvPicPr>
          <p:cNvPr id="8" name="Image 7" descr="Drag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3962400"/>
            <a:ext cx="2743200" cy="2217799"/>
          </a:xfrm>
          <a:prstGeom prst="rect">
            <a:avLst/>
          </a:prstGeom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Animation par modèles physiques – Modèle discret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524000"/>
            <a:ext cx="8686800" cy="4114800"/>
          </a:xfrm>
        </p:spPr>
        <p:txBody>
          <a:bodyPr/>
          <a:lstStyle/>
          <a:p>
            <a:r>
              <a:rPr lang="fr-FR" dirty="0" smtClean="0">
                <a:solidFill>
                  <a:srgbClr val="FF8000"/>
                </a:solidFill>
              </a:rPr>
              <a:t>Système </a:t>
            </a:r>
            <a:r>
              <a:rPr lang="fr-FR" dirty="0" err="1" smtClean="0">
                <a:solidFill>
                  <a:srgbClr val="FF8000"/>
                </a:solidFill>
              </a:rPr>
              <a:t>masses-ressorts</a:t>
            </a:r>
            <a:endParaRPr lang="fr-FR" dirty="0" smtClean="0">
              <a:solidFill>
                <a:srgbClr val="FF8000"/>
              </a:solidFill>
            </a:endParaRPr>
          </a:p>
          <a:p>
            <a:endParaRPr lang="fr-FR" dirty="0" smtClean="0">
              <a:solidFill>
                <a:srgbClr val="FF8000"/>
              </a:solidFill>
            </a:endParaRPr>
          </a:p>
          <a:p>
            <a:r>
              <a:rPr lang="fr-FR" dirty="0" smtClean="0">
                <a:solidFill>
                  <a:srgbClr val="FF8000"/>
                </a:solidFill>
              </a:rPr>
              <a:t>	</a:t>
            </a:r>
            <a:r>
              <a:rPr lang="fr-FR" dirty="0" smtClean="0"/>
              <a:t>Objet déformable modélisé par un ensemble de </a:t>
            </a:r>
            <a:r>
              <a:rPr lang="fr-FR" dirty="0" smtClean="0">
                <a:solidFill>
                  <a:srgbClr val="000000"/>
                </a:solidFill>
              </a:rPr>
              <a:t>masses connectées entre elles par des ressorts</a:t>
            </a:r>
          </a:p>
          <a:p>
            <a:endParaRPr lang="fr-FR" dirty="0" smtClean="0"/>
          </a:p>
          <a:p>
            <a:r>
              <a:rPr lang="fr-FR" dirty="0" smtClean="0"/>
              <a:t>	</a:t>
            </a:r>
          </a:p>
          <a:p>
            <a:r>
              <a:rPr lang="fr-FR" dirty="0" smtClean="0"/>
              <a:t>	Les objets modélisés peuvent être :</a:t>
            </a:r>
          </a:p>
          <a:p>
            <a:pPr lvl="1">
              <a:buFont typeface="Arial"/>
              <a:buChar char="•"/>
            </a:pPr>
            <a:r>
              <a:rPr lang="fr-FR" dirty="0" smtClean="0"/>
              <a:t>des courbes (cheveux, cordes, etc. ) </a:t>
            </a:r>
            <a:r>
              <a:rPr lang="fr-FR" dirty="0" err="1" smtClean="0">
                <a:sym typeface="Wingdings"/>
              </a:rPr>
              <a:t></a:t>
            </a:r>
            <a:r>
              <a:rPr lang="fr-FR" dirty="0" smtClean="0">
                <a:sym typeface="Wingdings"/>
              </a:rPr>
              <a:t> 1D</a:t>
            </a:r>
          </a:p>
          <a:p>
            <a:pPr lvl="1">
              <a:buFont typeface="Arial"/>
              <a:buChar char="•"/>
            </a:pPr>
            <a:r>
              <a:rPr lang="fr-FR" dirty="0" smtClean="0">
                <a:sym typeface="Wingdings"/>
              </a:rPr>
              <a:t>des surfaces (textiles, surface de l’eau, etc.) </a:t>
            </a:r>
            <a:r>
              <a:rPr lang="fr-FR" dirty="0" err="1" smtClean="0">
                <a:sym typeface="Wingdings"/>
              </a:rPr>
              <a:t></a:t>
            </a:r>
            <a:r>
              <a:rPr lang="fr-FR" dirty="0" smtClean="0">
                <a:sym typeface="Wingdings"/>
              </a:rPr>
              <a:t> 2D</a:t>
            </a:r>
          </a:p>
          <a:p>
            <a:pPr lvl="1">
              <a:buFont typeface="Arial"/>
              <a:buChar char="•"/>
            </a:pPr>
            <a:r>
              <a:rPr lang="fr-FR" dirty="0" smtClean="0">
                <a:sym typeface="Wingdings"/>
              </a:rPr>
              <a:t>des volumes (objet volumique visqueux) </a:t>
            </a:r>
            <a:r>
              <a:rPr lang="fr-FR" dirty="0" err="1" smtClean="0">
                <a:sym typeface="Wingdings"/>
              </a:rPr>
              <a:t></a:t>
            </a:r>
            <a:r>
              <a:rPr lang="fr-FR" dirty="0" smtClean="0">
                <a:sym typeface="Wingdings"/>
              </a:rPr>
              <a:t> 3D</a:t>
            </a:r>
            <a:endParaRPr lang="fr-FR" dirty="0"/>
          </a:p>
        </p:txBody>
      </p:sp>
      <p:sp>
        <p:nvSpPr>
          <p:cNvPr id="5" name="Rectangle à coins arrondis 4"/>
          <p:cNvSpPr/>
          <p:nvPr/>
        </p:nvSpPr>
        <p:spPr bwMode="auto">
          <a:xfrm>
            <a:off x="762000" y="2286000"/>
            <a:ext cx="7924800" cy="685800"/>
          </a:xfrm>
          <a:prstGeom prst="roundRect">
            <a:avLst/>
          </a:prstGeom>
          <a:noFill/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pic>
        <p:nvPicPr>
          <p:cNvPr id="6" name="Image 5" descr="ressort-surfac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0" y="3949700"/>
            <a:ext cx="1536700" cy="1536700"/>
          </a:xfrm>
          <a:prstGeom prst="rect">
            <a:avLst/>
          </a:prstGeom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Animation par modèles physiques – Modèle discret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4800" y="1447800"/>
            <a:ext cx="8991600" cy="2971800"/>
          </a:xfrm>
        </p:spPr>
        <p:txBody>
          <a:bodyPr/>
          <a:lstStyle/>
          <a:p>
            <a:r>
              <a:rPr lang="fr-FR" dirty="0" smtClean="0">
                <a:solidFill>
                  <a:srgbClr val="FF8000"/>
                </a:solidFill>
              </a:rPr>
              <a:t>Formulation d’un système </a:t>
            </a:r>
            <a:r>
              <a:rPr lang="fr-FR" dirty="0" err="1" smtClean="0">
                <a:solidFill>
                  <a:srgbClr val="FF8000"/>
                </a:solidFill>
              </a:rPr>
              <a:t>masses-ressorts</a:t>
            </a:r>
            <a:endParaRPr lang="fr-FR" dirty="0" smtClean="0">
              <a:solidFill>
                <a:srgbClr val="FF8000"/>
              </a:solidFill>
            </a:endParaRPr>
          </a:p>
          <a:p>
            <a:r>
              <a:rPr lang="fr-FR" dirty="0" smtClean="0">
                <a:solidFill>
                  <a:srgbClr val="000000"/>
                </a:solidFill>
              </a:rPr>
              <a:t>	Système contient : </a:t>
            </a:r>
          </a:p>
          <a:p>
            <a:pPr lvl="1">
              <a:buFont typeface="Arial"/>
              <a:buChar char="•"/>
            </a:pPr>
            <a:r>
              <a:rPr lang="fr-FR" dirty="0" smtClean="0">
                <a:solidFill>
                  <a:srgbClr val="000000"/>
                </a:solidFill>
              </a:rPr>
              <a:t>p particules de masses m</a:t>
            </a:r>
            <a:r>
              <a:rPr lang="fr-FR" baseline="-25000" dirty="0" smtClean="0">
                <a:solidFill>
                  <a:srgbClr val="000000"/>
                </a:solidFill>
              </a:rPr>
              <a:t>i</a:t>
            </a:r>
            <a:r>
              <a:rPr lang="fr-FR" dirty="0" smtClean="0">
                <a:solidFill>
                  <a:srgbClr val="000000"/>
                </a:solidFill>
              </a:rPr>
              <a:t> et de position x</a:t>
            </a:r>
            <a:r>
              <a:rPr lang="fr-FR" baseline="-25000" dirty="0" smtClean="0">
                <a:solidFill>
                  <a:srgbClr val="000000"/>
                </a:solidFill>
              </a:rPr>
              <a:t>i </a:t>
            </a:r>
            <a:r>
              <a:rPr lang="fr-FR" dirty="0" smtClean="0">
                <a:solidFill>
                  <a:srgbClr val="000000"/>
                </a:solidFill>
              </a:rPr>
              <a:t>pour 1 ≤ i ≤ p </a:t>
            </a:r>
          </a:p>
          <a:p>
            <a:pPr lvl="1">
              <a:buFont typeface="Arial"/>
              <a:buChar char="•"/>
            </a:pPr>
            <a:r>
              <a:rPr lang="fr-FR" dirty="0" smtClean="0">
                <a:solidFill>
                  <a:srgbClr val="000000"/>
                </a:solidFill>
              </a:rPr>
              <a:t>(p-1) ressorts</a:t>
            </a:r>
            <a:endParaRPr lang="fr-FR" baseline="-25000" dirty="0" smtClean="0">
              <a:solidFill>
                <a:srgbClr val="000000"/>
              </a:solidFill>
            </a:endParaRPr>
          </a:p>
          <a:p>
            <a:endParaRPr lang="fr-FR" dirty="0" smtClean="0">
              <a:solidFill>
                <a:srgbClr val="000000"/>
              </a:solidFill>
            </a:endParaRPr>
          </a:p>
          <a:p>
            <a:r>
              <a:rPr lang="fr-FR" dirty="0" smtClean="0">
                <a:solidFill>
                  <a:srgbClr val="000000"/>
                </a:solidFill>
              </a:rPr>
              <a:t>	Particule i est connectée par deux ressorts aux points i-1 et i+1</a:t>
            </a:r>
          </a:p>
          <a:p>
            <a:r>
              <a:rPr lang="fr-FR" dirty="0" smtClean="0">
                <a:solidFill>
                  <a:srgbClr val="000000"/>
                </a:solidFill>
              </a:rPr>
              <a:t>	</a:t>
            </a:r>
          </a:p>
          <a:p>
            <a:r>
              <a:rPr lang="fr-FR" dirty="0" smtClean="0">
                <a:solidFill>
                  <a:srgbClr val="000000"/>
                </a:solidFill>
              </a:rPr>
              <a:t>	</a:t>
            </a:r>
            <a:r>
              <a:rPr lang="fr-FR" dirty="0" err="1" smtClean="0">
                <a:solidFill>
                  <a:srgbClr val="000000"/>
                </a:solidFill>
              </a:rPr>
              <a:t>Ressort</a:t>
            </a:r>
            <a:r>
              <a:rPr lang="fr-FR" baseline="-25000" dirty="0" err="1" smtClean="0">
                <a:solidFill>
                  <a:srgbClr val="000000"/>
                </a:solidFill>
              </a:rPr>
              <a:t>ij</a:t>
            </a:r>
            <a:r>
              <a:rPr lang="fr-FR" dirty="0" smtClean="0">
                <a:solidFill>
                  <a:srgbClr val="000000"/>
                </a:solidFill>
              </a:rPr>
              <a:t> </a:t>
            </a:r>
          </a:p>
          <a:p>
            <a:pPr lvl="1">
              <a:buFont typeface="Arial"/>
              <a:buChar char="•"/>
            </a:pPr>
            <a:r>
              <a:rPr lang="fr-FR" dirty="0" smtClean="0">
                <a:solidFill>
                  <a:srgbClr val="000000"/>
                </a:solidFill>
              </a:rPr>
              <a:t>relie les masses m</a:t>
            </a:r>
            <a:r>
              <a:rPr lang="fr-FR" baseline="-25000" dirty="0" smtClean="0">
                <a:solidFill>
                  <a:srgbClr val="000000"/>
                </a:solidFill>
              </a:rPr>
              <a:t>i</a:t>
            </a:r>
            <a:r>
              <a:rPr lang="fr-FR" dirty="0" smtClean="0">
                <a:solidFill>
                  <a:srgbClr val="000000"/>
                </a:solidFill>
              </a:rPr>
              <a:t> et </a:t>
            </a:r>
            <a:r>
              <a:rPr lang="fr-FR" dirty="0" err="1" smtClean="0">
                <a:solidFill>
                  <a:srgbClr val="000000"/>
                </a:solidFill>
              </a:rPr>
              <a:t>m</a:t>
            </a:r>
            <a:r>
              <a:rPr lang="fr-FR" baseline="-25000" dirty="0" err="1" smtClean="0">
                <a:solidFill>
                  <a:srgbClr val="000000"/>
                </a:solidFill>
              </a:rPr>
              <a:t>j</a:t>
            </a:r>
            <a:r>
              <a:rPr lang="fr-FR" dirty="0" smtClean="0">
                <a:solidFill>
                  <a:srgbClr val="000000"/>
                </a:solidFill>
              </a:rPr>
              <a:t> </a:t>
            </a:r>
          </a:p>
          <a:p>
            <a:pPr lvl="1">
              <a:buFont typeface="Arial"/>
              <a:buChar char="•"/>
            </a:pPr>
            <a:r>
              <a:rPr lang="fr-FR" dirty="0" smtClean="0">
                <a:solidFill>
                  <a:srgbClr val="000000"/>
                </a:solidFill>
              </a:rPr>
              <a:t>avec une raideur </a:t>
            </a:r>
            <a:r>
              <a:rPr lang="fr-FR" dirty="0" err="1" smtClean="0">
                <a:solidFill>
                  <a:srgbClr val="000000"/>
                </a:solidFill>
              </a:rPr>
              <a:t>k</a:t>
            </a:r>
            <a:r>
              <a:rPr lang="fr-FR" baseline="-25000" dirty="0" err="1" smtClean="0">
                <a:solidFill>
                  <a:srgbClr val="000000"/>
                </a:solidFill>
              </a:rPr>
              <a:t>ij</a:t>
            </a:r>
            <a:r>
              <a:rPr lang="fr-FR" dirty="0" smtClean="0">
                <a:solidFill>
                  <a:srgbClr val="000000"/>
                </a:solidFill>
              </a:rPr>
              <a:t> &gt;0 </a:t>
            </a:r>
          </a:p>
          <a:p>
            <a:pPr lvl="1">
              <a:buFont typeface="Arial"/>
              <a:buChar char="•"/>
            </a:pPr>
            <a:r>
              <a:rPr lang="fr-FR" dirty="0" smtClean="0">
                <a:solidFill>
                  <a:srgbClr val="000000"/>
                </a:solidFill>
              </a:rPr>
              <a:t>et une longueur au repos </a:t>
            </a:r>
            <a:r>
              <a:rPr lang="fr-FR" dirty="0" err="1" smtClean="0">
                <a:solidFill>
                  <a:srgbClr val="000000"/>
                </a:solidFill>
              </a:rPr>
              <a:t>l</a:t>
            </a:r>
            <a:r>
              <a:rPr lang="fr-FR" baseline="-25000" dirty="0" err="1" smtClean="0">
                <a:solidFill>
                  <a:srgbClr val="000000"/>
                </a:solidFill>
              </a:rPr>
              <a:t>ij</a:t>
            </a:r>
            <a:endParaRPr lang="fr-FR" baseline="-25000" dirty="0" smtClean="0">
              <a:solidFill>
                <a:srgbClr val="000000"/>
              </a:solidFill>
            </a:endParaRPr>
          </a:p>
          <a:p>
            <a:endParaRPr lang="fr-FR" dirty="0" smtClean="0">
              <a:solidFill>
                <a:srgbClr val="000000"/>
              </a:solidFill>
            </a:endParaRPr>
          </a:p>
          <a:p>
            <a:r>
              <a:rPr lang="fr-FR" dirty="0" smtClean="0">
                <a:solidFill>
                  <a:srgbClr val="000000"/>
                </a:solidFill>
              </a:rPr>
              <a:t>	</a:t>
            </a:r>
          </a:p>
          <a:p>
            <a:endParaRPr lang="fr-FR" dirty="0" smtClean="0">
              <a:solidFill>
                <a:srgbClr val="FF8000"/>
              </a:solidFill>
            </a:endParaRPr>
          </a:p>
          <a:p>
            <a:r>
              <a:rPr lang="fr-FR" dirty="0" smtClean="0"/>
              <a:t>	</a:t>
            </a:r>
          </a:p>
          <a:p>
            <a:endParaRPr lang="fr-FR" dirty="0"/>
          </a:p>
        </p:txBody>
      </p:sp>
      <p:pic>
        <p:nvPicPr>
          <p:cNvPr id="8" name="Image 7" descr="ressort-mass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5257800"/>
            <a:ext cx="3594533" cy="685800"/>
          </a:xfrm>
          <a:prstGeom prst="rect">
            <a:avLst/>
          </a:prstGeom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1143000" y="3429000"/>
            <a:ext cx="5867400" cy="16002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Animation par modèles physiques – Modèle discret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1000" y="1524000"/>
            <a:ext cx="7772400" cy="2438400"/>
          </a:xfrm>
        </p:spPr>
        <p:txBody>
          <a:bodyPr/>
          <a:lstStyle/>
          <a:p>
            <a:r>
              <a:rPr lang="fr-FR" dirty="0" smtClean="0">
                <a:solidFill>
                  <a:srgbClr val="FF8000"/>
                </a:solidFill>
              </a:rPr>
              <a:t>Equation du mouvement pour un système </a:t>
            </a:r>
            <a:r>
              <a:rPr lang="fr-FR" dirty="0" err="1" smtClean="0">
                <a:solidFill>
                  <a:srgbClr val="FF8000"/>
                </a:solidFill>
              </a:rPr>
              <a:t>masses-ressorts</a:t>
            </a:r>
            <a:endParaRPr lang="fr-FR" dirty="0" smtClean="0">
              <a:solidFill>
                <a:srgbClr val="FF8000"/>
              </a:solidFill>
            </a:endParaRPr>
          </a:p>
          <a:p>
            <a:endParaRPr lang="fr-FR" sz="900" dirty="0" smtClean="0">
              <a:solidFill>
                <a:srgbClr val="FF8000"/>
              </a:solidFill>
            </a:endParaRPr>
          </a:p>
          <a:p>
            <a:r>
              <a:rPr lang="fr-FR" dirty="0" smtClean="0">
                <a:solidFill>
                  <a:srgbClr val="000000"/>
                </a:solidFill>
              </a:rPr>
              <a:t>	Soit </a:t>
            </a:r>
            <a:r>
              <a:rPr lang="fr-FR" dirty="0" smtClean="0">
                <a:solidFill>
                  <a:srgbClr val="000000"/>
                </a:solidFill>
                <a:latin typeface="Lucida Calligraphy"/>
                <a:cs typeface="Lucida Calligraphy"/>
              </a:rPr>
              <a:t>A</a:t>
            </a:r>
            <a:r>
              <a:rPr lang="fr-FR" baseline="-25000" dirty="0" smtClean="0">
                <a:solidFill>
                  <a:srgbClr val="000000"/>
                </a:solidFill>
              </a:rPr>
              <a:t>i</a:t>
            </a:r>
            <a:r>
              <a:rPr lang="fr-FR" dirty="0" smtClean="0">
                <a:solidFill>
                  <a:srgbClr val="000000"/>
                </a:solidFill>
              </a:rPr>
              <a:t> = ensemble des indices j tels que m</a:t>
            </a:r>
            <a:r>
              <a:rPr lang="fr-FR" baseline="-25000" dirty="0" smtClean="0">
                <a:solidFill>
                  <a:srgbClr val="000000"/>
                </a:solidFill>
              </a:rPr>
              <a:t>i</a:t>
            </a:r>
            <a:r>
              <a:rPr lang="fr-FR" dirty="0" smtClean="0">
                <a:solidFill>
                  <a:srgbClr val="000000"/>
                </a:solidFill>
              </a:rPr>
              <a:t> connectée à </a:t>
            </a:r>
            <a:r>
              <a:rPr lang="fr-FR" dirty="0" err="1" smtClean="0">
                <a:solidFill>
                  <a:srgbClr val="000000"/>
                </a:solidFill>
              </a:rPr>
              <a:t>m</a:t>
            </a:r>
            <a:r>
              <a:rPr lang="fr-FR" baseline="-25000" dirty="0" err="1" smtClean="0">
                <a:solidFill>
                  <a:srgbClr val="000000"/>
                </a:solidFill>
              </a:rPr>
              <a:t>j</a:t>
            </a:r>
            <a:endParaRPr lang="fr-FR" baseline="-25000" dirty="0" smtClean="0">
              <a:solidFill>
                <a:srgbClr val="000000"/>
              </a:solidFill>
            </a:endParaRPr>
          </a:p>
          <a:p>
            <a:endParaRPr lang="fr-FR" baseline="-25000" dirty="0" smtClean="0">
              <a:solidFill>
                <a:srgbClr val="000000"/>
              </a:solidFill>
            </a:endParaRPr>
          </a:p>
          <a:p>
            <a:r>
              <a:rPr lang="fr-FR" baseline="-25000" dirty="0" smtClean="0">
                <a:solidFill>
                  <a:srgbClr val="000000"/>
                </a:solidFill>
              </a:rPr>
              <a:t>	</a:t>
            </a:r>
            <a:r>
              <a:rPr lang="fr-FR" dirty="0" smtClean="0">
                <a:solidFill>
                  <a:srgbClr val="000000"/>
                </a:solidFill>
              </a:rPr>
              <a:t>Soit F</a:t>
            </a:r>
            <a:r>
              <a:rPr lang="fr-FR" baseline="-25000" dirty="0" smtClean="0">
                <a:solidFill>
                  <a:srgbClr val="000000"/>
                </a:solidFill>
              </a:rPr>
              <a:t>i</a:t>
            </a:r>
            <a:r>
              <a:rPr lang="fr-FR" dirty="0" smtClean="0">
                <a:solidFill>
                  <a:srgbClr val="000000"/>
                </a:solidFill>
              </a:rPr>
              <a:t> les forces externes appliquées à la masse i</a:t>
            </a:r>
            <a:endParaRPr lang="fr-FR" baseline="-25000" dirty="0" smtClean="0">
              <a:solidFill>
                <a:srgbClr val="000000"/>
              </a:solidFill>
            </a:endParaRPr>
          </a:p>
          <a:p>
            <a:endParaRPr lang="fr-FR" dirty="0" smtClean="0">
              <a:solidFill>
                <a:srgbClr val="000000"/>
              </a:solidFill>
            </a:endParaRPr>
          </a:p>
          <a:p>
            <a:r>
              <a:rPr lang="fr-FR" dirty="0" smtClean="0">
                <a:solidFill>
                  <a:srgbClr val="000000"/>
                </a:solidFill>
              </a:rPr>
              <a:t>	    	Equation du mouvement de la particule i (PFD) :</a:t>
            </a:r>
          </a:p>
        </p:txBody>
      </p:sp>
      <p:graphicFrame>
        <p:nvGraphicFramePr>
          <p:cNvPr id="464898" name="Object 2"/>
          <p:cNvGraphicFramePr>
            <a:graphicFrameLocks noChangeAspect="1"/>
          </p:cNvGraphicFramePr>
          <p:nvPr/>
        </p:nvGraphicFramePr>
        <p:xfrm>
          <a:off x="1752600" y="4419600"/>
          <a:ext cx="4191000" cy="5791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5445" name="…quation" r:id="rId3" imgW="2019300" imgH="279400" progId="Equation.3">
                  <p:embed/>
                </p:oleObj>
              </mc:Choice>
              <mc:Fallback>
                <p:oleObj name="…quation" r:id="rId3" imgW="2019300" imgH="2794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4419600"/>
                        <a:ext cx="4191000" cy="57917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4899" name="Object 3"/>
          <p:cNvGraphicFramePr>
            <a:graphicFrameLocks noChangeAspect="1"/>
          </p:cNvGraphicFramePr>
          <p:nvPr/>
        </p:nvGraphicFramePr>
        <p:xfrm>
          <a:off x="1752600" y="3962400"/>
          <a:ext cx="790575" cy="263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5446" name="…quation" r:id="rId5" imgW="381000" imgH="127000" progId="Equation.3">
                  <p:embed/>
                </p:oleObj>
              </mc:Choice>
              <mc:Fallback>
                <p:oleObj name="…quation" r:id="rId5" imgW="381000" imgH="1270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3962400"/>
                        <a:ext cx="790575" cy="263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2590800" y="3886200"/>
            <a:ext cx="39477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somme des forces exercées sur i</a:t>
            </a:r>
            <a:endParaRPr lang="fr-FR" sz="2000" dirty="0"/>
          </a:p>
        </p:txBody>
      </p:sp>
      <p:sp>
        <p:nvSpPr>
          <p:cNvPr id="8" name="Flèche vers la droite 7"/>
          <p:cNvSpPr/>
          <p:nvPr/>
        </p:nvSpPr>
        <p:spPr bwMode="auto">
          <a:xfrm>
            <a:off x="609600" y="5181600"/>
            <a:ext cx="609600" cy="3048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447800" y="5105400"/>
            <a:ext cx="71737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fr-FR" sz="2000" dirty="0" smtClean="0"/>
              <a:t>Obtention des accélérations des points au cours du temps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2000" dirty="0" smtClean="0"/>
              <a:t>Intégration des accélérations pour obtenir les vitesses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2000" dirty="0" smtClean="0"/>
              <a:t>Intégration des vitesses pour obtenir les positions</a:t>
            </a:r>
            <a:endParaRPr lang="fr-FR" sz="2000" dirty="0"/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Animation par modèles physiques – Modèle discret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0" y="1600200"/>
            <a:ext cx="958811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FF8000"/>
                </a:solidFill>
              </a:rPr>
              <a:t>Méthodes d’intégration numériques</a:t>
            </a:r>
          </a:p>
          <a:p>
            <a:endParaRPr lang="fr-FR" sz="2000" dirty="0" smtClean="0">
              <a:solidFill>
                <a:srgbClr val="FF8000"/>
              </a:solidFill>
            </a:endParaRPr>
          </a:p>
          <a:p>
            <a:r>
              <a:rPr lang="fr-FR" sz="2000" dirty="0" smtClean="0"/>
              <a:t>	Il existe de nombreuses méthodes d’intégration</a:t>
            </a:r>
          </a:p>
          <a:p>
            <a:endParaRPr lang="fr-FR" sz="2000" dirty="0" smtClean="0"/>
          </a:p>
          <a:p>
            <a:r>
              <a:rPr lang="fr-FR" sz="2000" dirty="0" smtClean="0"/>
              <a:t>	Compromis entre le temps de calcul et la stabilité </a:t>
            </a:r>
            <a:r>
              <a:rPr lang="fr-FR" sz="2000" dirty="0" smtClean="0"/>
              <a:t>numérique / précision</a:t>
            </a:r>
            <a:endParaRPr lang="fr-FR" sz="2000" dirty="0" smtClean="0"/>
          </a:p>
          <a:p>
            <a:endParaRPr lang="fr-FR" sz="2000" dirty="0" smtClean="0"/>
          </a:p>
          <a:p>
            <a:r>
              <a:rPr lang="fr-FR" sz="2000" dirty="0" smtClean="0"/>
              <a:t>	Deux grandes classes : </a:t>
            </a:r>
          </a:p>
          <a:p>
            <a:pPr lvl="3">
              <a:buFont typeface="Arial"/>
              <a:buChar char="•"/>
            </a:pPr>
            <a:r>
              <a:rPr lang="fr-FR" sz="2000" dirty="0" smtClean="0"/>
              <a:t> méthodes explicites : Euler explicite, </a:t>
            </a:r>
            <a:r>
              <a:rPr lang="fr-FR" sz="2000" dirty="0" err="1" smtClean="0"/>
              <a:t>Leapfrog</a:t>
            </a:r>
            <a:r>
              <a:rPr lang="fr-FR" sz="2000" dirty="0" smtClean="0"/>
              <a:t>, etc. </a:t>
            </a:r>
          </a:p>
          <a:p>
            <a:pPr lvl="3">
              <a:buFont typeface="Arial"/>
              <a:buChar char="•"/>
            </a:pPr>
            <a:r>
              <a:rPr lang="fr-FR" sz="2000" dirty="0" smtClean="0"/>
              <a:t> méthodes implicites : Euler implicite, etc. </a:t>
            </a:r>
            <a:endParaRPr lang="fr-FR" sz="2000" dirty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Animation par modèles physiques – Modèle discret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71600" y="1676400"/>
            <a:ext cx="7772400" cy="3733800"/>
          </a:xfrm>
        </p:spPr>
        <p:txBody>
          <a:bodyPr/>
          <a:lstStyle/>
          <a:p>
            <a:endParaRPr lang="fr-FR" dirty="0" smtClean="0">
              <a:solidFill>
                <a:srgbClr val="FF8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fr-FR" dirty="0" smtClean="0"/>
              <a:t>Calcul des forces exercées sur l’objets</a:t>
            </a:r>
          </a:p>
          <a:p>
            <a:pPr marL="857250" lvl="1" indent="-457200"/>
            <a:r>
              <a:rPr lang="fr-FR" dirty="0" smtClean="0"/>
              <a:t>forces dues aux ressorts</a:t>
            </a:r>
          </a:p>
          <a:p>
            <a:pPr marL="857250" lvl="1" indent="-457200"/>
            <a:r>
              <a:rPr lang="fr-FR" dirty="0" smtClean="0"/>
              <a:t>forces </a:t>
            </a:r>
            <a:r>
              <a:rPr lang="fr-FR" dirty="0" smtClean="0"/>
              <a:t>extérieures (gravité, etc.)</a:t>
            </a:r>
            <a:endParaRPr lang="fr-FR" dirty="0" smtClean="0"/>
          </a:p>
          <a:p>
            <a:pPr marL="857250" lvl="1" indent="-457200">
              <a:buNone/>
            </a:pPr>
            <a:endParaRPr lang="fr-FR" dirty="0" smtClean="0"/>
          </a:p>
          <a:p>
            <a:pPr marL="457200" indent="-457200">
              <a:buFont typeface="+mj-lt"/>
              <a:buAutoNum type="arabicPeriod"/>
            </a:pPr>
            <a:r>
              <a:rPr lang="fr-FR" dirty="0" smtClean="0"/>
              <a:t>Calcul des accélérations (PFD)</a:t>
            </a:r>
          </a:p>
          <a:p>
            <a:pPr marL="457200" indent="-457200">
              <a:buFont typeface="+mj-lt"/>
              <a:buAutoNum type="arabicPeriod"/>
            </a:pPr>
            <a:endParaRPr lang="fr-FR" dirty="0" smtClean="0"/>
          </a:p>
          <a:p>
            <a:pPr marL="457200" indent="-457200">
              <a:buFont typeface="+mj-lt"/>
              <a:buAutoNum type="arabicPeriod"/>
            </a:pPr>
            <a:r>
              <a:rPr lang="fr-FR" dirty="0" smtClean="0"/>
              <a:t>Intégration des accélérations pour obtenir les vitesses</a:t>
            </a:r>
          </a:p>
          <a:p>
            <a:pPr marL="457200" indent="-457200">
              <a:buFont typeface="+mj-lt"/>
              <a:buAutoNum type="arabicPeriod"/>
            </a:pPr>
            <a:endParaRPr lang="fr-FR" dirty="0" smtClean="0"/>
          </a:p>
          <a:p>
            <a:pPr marL="457200" indent="-457200">
              <a:buFont typeface="+mj-lt"/>
              <a:buAutoNum type="arabicPeriod"/>
            </a:pPr>
            <a:r>
              <a:rPr lang="fr-FR" dirty="0" smtClean="0"/>
              <a:t>Intégration des vitesses pour obtenir les positions</a:t>
            </a:r>
          </a:p>
          <a:p>
            <a:pPr marL="457200" indent="-457200">
              <a:buFont typeface="+mj-lt"/>
              <a:buAutoNum type="arabicPeriod"/>
            </a:pPr>
            <a:endParaRPr lang="fr-FR" dirty="0" smtClean="0"/>
          </a:p>
          <a:p>
            <a:pPr marL="457200" indent="-457200">
              <a:buFont typeface="+mj-lt"/>
              <a:buAutoNum type="arabicPeriod"/>
            </a:pPr>
            <a:r>
              <a:rPr lang="fr-FR" dirty="0" smtClean="0"/>
              <a:t>Affichage de l’objet</a:t>
            </a:r>
          </a:p>
          <a:p>
            <a:pPr marL="457200" indent="-457200">
              <a:buFont typeface="+mj-lt"/>
              <a:buAutoNum type="arabicPeriod"/>
            </a:pPr>
            <a:endParaRPr lang="fr-FR" dirty="0">
              <a:solidFill>
                <a:srgbClr val="FF8000"/>
              </a:solidFill>
            </a:endParaRPr>
          </a:p>
        </p:txBody>
      </p:sp>
      <p:sp>
        <p:nvSpPr>
          <p:cNvPr id="5" name="Rectangle à coins arrondis 4"/>
          <p:cNvSpPr/>
          <p:nvPr/>
        </p:nvSpPr>
        <p:spPr bwMode="auto">
          <a:xfrm>
            <a:off x="1219200" y="1981200"/>
            <a:ext cx="6934200" cy="4191000"/>
          </a:xfrm>
          <a:prstGeom prst="roundRect">
            <a:avLst>
              <a:gd name="adj" fmla="val 6111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510714" y="1447800"/>
            <a:ext cx="64140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8000"/>
                </a:solidFill>
              </a:rPr>
              <a:t>Boucle d’animation pour un système </a:t>
            </a:r>
            <a:r>
              <a:rPr lang="fr-FR" sz="2000" dirty="0" err="1" smtClean="0">
                <a:solidFill>
                  <a:srgbClr val="FF8000"/>
                </a:solidFill>
              </a:rPr>
              <a:t>masses-ressorts</a:t>
            </a:r>
            <a:r>
              <a:rPr lang="fr-FR" sz="2000" dirty="0" smtClean="0">
                <a:solidFill>
                  <a:srgbClr val="FF8000"/>
                </a:solidFill>
              </a:rPr>
              <a:t> </a:t>
            </a:r>
          </a:p>
          <a:p>
            <a:endParaRPr lang="fr-FR" sz="2000" dirty="0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Animation par modèles physiques – Modèle discret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304800" y="1600200"/>
            <a:ext cx="822764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rgbClr val="FF8000"/>
                </a:solidFill>
              </a:rPr>
              <a:t>Boucle d’animation pour un système masses-ressorts </a:t>
            </a:r>
          </a:p>
          <a:p>
            <a:endParaRPr lang="fr-FR" sz="2000" dirty="0" smtClean="0">
              <a:solidFill>
                <a:srgbClr val="FF8000"/>
              </a:solidFill>
            </a:endParaRPr>
          </a:p>
          <a:p>
            <a:r>
              <a:rPr lang="fr-FR" sz="2000" dirty="0" smtClean="0">
                <a:solidFill>
                  <a:srgbClr val="FF8000"/>
                </a:solidFill>
              </a:rPr>
              <a:t>Utilisation de la m</a:t>
            </a:r>
            <a:r>
              <a:rPr lang="fr-FR" sz="2000" dirty="0" smtClean="0">
                <a:solidFill>
                  <a:srgbClr val="FF8000"/>
                </a:solidFill>
              </a:rPr>
              <a:t>éthode d’intégration d’Euler semi-implicite</a:t>
            </a:r>
          </a:p>
          <a:p>
            <a:r>
              <a:rPr lang="fr-FR" sz="2000" dirty="0" smtClean="0">
                <a:solidFill>
                  <a:srgbClr val="FF8000"/>
                </a:solidFill>
              </a:rPr>
              <a:t>	</a:t>
            </a:r>
            <a:r>
              <a:rPr lang="fr-FR" sz="2000" dirty="0" smtClean="0"/>
              <a:t>Facile à mettre en œuvre</a:t>
            </a:r>
          </a:p>
          <a:p>
            <a:r>
              <a:rPr lang="fr-FR" sz="2000" dirty="0"/>
              <a:t>	</a:t>
            </a:r>
            <a:r>
              <a:rPr lang="fr-FR" sz="2000" dirty="0" smtClean="0"/>
              <a:t>Discrétisation du temps</a:t>
            </a:r>
          </a:p>
          <a:p>
            <a:r>
              <a:rPr lang="fr-FR" sz="2000" dirty="0"/>
              <a:t>	</a:t>
            </a:r>
            <a:r>
              <a:rPr lang="fr-FR" sz="2000" dirty="0" smtClean="0"/>
              <a:t>Pas de temps h doit être petit</a:t>
            </a:r>
          </a:p>
          <a:p>
            <a:endParaRPr lang="fr-FR" sz="2000" dirty="0">
              <a:solidFill>
                <a:srgbClr val="FF8000"/>
              </a:solidFill>
            </a:endParaRPr>
          </a:p>
          <a:p>
            <a:r>
              <a:rPr lang="fr-FR" sz="2000" dirty="0" smtClean="0">
                <a:solidFill>
                  <a:srgbClr val="FF8000"/>
                </a:solidFill>
              </a:rPr>
              <a:t>Boucle de simulation :</a:t>
            </a:r>
          </a:p>
          <a:p>
            <a:endParaRPr lang="fr-FR" sz="2000" dirty="0" smtClean="0">
              <a:solidFill>
                <a:srgbClr val="FF8000"/>
              </a:solidFill>
            </a:endParaRPr>
          </a:p>
          <a:p>
            <a:r>
              <a:rPr lang="fr-FR" sz="2000" dirty="0" smtClean="0">
                <a:solidFill>
                  <a:srgbClr val="FF8000"/>
                </a:solidFill>
              </a:rPr>
              <a:t>	</a:t>
            </a:r>
            <a:r>
              <a:rPr lang="fr-FR" sz="2000" dirty="0" smtClean="0"/>
              <a:t>Forces				   F(</a:t>
            </a:r>
            <a:r>
              <a:rPr lang="fr-FR" sz="2000" dirty="0" err="1" smtClean="0"/>
              <a:t>t</a:t>
            </a:r>
            <a:r>
              <a:rPr lang="fr-FR" sz="2000" dirty="0" smtClean="0"/>
              <a:t>) 	= </a:t>
            </a:r>
            <a:r>
              <a:rPr lang="mr-IN" sz="2000" dirty="0" smtClean="0"/>
              <a:t>…</a:t>
            </a:r>
            <a:endParaRPr lang="fr-FR" sz="2000" dirty="0"/>
          </a:p>
          <a:p>
            <a:r>
              <a:rPr lang="fr-FR" sz="2000" dirty="0" smtClean="0">
                <a:solidFill>
                  <a:srgbClr val="FF8000"/>
                </a:solidFill>
              </a:rPr>
              <a:t>	</a:t>
            </a:r>
            <a:r>
              <a:rPr lang="fr-FR" sz="2000" dirty="0" smtClean="0"/>
              <a:t>Accélération			   a(</a:t>
            </a:r>
            <a:r>
              <a:rPr lang="fr-FR" sz="2000" dirty="0" err="1" smtClean="0"/>
              <a:t>t</a:t>
            </a:r>
            <a:r>
              <a:rPr lang="fr-FR" sz="2000" dirty="0" smtClean="0"/>
              <a:t>) 	= M</a:t>
            </a:r>
            <a:r>
              <a:rPr lang="fr-FR" sz="2000" baseline="30000" dirty="0" smtClean="0"/>
              <a:t>-1</a:t>
            </a:r>
            <a:r>
              <a:rPr lang="fr-FR" sz="2000" dirty="0" smtClean="0"/>
              <a:t> F(</a:t>
            </a:r>
            <a:r>
              <a:rPr lang="fr-FR" sz="2000" dirty="0" err="1" smtClean="0"/>
              <a:t>t</a:t>
            </a:r>
            <a:r>
              <a:rPr lang="fr-FR" sz="2000" dirty="0" smtClean="0"/>
              <a:t>)</a:t>
            </a:r>
          </a:p>
          <a:p>
            <a:endParaRPr lang="fr-FR" sz="2000" dirty="0" smtClean="0"/>
          </a:p>
          <a:p>
            <a:r>
              <a:rPr lang="fr-FR" sz="2000" dirty="0"/>
              <a:t>	</a:t>
            </a:r>
            <a:r>
              <a:rPr lang="fr-FR" sz="2000" dirty="0" smtClean="0"/>
              <a:t>Vitesse au temps  </a:t>
            </a:r>
            <a:r>
              <a:rPr lang="fr-FR" sz="2000" dirty="0" err="1" smtClean="0"/>
              <a:t>t+h</a:t>
            </a:r>
            <a:r>
              <a:rPr lang="fr-FR" sz="2000" dirty="0" smtClean="0"/>
              <a:t> 		v(</a:t>
            </a:r>
            <a:r>
              <a:rPr lang="fr-FR" sz="2000" dirty="0" err="1" smtClean="0"/>
              <a:t>t+h</a:t>
            </a:r>
            <a:r>
              <a:rPr lang="fr-FR" sz="2000" dirty="0" smtClean="0"/>
              <a:t>) 	= v(</a:t>
            </a:r>
            <a:r>
              <a:rPr lang="fr-FR" sz="2000" dirty="0" err="1" smtClean="0"/>
              <a:t>t</a:t>
            </a:r>
            <a:r>
              <a:rPr lang="fr-FR" sz="2000" dirty="0" smtClean="0"/>
              <a:t>) + h a(</a:t>
            </a:r>
            <a:r>
              <a:rPr lang="fr-FR" sz="2000" dirty="0" err="1" smtClean="0"/>
              <a:t>t</a:t>
            </a:r>
            <a:r>
              <a:rPr lang="fr-FR" sz="2000" dirty="0" smtClean="0"/>
              <a:t>)</a:t>
            </a:r>
            <a:endParaRPr lang="fr-FR" sz="2000" dirty="0" smtClean="0"/>
          </a:p>
          <a:p>
            <a:r>
              <a:rPr lang="fr-FR" sz="2000" dirty="0"/>
              <a:t>	</a:t>
            </a:r>
            <a:r>
              <a:rPr lang="fr-FR" sz="2000" dirty="0" smtClean="0"/>
              <a:t>Position au temps </a:t>
            </a:r>
            <a:r>
              <a:rPr lang="fr-FR" sz="2000" dirty="0" err="1" smtClean="0"/>
              <a:t>t+h</a:t>
            </a:r>
            <a:r>
              <a:rPr lang="fr-FR" sz="2000" dirty="0" smtClean="0"/>
              <a:t> 		x(</a:t>
            </a:r>
            <a:r>
              <a:rPr lang="fr-FR" sz="2000" dirty="0" err="1" smtClean="0"/>
              <a:t>t+h</a:t>
            </a:r>
            <a:r>
              <a:rPr lang="fr-FR" sz="2000" dirty="0"/>
              <a:t>) </a:t>
            </a:r>
            <a:r>
              <a:rPr lang="fr-FR" sz="2000" dirty="0" smtClean="0"/>
              <a:t>	= x(</a:t>
            </a:r>
            <a:r>
              <a:rPr lang="fr-FR" sz="2000" dirty="0" err="1" smtClean="0"/>
              <a:t>t</a:t>
            </a:r>
            <a:r>
              <a:rPr lang="fr-FR" sz="2000" dirty="0"/>
              <a:t>) + h </a:t>
            </a:r>
            <a:r>
              <a:rPr lang="fr-FR" sz="2000" dirty="0" smtClean="0"/>
              <a:t>v(</a:t>
            </a:r>
            <a:r>
              <a:rPr lang="fr-FR" sz="2000" dirty="0" err="1" smtClean="0"/>
              <a:t>t+h</a:t>
            </a:r>
            <a:r>
              <a:rPr lang="fr-FR" sz="2000" dirty="0" smtClean="0"/>
              <a:t>)</a:t>
            </a:r>
            <a:endParaRPr lang="fr-FR" sz="2000" dirty="0"/>
          </a:p>
          <a:p>
            <a:endParaRPr lang="fr-FR" sz="2000" dirty="0" smtClean="0">
              <a:solidFill>
                <a:srgbClr val="FF8000"/>
              </a:solidFill>
            </a:endParaRPr>
          </a:p>
          <a:p>
            <a:endParaRPr lang="fr-FR" sz="2000" dirty="0" smtClean="0">
              <a:solidFill>
                <a:srgbClr val="FF8000"/>
              </a:solidFill>
            </a:endParaRPr>
          </a:p>
          <a:p>
            <a:r>
              <a:rPr lang="fr-FR" sz="2000" dirty="0" smtClean="0"/>
              <a:t>	</a:t>
            </a:r>
            <a:endParaRPr lang="fr-FR" sz="2000" dirty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  <p:extLst>
      <p:ext uri="{BB962C8B-B14F-4D97-AF65-F5344CB8AC3E}">
        <p14:creationId xmlns:p14="http://schemas.microsoft.com/office/powerpoint/2010/main" val="153972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Domaines d’applications - Applications</a:t>
            </a:r>
            <a:r>
              <a:rPr lang="fr-FR" dirty="0" smtClean="0"/>
              <a:t> médicales</a:t>
            </a:r>
            <a:endParaRPr lang="fr-FR" dirty="0"/>
          </a:p>
        </p:txBody>
      </p:sp>
      <p:pic>
        <p:nvPicPr>
          <p:cNvPr id="99332" name="Picture 4" descr="Desbrun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905000"/>
            <a:ext cx="2438400" cy="1371600"/>
          </a:xfrm>
          <a:prstGeom prst="rect">
            <a:avLst/>
          </a:prstGeom>
          <a:noFill/>
        </p:spPr>
      </p:pic>
      <p:pic>
        <p:nvPicPr>
          <p:cNvPr id="99333" name="Picture 5" descr="Desbrun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0400" y="1905000"/>
            <a:ext cx="2362200" cy="1371600"/>
          </a:xfrm>
          <a:prstGeom prst="rect">
            <a:avLst/>
          </a:prstGeom>
          <a:noFill/>
        </p:spPr>
      </p:pic>
      <p:pic>
        <p:nvPicPr>
          <p:cNvPr id="99339" name="Picture 11" descr="SOF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67400" y="4238625"/>
            <a:ext cx="2590800" cy="1323975"/>
          </a:xfrm>
          <a:prstGeom prst="rect">
            <a:avLst/>
          </a:prstGeom>
          <a:noFill/>
        </p:spPr>
      </p:pic>
      <p:sp>
        <p:nvSpPr>
          <p:cNvPr id="99341" name="Text Box 13"/>
          <p:cNvSpPr txBox="1">
            <a:spLocks noChangeArrowheads="1"/>
          </p:cNvSpPr>
          <p:nvPr/>
        </p:nvSpPr>
        <p:spPr bwMode="auto">
          <a:xfrm>
            <a:off x="5715000" y="2438400"/>
            <a:ext cx="2286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600"/>
              <a:t>Simulation du foie Desbrun, </a:t>
            </a:r>
            <a:r>
              <a:rPr lang="fr-FR" sz="1600" i="1"/>
              <a:t>et. al.</a:t>
            </a:r>
            <a:r>
              <a:rPr lang="fr-FR" sz="1600"/>
              <a:t> 2001</a:t>
            </a:r>
            <a:endParaRPr lang="fr-FR"/>
          </a:p>
        </p:txBody>
      </p:sp>
      <p:sp>
        <p:nvSpPr>
          <p:cNvPr id="99342" name="Text Box 14"/>
          <p:cNvSpPr txBox="1">
            <a:spLocks noChangeArrowheads="1"/>
          </p:cNvSpPr>
          <p:nvPr/>
        </p:nvSpPr>
        <p:spPr bwMode="auto">
          <a:xfrm>
            <a:off x="5867400" y="5575300"/>
            <a:ext cx="25146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600" dirty="0"/>
              <a:t>Librairie simulation dédiée aux applications</a:t>
            </a:r>
            <a:r>
              <a:rPr lang="fr-FR" sz="1600" dirty="0" smtClean="0"/>
              <a:t> médicales </a:t>
            </a:r>
            <a:r>
              <a:rPr lang="fr-FR" sz="1600" dirty="0"/>
              <a:t>- SOFA</a:t>
            </a:r>
            <a:endParaRPr lang="fr-FR" dirty="0"/>
          </a:p>
        </p:txBody>
      </p:sp>
      <p:pic>
        <p:nvPicPr>
          <p:cNvPr id="99343" name="Picture 15" descr="zur10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3400" y="3867150"/>
            <a:ext cx="1878013" cy="1771650"/>
          </a:xfrm>
          <a:prstGeom prst="rect">
            <a:avLst/>
          </a:prstGeom>
          <a:noFill/>
        </p:spPr>
      </p:pic>
      <p:sp>
        <p:nvSpPr>
          <p:cNvPr id="99344" name="Text Box 16"/>
          <p:cNvSpPr txBox="1">
            <a:spLocks noChangeArrowheads="1"/>
          </p:cNvSpPr>
          <p:nvPr/>
        </p:nvSpPr>
        <p:spPr bwMode="auto">
          <a:xfrm>
            <a:off x="914400" y="5715000"/>
            <a:ext cx="3429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600" dirty="0"/>
              <a:t>Visualisation de données</a:t>
            </a:r>
            <a:r>
              <a:rPr lang="fr-FR" sz="1600" dirty="0" smtClean="0"/>
              <a:t> médicales </a:t>
            </a:r>
            <a:r>
              <a:rPr lang="fr-FR" sz="1600" dirty="0"/>
              <a:t>IRCAD - Strasbourg</a:t>
            </a:r>
            <a:endParaRPr lang="fr-FR" dirty="0"/>
          </a:p>
        </p:txBody>
      </p:sp>
      <p:pic>
        <p:nvPicPr>
          <p:cNvPr id="99345" name="Picture 17" descr="trachea0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67000" y="3886200"/>
            <a:ext cx="1905000" cy="1741488"/>
          </a:xfrm>
          <a:prstGeom prst="rect">
            <a:avLst/>
          </a:prstGeom>
          <a:noFill/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Animation par modèles physiques – Collisions 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533400" y="1524000"/>
            <a:ext cx="4932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FF8000"/>
                </a:solidFill>
              </a:rPr>
              <a:t>Gestion de plusieurs objets dans la scène </a:t>
            </a:r>
            <a:endParaRPr lang="fr-FR" sz="2000" dirty="0" smtClean="0"/>
          </a:p>
          <a:p>
            <a:endParaRPr lang="fr-FR" sz="2000" dirty="0" smtClean="0">
              <a:solidFill>
                <a:srgbClr val="FF8000"/>
              </a:solidFill>
            </a:endParaRPr>
          </a:p>
          <a:p>
            <a:endParaRPr lang="fr-FR" sz="2000" dirty="0">
              <a:solidFill>
                <a:srgbClr val="FF8000"/>
              </a:solidFill>
            </a:endParaRPr>
          </a:p>
        </p:txBody>
      </p:sp>
      <p:pic>
        <p:nvPicPr>
          <p:cNvPr id="6" name="Image 5" descr="Pai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057400"/>
            <a:ext cx="2667000" cy="2500313"/>
          </a:xfrm>
          <a:prstGeom prst="rect">
            <a:avLst/>
          </a:prstGeom>
        </p:spPr>
      </p:pic>
      <p:pic>
        <p:nvPicPr>
          <p:cNvPr id="7" name="Image 6" descr="pa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2435423"/>
            <a:ext cx="3699933" cy="1939771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587701" y="4648200"/>
            <a:ext cx="10030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Kaufmann</a:t>
            </a:r>
            <a:endParaRPr lang="fr-FR" sz="1400" dirty="0"/>
          </a:p>
        </p:txBody>
      </p:sp>
      <p:sp>
        <p:nvSpPr>
          <p:cNvPr id="9" name="ZoneTexte 8"/>
          <p:cNvSpPr txBox="1"/>
          <p:nvPr/>
        </p:nvSpPr>
        <p:spPr>
          <a:xfrm>
            <a:off x="6109048" y="4416623"/>
            <a:ext cx="4441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Pai</a:t>
            </a:r>
            <a:endParaRPr lang="fr-FR" sz="1400" dirty="0"/>
          </a:p>
        </p:txBody>
      </p:sp>
      <p:sp>
        <p:nvSpPr>
          <p:cNvPr id="10" name="ZoneTexte 9"/>
          <p:cNvSpPr txBox="1"/>
          <p:nvPr/>
        </p:nvSpPr>
        <p:spPr>
          <a:xfrm>
            <a:off x="1143000" y="5181600"/>
            <a:ext cx="68335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Souvent plusieurs objets en interaction dans la scène</a:t>
            </a:r>
          </a:p>
          <a:p>
            <a:r>
              <a:rPr lang="fr-FR" sz="2000" dirty="0" smtClean="0">
                <a:sym typeface="Wingdings"/>
              </a:rPr>
              <a:t>	</a:t>
            </a:r>
            <a:r>
              <a:rPr lang="fr-FR" sz="2000" dirty="0" err="1" smtClean="0">
                <a:sym typeface="Wingdings"/>
              </a:rPr>
              <a:t></a:t>
            </a:r>
            <a:r>
              <a:rPr lang="fr-FR" sz="2000" dirty="0" smtClean="0">
                <a:sym typeface="Wingdings"/>
              </a:rPr>
              <a:t> collisions à traiter entre les objets en interaction</a:t>
            </a:r>
            <a:endParaRPr lang="fr-FR" sz="2000" dirty="0"/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Animation par modèles physiques – Collisions </a:t>
            </a:r>
            <a:endParaRPr lang="fr-FR" dirty="0"/>
          </a:p>
        </p:txBody>
      </p:sp>
      <p:pic>
        <p:nvPicPr>
          <p:cNvPr id="6" name="Image 5" descr="Collision-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1752600"/>
            <a:ext cx="2147143" cy="1324286"/>
          </a:xfrm>
          <a:prstGeom prst="rect">
            <a:avLst/>
          </a:prstGeom>
        </p:spPr>
      </p:pic>
      <p:pic>
        <p:nvPicPr>
          <p:cNvPr id="9" name="Image 8" descr="SOF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3685758"/>
            <a:ext cx="2057400" cy="1157288"/>
          </a:xfrm>
          <a:prstGeom prst="rect">
            <a:avLst/>
          </a:prstGeom>
        </p:spPr>
      </p:pic>
      <p:pic>
        <p:nvPicPr>
          <p:cNvPr id="10" name="Image 9" descr="Debunn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2057400"/>
            <a:ext cx="4495800" cy="3133436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457200" y="1524000"/>
            <a:ext cx="37369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8000"/>
                </a:solidFill>
              </a:rPr>
              <a:t>Simulation de gestes médicaux</a:t>
            </a:r>
            <a:endParaRPr lang="fr-FR" sz="2000" dirty="0">
              <a:solidFill>
                <a:srgbClr val="FF8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762000" y="5867400"/>
            <a:ext cx="8148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smtClean="0"/>
              <a:t>Collisions à traiter entre différents organes ou entre organe et objet chirurgical</a:t>
            </a:r>
            <a:endParaRPr lang="fr-FR" sz="1800" dirty="0"/>
          </a:p>
        </p:txBody>
      </p:sp>
      <p:sp>
        <p:nvSpPr>
          <p:cNvPr id="13" name="ZoneTexte 12"/>
          <p:cNvSpPr txBox="1"/>
          <p:nvPr/>
        </p:nvSpPr>
        <p:spPr>
          <a:xfrm>
            <a:off x="1981200" y="5257800"/>
            <a:ext cx="10175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/>
              <a:t>Debunne</a:t>
            </a:r>
            <a:endParaRPr lang="fr-FR" sz="1600" dirty="0"/>
          </a:p>
        </p:txBody>
      </p:sp>
      <p:pic>
        <p:nvPicPr>
          <p:cNvPr id="8" name="Image 7" descr="Desbrun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2400" y="4419600"/>
            <a:ext cx="2049060" cy="1143000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7620000" y="4995446"/>
            <a:ext cx="7232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SOFA</a:t>
            </a:r>
            <a:endParaRPr lang="fr-FR" sz="1600" dirty="0"/>
          </a:p>
        </p:txBody>
      </p:sp>
      <p:sp>
        <p:nvSpPr>
          <p:cNvPr id="15" name="Flèche vers la droite 14"/>
          <p:cNvSpPr/>
          <p:nvPr/>
        </p:nvSpPr>
        <p:spPr bwMode="auto">
          <a:xfrm>
            <a:off x="304800" y="5943600"/>
            <a:ext cx="457200" cy="3048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Animation par modèles physiques – Collisions 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304800" y="1524000"/>
            <a:ext cx="710963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8000"/>
                </a:solidFill>
              </a:rPr>
              <a:t>Gestions de plusieurs objets dans la scène</a:t>
            </a:r>
          </a:p>
          <a:p>
            <a:endParaRPr lang="fr-FR" sz="2000" dirty="0" smtClean="0">
              <a:solidFill>
                <a:srgbClr val="FF8000"/>
              </a:solidFill>
            </a:endParaRPr>
          </a:p>
          <a:p>
            <a:r>
              <a:rPr lang="fr-FR" sz="2000" dirty="0" smtClean="0"/>
              <a:t>	Deux problèmes à résoudre : </a:t>
            </a:r>
          </a:p>
          <a:p>
            <a:pPr lvl="3">
              <a:buFont typeface="Arial"/>
              <a:buChar char="•"/>
            </a:pPr>
            <a:r>
              <a:rPr lang="fr-FR" sz="2000" dirty="0" smtClean="0"/>
              <a:t> Détection des collisions dans la scène</a:t>
            </a:r>
          </a:p>
          <a:p>
            <a:pPr lvl="3">
              <a:buFont typeface="Arial"/>
              <a:buChar char="•"/>
            </a:pPr>
            <a:r>
              <a:rPr lang="fr-FR" sz="2000" dirty="0" smtClean="0"/>
              <a:t> Traitement de ces collisions : réponse à donner</a:t>
            </a:r>
            <a:endParaRPr lang="fr-FR" sz="2000" dirty="0"/>
          </a:p>
        </p:txBody>
      </p:sp>
      <p:pic>
        <p:nvPicPr>
          <p:cNvPr id="7" name="Image 6" descr="CollisionCube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4110404"/>
            <a:ext cx="1295400" cy="1287096"/>
          </a:xfrm>
          <a:prstGeom prst="rect">
            <a:avLst/>
          </a:prstGeom>
        </p:spPr>
      </p:pic>
      <p:pic>
        <p:nvPicPr>
          <p:cNvPr id="8" name="Image 7" descr="CollisionCube-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1" y="4139872"/>
            <a:ext cx="1295400" cy="1270328"/>
          </a:xfrm>
          <a:prstGeom prst="rect">
            <a:avLst/>
          </a:prstGeom>
        </p:spPr>
      </p:pic>
      <p:pic>
        <p:nvPicPr>
          <p:cNvPr id="9" name="Image 8" descr="CollisionCube-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0" y="4114800"/>
            <a:ext cx="1295400" cy="1295400"/>
          </a:xfrm>
          <a:prstGeom prst="rect">
            <a:avLst/>
          </a:prstGeom>
        </p:spPr>
      </p:pic>
      <p:pic>
        <p:nvPicPr>
          <p:cNvPr id="10" name="Image 9" descr="CollisionCube-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000" y="4110404"/>
            <a:ext cx="1295400" cy="1287096"/>
          </a:xfrm>
          <a:prstGeom prst="rect">
            <a:avLst/>
          </a:prstGeom>
        </p:spPr>
      </p:pic>
      <p:pic>
        <p:nvPicPr>
          <p:cNvPr id="11" name="Image 10" descr="CollisionCube-5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8400" y="4114800"/>
            <a:ext cx="1295400" cy="1287043"/>
          </a:xfrm>
          <a:prstGeom prst="rect">
            <a:avLst/>
          </a:prstGeom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6477000" y="4724400"/>
            <a:ext cx="1371600" cy="16764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Animation par modèles physiques – Collisions 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228600" y="1371600"/>
            <a:ext cx="29360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8000"/>
                </a:solidFill>
              </a:rPr>
              <a:t>Détection des collisions</a:t>
            </a:r>
            <a:endParaRPr lang="fr-FR" sz="2000" dirty="0">
              <a:solidFill>
                <a:srgbClr val="FF8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28600" y="1905000"/>
            <a:ext cx="852028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Plusieurs méthodes :</a:t>
            </a:r>
          </a:p>
          <a:p>
            <a:pPr lvl="1">
              <a:buFont typeface="Arial"/>
              <a:buChar char="•"/>
            </a:pPr>
            <a:r>
              <a:rPr lang="fr-FR" sz="2000" dirty="0" smtClean="0"/>
              <a:t> Regarde s’il existe un plan partitionnant l’espace en 2 demi espaces</a:t>
            </a:r>
          </a:p>
          <a:p>
            <a:pPr lvl="2">
              <a:buFont typeface="Arial"/>
              <a:buChar char="•"/>
            </a:pPr>
            <a:r>
              <a:rPr lang="fr-FR" sz="2000" dirty="0" smtClean="0"/>
              <a:t> l’un contient l’objet A et l’autre l’objet B : pas de collision</a:t>
            </a:r>
          </a:p>
          <a:p>
            <a:pPr lvl="2">
              <a:buFont typeface="Arial"/>
              <a:buChar char="•"/>
            </a:pPr>
            <a:endParaRPr lang="fr-FR" sz="2000" dirty="0" smtClean="0"/>
          </a:p>
          <a:p>
            <a:pPr lvl="1">
              <a:buFont typeface="Arial"/>
              <a:buChar char="•"/>
            </a:pPr>
            <a:r>
              <a:rPr lang="fr-FR" sz="2000" dirty="0" smtClean="0"/>
              <a:t> Calcul de la distance entre les objets</a:t>
            </a:r>
          </a:p>
          <a:p>
            <a:pPr lvl="2">
              <a:buFont typeface="Arial"/>
              <a:buChar char="•"/>
            </a:pPr>
            <a:r>
              <a:rPr lang="fr-FR" sz="2000" dirty="0" smtClean="0"/>
              <a:t> si elle est inférieure ou égale à 0, il y a collision</a:t>
            </a:r>
          </a:p>
          <a:p>
            <a:pPr lvl="2"/>
            <a:endParaRPr lang="fr-FR" sz="2000" dirty="0" smtClean="0"/>
          </a:p>
        </p:txBody>
      </p:sp>
      <p:pic>
        <p:nvPicPr>
          <p:cNvPr id="7" name="Image 6" descr="OB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0" y="3429000"/>
            <a:ext cx="1324286" cy="1478571"/>
          </a:xfrm>
          <a:prstGeom prst="rect">
            <a:avLst/>
          </a:prstGeom>
        </p:spPr>
      </p:pic>
      <p:pic>
        <p:nvPicPr>
          <p:cNvPr id="8" name="Image 7" descr="lapin_cretin_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4898644"/>
            <a:ext cx="838200" cy="1394206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04800" y="4191000"/>
            <a:ext cx="6096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Utilisation de structure de données permettant d’optimiser la détection </a:t>
            </a:r>
          </a:p>
          <a:p>
            <a:r>
              <a:rPr lang="fr-FR" sz="2000" dirty="0" smtClean="0"/>
              <a:t>	</a:t>
            </a:r>
            <a:r>
              <a:rPr lang="fr-FR" sz="2000" dirty="0" err="1" smtClean="0">
                <a:sym typeface="Wingdings"/>
              </a:rPr>
              <a:t></a:t>
            </a:r>
            <a:r>
              <a:rPr lang="fr-FR" sz="2000" dirty="0" smtClean="0">
                <a:sym typeface="Wingdings"/>
              </a:rPr>
              <a:t> </a:t>
            </a:r>
            <a:r>
              <a:rPr lang="fr-FR" sz="2000" dirty="0" smtClean="0"/>
              <a:t>Objets sont encapsulés dans des boîtes</a:t>
            </a:r>
          </a:p>
          <a:p>
            <a:r>
              <a:rPr lang="fr-FR" sz="2000" dirty="0" smtClean="0"/>
              <a:t>	</a:t>
            </a:r>
            <a:r>
              <a:rPr lang="fr-FR" sz="2000" dirty="0" err="1" smtClean="0">
                <a:sym typeface="Wingdings"/>
              </a:rPr>
              <a:t></a:t>
            </a:r>
            <a:r>
              <a:rPr lang="fr-FR" sz="2000" dirty="0" smtClean="0">
                <a:sym typeface="Wingdings"/>
              </a:rPr>
              <a:t> </a:t>
            </a:r>
            <a:r>
              <a:rPr lang="fr-FR" sz="2000" dirty="0" smtClean="0"/>
              <a:t>Détection des collisions entre ces 	volumes </a:t>
            </a:r>
            <a:r>
              <a:rPr lang="fr-FR" sz="2000" dirty="0" err="1" smtClean="0"/>
              <a:t>englobants</a:t>
            </a:r>
            <a:endParaRPr lang="fr-FR" sz="2000" dirty="0" smtClean="0"/>
          </a:p>
          <a:p>
            <a:endParaRPr lang="fr-FR" sz="2000" dirty="0"/>
          </a:p>
        </p:txBody>
      </p:sp>
      <p:sp>
        <p:nvSpPr>
          <p:cNvPr id="10" name="Ellipse 9"/>
          <p:cNvSpPr/>
          <p:nvPr/>
        </p:nvSpPr>
        <p:spPr bwMode="auto">
          <a:xfrm>
            <a:off x="6553200" y="4800600"/>
            <a:ext cx="1219200" cy="16002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Animation par modèles physiques – Collisions 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533400" y="1676400"/>
            <a:ext cx="4570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8000"/>
                </a:solidFill>
              </a:rPr>
              <a:t>Différents types de collisions possibles</a:t>
            </a:r>
            <a:endParaRPr lang="fr-FR" sz="2000" dirty="0">
              <a:solidFill>
                <a:srgbClr val="FF8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066800" y="2362200"/>
            <a:ext cx="741741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fr-FR" sz="2000" dirty="0" smtClean="0"/>
              <a:t> Contact en collision : </a:t>
            </a:r>
          </a:p>
          <a:p>
            <a:pPr lvl="1">
              <a:buFont typeface="Arial"/>
              <a:buChar char="•"/>
            </a:pPr>
            <a:r>
              <a:rPr lang="fr-FR" sz="2000" dirty="0" smtClean="0"/>
              <a:t> objets qui rebondissent l’un sur l’autre (force d’impulsion) </a:t>
            </a:r>
          </a:p>
          <a:p>
            <a:pPr>
              <a:buFont typeface="Arial"/>
              <a:buChar char="•"/>
            </a:pPr>
            <a:endParaRPr lang="fr-FR" sz="2000" dirty="0" smtClean="0"/>
          </a:p>
          <a:p>
            <a:pPr>
              <a:buFont typeface="Arial"/>
              <a:buChar char="•"/>
            </a:pPr>
            <a:r>
              <a:rPr lang="fr-FR" sz="2000" dirty="0" smtClean="0"/>
              <a:t> Contact établi :</a:t>
            </a:r>
          </a:p>
          <a:p>
            <a:pPr lvl="1">
              <a:buFont typeface="Arial"/>
              <a:buChar char="•"/>
            </a:pPr>
            <a:r>
              <a:rPr lang="fr-FR" sz="2000" dirty="0" smtClean="0"/>
              <a:t> glissement ou frottement entre les objets (force de contact)</a:t>
            </a:r>
            <a:endParaRPr lang="fr-FR" sz="2000" dirty="0"/>
          </a:p>
        </p:txBody>
      </p:sp>
      <p:sp>
        <p:nvSpPr>
          <p:cNvPr id="7" name="Flèche vers la droite 6"/>
          <p:cNvSpPr/>
          <p:nvPr/>
        </p:nvSpPr>
        <p:spPr bwMode="auto">
          <a:xfrm>
            <a:off x="457200" y="4724400"/>
            <a:ext cx="533400" cy="3048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143000" y="4648200"/>
            <a:ext cx="79409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Modification de la vitesse des objets pour répondre aux collisions</a:t>
            </a:r>
          </a:p>
          <a:p>
            <a:r>
              <a:rPr lang="fr-FR" sz="2000" dirty="0" smtClean="0"/>
              <a:t>Puis intégration de cette nouvelle vitesse dans la boucle d’animation</a:t>
            </a:r>
            <a:endParaRPr lang="fr-FR" sz="2000" dirty="0"/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Plan – Informatique Graphique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316210" y="1752600"/>
            <a:ext cx="1198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smtClean="0"/>
              <a:t>Scène 3D</a:t>
            </a:r>
            <a:endParaRPr lang="fr-FR" sz="1800" dirty="0"/>
          </a:p>
        </p:txBody>
      </p:sp>
      <p:sp>
        <p:nvSpPr>
          <p:cNvPr id="5" name="ZoneTexte 4"/>
          <p:cNvSpPr txBox="1"/>
          <p:nvPr/>
        </p:nvSpPr>
        <p:spPr>
          <a:xfrm>
            <a:off x="457200" y="2667000"/>
            <a:ext cx="3075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smtClean="0"/>
              <a:t>Transformation géométrique</a:t>
            </a:r>
          </a:p>
          <a:p>
            <a:endParaRPr lang="fr-FR" sz="1800" dirty="0"/>
          </a:p>
        </p:txBody>
      </p:sp>
      <p:sp>
        <p:nvSpPr>
          <p:cNvPr id="7" name="ZoneTexte 6"/>
          <p:cNvSpPr txBox="1"/>
          <p:nvPr/>
        </p:nvSpPr>
        <p:spPr>
          <a:xfrm>
            <a:off x="228600" y="3581400"/>
            <a:ext cx="3430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smtClean="0"/>
              <a:t>Elimination des parties cachées</a:t>
            </a:r>
            <a:endParaRPr lang="fr-FR" sz="1800" dirty="0"/>
          </a:p>
        </p:txBody>
      </p:sp>
      <p:sp>
        <p:nvSpPr>
          <p:cNvPr id="8" name="ZoneTexte 7"/>
          <p:cNvSpPr txBox="1"/>
          <p:nvPr/>
        </p:nvSpPr>
        <p:spPr>
          <a:xfrm>
            <a:off x="1222471" y="4659868"/>
            <a:ext cx="1673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smtClean="0"/>
              <a:t>Rendu réaliste</a:t>
            </a:r>
            <a:endParaRPr lang="fr-FR" sz="1800" dirty="0"/>
          </a:p>
        </p:txBody>
      </p:sp>
      <p:sp>
        <p:nvSpPr>
          <p:cNvPr id="9" name="ZoneTexte 8"/>
          <p:cNvSpPr txBox="1"/>
          <p:nvPr/>
        </p:nvSpPr>
        <p:spPr>
          <a:xfrm>
            <a:off x="1371600" y="5791200"/>
            <a:ext cx="1155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smtClean="0"/>
              <a:t>Affichage</a:t>
            </a:r>
            <a:endParaRPr lang="fr-FR" sz="1800" dirty="0"/>
          </a:p>
        </p:txBody>
      </p:sp>
      <p:sp>
        <p:nvSpPr>
          <p:cNvPr id="13" name="Rectangle à coins arrondis 12"/>
          <p:cNvSpPr/>
          <p:nvPr/>
        </p:nvSpPr>
        <p:spPr bwMode="auto">
          <a:xfrm>
            <a:off x="228600" y="3581400"/>
            <a:ext cx="3505200" cy="381000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16" name="Rectangle à coins arrondis 15"/>
          <p:cNvSpPr/>
          <p:nvPr/>
        </p:nvSpPr>
        <p:spPr bwMode="auto">
          <a:xfrm>
            <a:off x="228600" y="2667000"/>
            <a:ext cx="3505200" cy="381000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17" name="Rectangle à coins arrondis 16"/>
          <p:cNvSpPr/>
          <p:nvPr/>
        </p:nvSpPr>
        <p:spPr bwMode="auto">
          <a:xfrm>
            <a:off x="228600" y="1752600"/>
            <a:ext cx="3505200" cy="381000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18" name="Rectangle à coins arrondis 17"/>
          <p:cNvSpPr/>
          <p:nvPr/>
        </p:nvSpPr>
        <p:spPr bwMode="auto">
          <a:xfrm>
            <a:off x="228600" y="4648200"/>
            <a:ext cx="3505200" cy="381000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19" name="Rectangle à coins arrondis 18"/>
          <p:cNvSpPr/>
          <p:nvPr/>
        </p:nvSpPr>
        <p:spPr bwMode="auto">
          <a:xfrm>
            <a:off x="228600" y="5791200"/>
            <a:ext cx="3505200" cy="381000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20" name="Flèche vers le bas 19"/>
          <p:cNvSpPr/>
          <p:nvPr/>
        </p:nvSpPr>
        <p:spPr bwMode="auto">
          <a:xfrm>
            <a:off x="1752600" y="2209800"/>
            <a:ext cx="304800" cy="3810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21" name="Flèche vers le bas 20"/>
          <p:cNvSpPr/>
          <p:nvPr/>
        </p:nvSpPr>
        <p:spPr bwMode="auto">
          <a:xfrm>
            <a:off x="1752600" y="3124200"/>
            <a:ext cx="304800" cy="3810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22" name="Flèche vers le bas 21"/>
          <p:cNvSpPr/>
          <p:nvPr/>
        </p:nvSpPr>
        <p:spPr bwMode="auto">
          <a:xfrm>
            <a:off x="1752600" y="4038600"/>
            <a:ext cx="304800" cy="5334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23" name="Flèche vers le bas 22"/>
          <p:cNvSpPr/>
          <p:nvPr/>
        </p:nvSpPr>
        <p:spPr bwMode="auto">
          <a:xfrm>
            <a:off x="1752600" y="5105400"/>
            <a:ext cx="304800" cy="6096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810000" y="1524000"/>
            <a:ext cx="4038600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eaLnBrk="1" hangingPunct="1">
              <a:spcBef>
                <a:spcPct val="20000"/>
              </a:spcBef>
              <a:buFont typeface="Arial"/>
              <a:buChar char="•"/>
            </a:pPr>
            <a:r>
              <a:rPr lang="fr-FR" sz="1800" kern="0" dirty="0" smtClean="0"/>
              <a:t>Modélisation géométrique</a:t>
            </a:r>
          </a:p>
          <a:p>
            <a:pPr marL="742950" lvl="1" indent="-285750" eaLnBrk="1" hangingPunct="1">
              <a:spcBef>
                <a:spcPct val="20000"/>
              </a:spcBef>
              <a:buFont typeface="Arial"/>
              <a:buChar char="•"/>
            </a:pPr>
            <a:r>
              <a:rPr lang="fr-FR" sz="1800" kern="0" dirty="0" smtClean="0"/>
              <a:t>Animation</a:t>
            </a:r>
          </a:p>
          <a:p>
            <a:pPr marL="742950" lvl="1" indent="-285750" eaLnBrk="1" hangingPunct="1">
              <a:spcBef>
                <a:spcPct val="20000"/>
              </a:spcBef>
              <a:buFont typeface="Arial"/>
              <a:buChar char="•"/>
            </a:pPr>
            <a:endParaRPr lang="fr-FR" sz="1800" kern="0" dirty="0" smtClean="0"/>
          </a:p>
          <a:p>
            <a:pPr marL="742950" lvl="1" indent="-285750" eaLnBrk="1" hangingPunct="1">
              <a:spcBef>
                <a:spcPct val="20000"/>
              </a:spcBef>
            </a:pPr>
            <a:endParaRPr lang="fr-FR" sz="1800" kern="0" dirty="0" smtClean="0"/>
          </a:p>
        </p:txBody>
      </p:sp>
      <p:sp>
        <p:nvSpPr>
          <p:cNvPr id="29" name="Rectangle 28"/>
          <p:cNvSpPr/>
          <p:nvPr/>
        </p:nvSpPr>
        <p:spPr bwMode="auto">
          <a:xfrm>
            <a:off x="4191000" y="1524000"/>
            <a:ext cx="4800600" cy="9144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4191000" y="2667000"/>
            <a:ext cx="4800600" cy="23622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810000" y="5165669"/>
            <a:ext cx="4038600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eaLnBrk="1" hangingPunct="1">
              <a:spcBef>
                <a:spcPct val="20000"/>
              </a:spcBef>
              <a:buFont typeface="Arial"/>
              <a:buChar char="•"/>
            </a:pPr>
            <a:r>
              <a:rPr lang="fr-FR" sz="1800" kern="0" dirty="0" smtClean="0"/>
              <a:t>Rendu volumique</a:t>
            </a:r>
          </a:p>
          <a:p>
            <a:pPr marL="742950" lvl="1" indent="-285750" eaLnBrk="1" hangingPunct="1">
              <a:spcBef>
                <a:spcPct val="20000"/>
              </a:spcBef>
            </a:pPr>
            <a:endParaRPr lang="fr-FR" sz="1800" kern="0" dirty="0" smtClean="0"/>
          </a:p>
        </p:txBody>
      </p:sp>
      <p:sp>
        <p:nvSpPr>
          <p:cNvPr id="39" name="Rectangle 38"/>
          <p:cNvSpPr/>
          <p:nvPr/>
        </p:nvSpPr>
        <p:spPr bwMode="auto">
          <a:xfrm>
            <a:off x="4191000" y="5181600"/>
            <a:ext cx="4800600" cy="4572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4191000" y="2667000"/>
            <a:ext cx="4800600" cy="2362200"/>
          </a:xfrm>
          <a:prstGeom prst="rect">
            <a:avLst/>
          </a:prstGeom>
          <a:solidFill>
            <a:srgbClr val="FF8000">
              <a:alpha val="51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810000" y="3048000"/>
            <a:ext cx="5334000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eaLnBrk="1" hangingPunct="1">
              <a:spcBef>
                <a:spcPct val="20000"/>
              </a:spcBef>
              <a:buFont typeface="Arial"/>
              <a:buChar char="•"/>
            </a:pPr>
            <a:r>
              <a:rPr lang="fr-FR" sz="1800" kern="0" dirty="0" smtClean="0"/>
              <a:t>Utilisation de la librairie </a:t>
            </a:r>
            <a:r>
              <a:rPr lang="fr-FR" sz="1800" kern="0" dirty="0" err="1" smtClean="0"/>
              <a:t>OpenGL</a:t>
            </a:r>
            <a:r>
              <a:rPr lang="fr-FR" sz="1800" kern="0" dirty="0" smtClean="0"/>
              <a:t> : </a:t>
            </a:r>
          </a:p>
          <a:p>
            <a:pPr marL="1200150" lvl="2" indent="-285750" eaLnBrk="1" hangingPunct="1">
              <a:spcBef>
                <a:spcPct val="20000"/>
              </a:spcBef>
              <a:buFont typeface="Arial"/>
              <a:buChar char="•"/>
            </a:pPr>
            <a:r>
              <a:rPr lang="fr-FR" sz="1800" kern="0" dirty="0" smtClean="0"/>
              <a:t>Rendu (éclairage, etc.)</a:t>
            </a:r>
          </a:p>
          <a:p>
            <a:pPr marL="1200150" lvl="2" indent="-285750" eaLnBrk="1" hangingPunct="1">
              <a:spcBef>
                <a:spcPct val="20000"/>
              </a:spcBef>
              <a:buFont typeface="Arial"/>
              <a:buChar char="•"/>
            </a:pPr>
            <a:r>
              <a:rPr lang="fr-FR" sz="1800" kern="0" dirty="0" smtClean="0"/>
              <a:t>Affichage à l’écran (projection, éliminations des parties cachées, ...)</a:t>
            </a:r>
          </a:p>
          <a:p>
            <a:pPr marL="742950" lvl="1" indent="-285750" eaLnBrk="1" hangingPunct="1">
              <a:spcBef>
                <a:spcPct val="20000"/>
              </a:spcBef>
            </a:pPr>
            <a:endParaRPr lang="fr-FR" sz="1800" kern="0" dirty="0" smtClean="0"/>
          </a:p>
        </p:txBody>
      </p:sp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Rendu de la scène virtuelle</a:t>
            </a:r>
            <a:endParaRPr lang="fr-FR" dirty="0"/>
          </a:p>
        </p:txBody>
      </p:sp>
      <p:sp>
        <p:nvSpPr>
          <p:cNvPr id="109571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524000"/>
            <a:ext cx="8686800" cy="3124200"/>
          </a:xfrm>
        </p:spPr>
        <p:txBody>
          <a:bodyPr/>
          <a:lstStyle/>
          <a:p>
            <a:pPr marL="0"/>
            <a:r>
              <a:rPr lang="fr-FR" dirty="0" smtClean="0"/>
              <a:t>Utilisation d’une librairie graphique de type </a:t>
            </a:r>
            <a:r>
              <a:rPr lang="fr-FR" dirty="0" err="1" smtClean="0"/>
              <a:t>OpenGL</a:t>
            </a:r>
            <a:r>
              <a:rPr lang="fr-FR" dirty="0" smtClean="0"/>
              <a:t> pour effectuer le rendu de la scène :</a:t>
            </a:r>
          </a:p>
          <a:p>
            <a:pPr marL="0"/>
            <a:endParaRPr lang="fr-FR" dirty="0" smtClean="0"/>
          </a:p>
          <a:p>
            <a:pPr lvl="1">
              <a:buFont typeface="Arial"/>
              <a:buChar char="•"/>
              <a:defRPr/>
            </a:pPr>
            <a:r>
              <a:rPr lang="fr-FR" dirty="0" smtClean="0"/>
              <a:t>Transformation </a:t>
            </a:r>
          </a:p>
          <a:p>
            <a:pPr lvl="1">
              <a:buFont typeface="Arial"/>
              <a:buChar char="•"/>
              <a:defRPr/>
            </a:pPr>
            <a:r>
              <a:rPr lang="fr-FR" dirty="0" smtClean="0"/>
              <a:t>Projection de la scène à l’écran</a:t>
            </a:r>
          </a:p>
          <a:p>
            <a:pPr lvl="1">
              <a:buFont typeface="Arial"/>
              <a:buChar char="•"/>
              <a:defRPr/>
            </a:pPr>
            <a:r>
              <a:rPr lang="fr-FR" dirty="0" smtClean="0"/>
              <a:t>Prise en compte des parties cachées : </a:t>
            </a:r>
            <a:r>
              <a:rPr lang="fr-FR" dirty="0" err="1" smtClean="0"/>
              <a:t>Z-Buffer</a:t>
            </a:r>
            <a:endParaRPr lang="fr-FR" dirty="0" smtClean="0"/>
          </a:p>
          <a:p>
            <a:pPr lvl="1">
              <a:buFont typeface="Arial"/>
              <a:buChar char="•"/>
              <a:defRPr/>
            </a:pPr>
            <a:r>
              <a:rPr lang="fr-FR" dirty="0" smtClean="0"/>
              <a:t>Modèles de couleur</a:t>
            </a:r>
          </a:p>
          <a:p>
            <a:pPr lvl="1">
              <a:buFont typeface="Arial"/>
              <a:buChar char="•"/>
              <a:defRPr/>
            </a:pPr>
            <a:r>
              <a:rPr lang="fr-FR" dirty="0" smtClean="0"/>
              <a:t>Modèles d’illumination locale</a:t>
            </a:r>
          </a:p>
          <a:p>
            <a:pPr lvl="1">
              <a:buFont typeface="Arial"/>
              <a:buChar char="•"/>
              <a:defRPr/>
            </a:pPr>
            <a:r>
              <a:rPr lang="fr-FR" dirty="0" smtClean="0"/>
              <a:t>Textures</a:t>
            </a:r>
          </a:p>
          <a:p>
            <a:pPr lvl="1">
              <a:buFont typeface="Arial"/>
              <a:buChar char="•"/>
              <a:defRPr/>
            </a:pPr>
            <a:r>
              <a:rPr lang="fr-FR" dirty="0" smtClean="0"/>
              <a:t>Eclairage local (ombres, reflets) et global</a:t>
            </a:r>
          </a:p>
          <a:p>
            <a:endParaRPr lang="fr-FR" dirty="0"/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Concepts de base de la librairie </a:t>
            </a:r>
            <a:r>
              <a:rPr lang="fr-FR" dirty="0" err="1" smtClean="0"/>
              <a:t>OpenGL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8600" y="1600200"/>
            <a:ext cx="8610600" cy="4114800"/>
          </a:xfrm>
        </p:spPr>
        <p:txBody>
          <a:bodyPr/>
          <a:lstStyle/>
          <a:p>
            <a:pPr marL="0" algn="just">
              <a:spcBef>
                <a:spcPts val="0"/>
              </a:spcBef>
            </a:pPr>
            <a:r>
              <a:rPr lang="fr-FR" dirty="0" smtClean="0"/>
              <a:t>La librairie </a:t>
            </a:r>
            <a:r>
              <a:rPr lang="fr-FR" dirty="0" err="1" smtClean="0"/>
              <a:t>OpenGL</a:t>
            </a:r>
            <a:r>
              <a:rPr lang="fr-FR" dirty="0" smtClean="0"/>
              <a:t> ne fournit pas de management de la scène et du rendu mais fournit une </a:t>
            </a:r>
            <a:r>
              <a:rPr lang="fr-FR" dirty="0" smtClean="0">
                <a:solidFill>
                  <a:srgbClr val="FF8000"/>
                </a:solidFill>
              </a:rPr>
              <a:t>API au dessus de la carte graphique </a:t>
            </a:r>
            <a:r>
              <a:rPr lang="fr-FR" dirty="0" smtClean="0"/>
              <a:t>qui permet de lui donner des ordres</a:t>
            </a:r>
          </a:p>
          <a:p>
            <a:pPr marL="0">
              <a:spcBef>
                <a:spcPts val="0"/>
              </a:spcBef>
            </a:pPr>
            <a:endParaRPr lang="fr-FR" dirty="0" smtClean="0"/>
          </a:p>
          <a:p>
            <a:pPr marL="0">
              <a:spcBef>
                <a:spcPts val="0"/>
              </a:spcBef>
            </a:pPr>
            <a:r>
              <a:rPr lang="fr-FR" dirty="0" smtClean="0"/>
              <a:t>Permet d’effectuer le passage de la scène 3D à l’image 2D de l’écran </a:t>
            </a:r>
            <a:endParaRPr lang="fr-FR" dirty="0"/>
          </a:p>
        </p:txBody>
      </p:sp>
      <p:sp>
        <p:nvSpPr>
          <p:cNvPr id="12" name="Triangle isocèle 11"/>
          <p:cNvSpPr/>
          <p:nvPr/>
        </p:nvSpPr>
        <p:spPr bwMode="auto">
          <a:xfrm>
            <a:off x="2895600" y="3962400"/>
            <a:ext cx="228600" cy="381000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13" name="Cube 12"/>
          <p:cNvSpPr/>
          <p:nvPr/>
        </p:nvSpPr>
        <p:spPr bwMode="auto">
          <a:xfrm>
            <a:off x="2438400" y="4724400"/>
            <a:ext cx="381000" cy="381000"/>
          </a:xfrm>
          <a:prstGeom prst="cub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15" name="Soleil 14"/>
          <p:cNvSpPr/>
          <p:nvPr/>
        </p:nvSpPr>
        <p:spPr bwMode="auto">
          <a:xfrm>
            <a:off x="2209800" y="3581400"/>
            <a:ext cx="228600" cy="228600"/>
          </a:xfrm>
          <a:prstGeom prst="su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16" name="Soleil 15"/>
          <p:cNvSpPr/>
          <p:nvPr/>
        </p:nvSpPr>
        <p:spPr bwMode="auto">
          <a:xfrm>
            <a:off x="838200" y="4267200"/>
            <a:ext cx="228600" cy="228600"/>
          </a:xfrm>
          <a:prstGeom prst="su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cxnSp>
        <p:nvCxnSpPr>
          <p:cNvPr id="18" name="Connecteur droit 17"/>
          <p:cNvCxnSpPr/>
          <p:nvPr/>
        </p:nvCxnSpPr>
        <p:spPr bwMode="auto">
          <a:xfrm rot="5400000">
            <a:off x="876300" y="5219700"/>
            <a:ext cx="304800" cy="76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Connecteur droit 19"/>
          <p:cNvCxnSpPr/>
          <p:nvPr/>
        </p:nvCxnSpPr>
        <p:spPr bwMode="auto">
          <a:xfrm flipV="1">
            <a:off x="990600" y="5334000"/>
            <a:ext cx="381000" cy="76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Arc 20"/>
          <p:cNvSpPr/>
          <p:nvPr/>
        </p:nvSpPr>
        <p:spPr bwMode="auto">
          <a:xfrm>
            <a:off x="914400" y="5181600"/>
            <a:ext cx="304800" cy="304800"/>
          </a:xfrm>
          <a:prstGeom prst="arc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cxnSp>
        <p:nvCxnSpPr>
          <p:cNvPr id="25" name="Connecteur droit avec flèche 24"/>
          <p:cNvCxnSpPr/>
          <p:nvPr/>
        </p:nvCxnSpPr>
        <p:spPr bwMode="auto">
          <a:xfrm>
            <a:off x="4572000" y="4495800"/>
            <a:ext cx="10668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Rectangle 25"/>
          <p:cNvSpPr/>
          <p:nvPr/>
        </p:nvSpPr>
        <p:spPr bwMode="auto">
          <a:xfrm>
            <a:off x="6096000" y="3886200"/>
            <a:ext cx="1752600" cy="1371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6553200" y="5410200"/>
            <a:ext cx="137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Image 2D</a:t>
            </a:r>
            <a:endParaRPr lang="fr-FR" sz="1200" dirty="0"/>
          </a:p>
        </p:txBody>
      </p:sp>
      <p:sp>
        <p:nvSpPr>
          <p:cNvPr id="28" name="ZoneTexte 27"/>
          <p:cNvSpPr txBox="1"/>
          <p:nvPr/>
        </p:nvSpPr>
        <p:spPr>
          <a:xfrm>
            <a:off x="1752600" y="5486400"/>
            <a:ext cx="137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Scène 3D</a:t>
            </a:r>
            <a:endParaRPr lang="fr-FR" sz="1200" dirty="0"/>
          </a:p>
        </p:txBody>
      </p:sp>
      <p:cxnSp>
        <p:nvCxnSpPr>
          <p:cNvPr id="30" name="Connecteur droit avec flèche 29"/>
          <p:cNvCxnSpPr/>
          <p:nvPr/>
        </p:nvCxnSpPr>
        <p:spPr bwMode="auto">
          <a:xfrm rot="5400000" flipH="1" flipV="1">
            <a:off x="1485900" y="4152900"/>
            <a:ext cx="5334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Connecteur droit avec flèche 31"/>
          <p:cNvCxnSpPr/>
          <p:nvPr/>
        </p:nvCxnSpPr>
        <p:spPr bwMode="auto">
          <a:xfrm>
            <a:off x="1752600" y="4419600"/>
            <a:ext cx="4572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Connecteur droit avec flèche 33"/>
          <p:cNvCxnSpPr/>
          <p:nvPr/>
        </p:nvCxnSpPr>
        <p:spPr bwMode="auto">
          <a:xfrm rot="5400000">
            <a:off x="1447800" y="4495800"/>
            <a:ext cx="38100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Concepts de base de la librairie </a:t>
            </a:r>
            <a:r>
              <a:rPr lang="fr-FR" dirty="0" err="1" smtClean="0"/>
              <a:t>OpenGL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524000"/>
            <a:ext cx="7772400" cy="1828800"/>
          </a:xfrm>
        </p:spPr>
        <p:txBody>
          <a:bodyPr/>
          <a:lstStyle/>
          <a:p>
            <a:r>
              <a:rPr lang="fr-FR" dirty="0" smtClean="0"/>
              <a:t>Informations que nous avons de la scène 3D :</a:t>
            </a:r>
          </a:p>
          <a:p>
            <a:pPr lvl="1">
              <a:buFont typeface="Arial"/>
              <a:buChar char="•"/>
            </a:pPr>
            <a:r>
              <a:rPr lang="fr-FR" dirty="0" smtClean="0">
                <a:solidFill>
                  <a:srgbClr val="008000"/>
                </a:solidFill>
              </a:rPr>
              <a:t>Position de la lumière</a:t>
            </a:r>
          </a:p>
          <a:p>
            <a:pPr lvl="1">
              <a:buFont typeface="Arial"/>
              <a:buChar char="•"/>
            </a:pPr>
            <a:r>
              <a:rPr lang="fr-FR" dirty="0" smtClean="0">
                <a:solidFill>
                  <a:srgbClr val="FF6600"/>
                </a:solidFill>
              </a:rPr>
              <a:t>Position de l’observateur (ou de la caméra)</a:t>
            </a:r>
          </a:p>
          <a:p>
            <a:pPr lvl="1">
              <a:buFont typeface="Arial"/>
              <a:buChar char="•"/>
            </a:pPr>
            <a:r>
              <a:rPr lang="fr-FR" dirty="0" smtClean="0">
                <a:solidFill>
                  <a:srgbClr val="0000FF"/>
                </a:solidFill>
              </a:rPr>
              <a:t>Position et orientation des différents objets de la scène dans le repère monde (repère initial) </a:t>
            </a:r>
          </a:p>
          <a:p>
            <a:endParaRPr lang="fr-FR" dirty="0"/>
          </a:p>
        </p:txBody>
      </p:sp>
      <p:sp>
        <p:nvSpPr>
          <p:cNvPr id="27" name="Ellipse 26"/>
          <p:cNvSpPr/>
          <p:nvPr/>
        </p:nvSpPr>
        <p:spPr bwMode="auto">
          <a:xfrm>
            <a:off x="4648200" y="4800600"/>
            <a:ext cx="1447800" cy="6858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23" name="Ellipse 22"/>
          <p:cNvSpPr/>
          <p:nvPr/>
        </p:nvSpPr>
        <p:spPr bwMode="auto">
          <a:xfrm>
            <a:off x="1676400" y="4648200"/>
            <a:ext cx="2133600" cy="8382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rgbClr val="FF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dirty="0">
              <a:ln>
                <a:noFill/>
              </a:ln>
              <a:solidFill>
                <a:srgbClr val="FF6600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22" name="Ellipse 21"/>
          <p:cNvSpPr/>
          <p:nvPr/>
        </p:nvSpPr>
        <p:spPr bwMode="auto">
          <a:xfrm>
            <a:off x="3124200" y="3505200"/>
            <a:ext cx="1905000" cy="9906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209800" y="4671536"/>
            <a:ext cx="152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rgbClr val="FF6600"/>
                </a:solidFill>
              </a:rPr>
              <a:t>Position</a:t>
            </a:r>
          </a:p>
          <a:p>
            <a:r>
              <a:rPr lang="fr-FR" sz="1400" dirty="0" smtClean="0">
                <a:solidFill>
                  <a:srgbClr val="FF6600"/>
                </a:solidFill>
              </a:rPr>
              <a:t>de l’observateur</a:t>
            </a:r>
          </a:p>
          <a:p>
            <a:r>
              <a:rPr lang="fr-FR" sz="1400" dirty="0" smtClean="0">
                <a:solidFill>
                  <a:srgbClr val="FF6600"/>
                </a:solidFill>
              </a:rPr>
              <a:t>ou de la caméra</a:t>
            </a:r>
            <a:endParaRPr lang="fr-FR" sz="1400" dirty="0">
              <a:solidFill>
                <a:srgbClr val="FF6600"/>
              </a:solidFill>
            </a:endParaRPr>
          </a:p>
        </p:txBody>
      </p:sp>
      <p:cxnSp>
        <p:nvCxnSpPr>
          <p:cNvPr id="5" name="Connecteur droit avec flèche 4"/>
          <p:cNvCxnSpPr/>
          <p:nvPr/>
        </p:nvCxnSpPr>
        <p:spPr bwMode="auto">
          <a:xfrm rot="5400000" flipH="1" flipV="1">
            <a:off x="3618706" y="3848100"/>
            <a:ext cx="381794" cy="79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" name="Connecteur droit avec flèche 5"/>
          <p:cNvCxnSpPr/>
          <p:nvPr/>
        </p:nvCxnSpPr>
        <p:spPr bwMode="auto">
          <a:xfrm>
            <a:off x="3810000" y="4038600"/>
            <a:ext cx="3048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" name="Connecteur droit avec flèche 6"/>
          <p:cNvCxnSpPr/>
          <p:nvPr/>
        </p:nvCxnSpPr>
        <p:spPr bwMode="auto">
          <a:xfrm rot="5400000">
            <a:off x="3581400" y="4114800"/>
            <a:ext cx="3048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ZoneTexte 16"/>
          <p:cNvSpPr txBox="1"/>
          <p:nvPr/>
        </p:nvSpPr>
        <p:spPr>
          <a:xfrm>
            <a:off x="4114800" y="3657600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World</a:t>
            </a:r>
            <a:endParaRPr lang="fr-FR" sz="1400" dirty="0"/>
          </a:p>
        </p:txBody>
      </p:sp>
      <p:cxnSp>
        <p:nvCxnSpPr>
          <p:cNvPr id="18" name="Connecteur droit 17"/>
          <p:cNvCxnSpPr/>
          <p:nvPr/>
        </p:nvCxnSpPr>
        <p:spPr bwMode="auto">
          <a:xfrm rot="5400000">
            <a:off x="1714500" y="5067300"/>
            <a:ext cx="304800" cy="76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Connecteur droit 18"/>
          <p:cNvCxnSpPr/>
          <p:nvPr/>
        </p:nvCxnSpPr>
        <p:spPr bwMode="auto">
          <a:xfrm flipV="1">
            <a:off x="1828800" y="5181600"/>
            <a:ext cx="381000" cy="76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Arc 19"/>
          <p:cNvSpPr/>
          <p:nvPr/>
        </p:nvSpPr>
        <p:spPr bwMode="auto">
          <a:xfrm>
            <a:off x="1752600" y="5029200"/>
            <a:ext cx="304800" cy="304800"/>
          </a:xfrm>
          <a:prstGeom prst="arc">
            <a:avLst/>
          </a:prstGeom>
          <a:solidFill>
            <a:schemeClr val="accent1"/>
          </a:solidFill>
          <a:ln w="9525" cap="flat" cmpd="sng" algn="ctr">
            <a:solidFill>
              <a:srgbClr val="FF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24" name="Ellipse 23"/>
          <p:cNvSpPr/>
          <p:nvPr/>
        </p:nvSpPr>
        <p:spPr bwMode="auto">
          <a:xfrm>
            <a:off x="5943600" y="4038600"/>
            <a:ext cx="1447800" cy="7620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6019800" y="4114800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0000FF"/>
                </a:solidFill>
              </a:rPr>
              <a:t>Position des objets</a:t>
            </a:r>
            <a:endParaRPr lang="fr-FR" sz="1400" dirty="0">
              <a:solidFill>
                <a:srgbClr val="0000FF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4800600" y="4876800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008000"/>
                </a:solidFill>
              </a:rPr>
              <a:t>Position de la lampe</a:t>
            </a:r>
            <a:endParaRPr lang="fr-FR" sz="1400" dirty="0">
              <a:solidFill>
                <a:srgbClr val="008000"/>
              </a:solidFill>
            </a:endParaRPr>
          </a:p>
        </p:txBody>
      </p:sp>
      <p:cxnSp>
        <p:nvCxnSpPr>
          <p:cNvPr id="29" name="Connecteur droit avec flèche 28"/>
          <p:cNvCxnSpPr>
            <a:stCxn id="22" idx="3"/>
          </p:cNvCxnSpPr>
          <p:nvPr/>
        </p:nvCxnSpPr>
        <p:spPr bwMode="auto">
          <a:xfrm rot="5400000">
            <a:off x="3153055" y="4398076"/>
            <a:ext cx="297472" cy="20278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Connecteur droit avec flèche 30"/>
          <p:cNvCxnSpPr>
            <a:stCxn id="22" idx="6"/>
            <a:endCxn id="24" idx="2"/>
          </p:cNvCxnSpPr>
          <p:nvPr/>
        </p:nvCxnSpPr>
        <p:spPr bwMode="auto">
          <a:xfrm>
            <a:off x="5029200" y="4000500"/>
            <a:ext cx="914400" cy="4191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Connecteur droit avec flèche 32"/>
          <p:cNvCxnSpPr/>
          <p:nvPr/>
        </p:nvCxnSpPr>
        <p:spPr bwMode="auto">
          <a:xfrm rot="16200000" flipH="1">
            <a:off x="4267200" y="4495800"/>
            <a:ext cx="457200" cy="457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9" name="ZoneTexte 38"/>
          <p:cNvSpPr txBox="1"/>
          <p:nvPr/>
        </p:nvSpPr>
        <p:spPr>
          <a:xfrm>
            <a:off x="381000" y="5638800"/>
            <a:ext cx="861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La description de cet ensemble va permettre de générer l’image 2D</a:t>
            </a:r>
          </a:p>
          <a:p>
            <a:r>
              <a:rPr lang="fr-FR" sz="2000" dirty="0" smtClean="0"/>
              <a:t>Les objets vont remplir une partie de l’espace</a:t>
            </a:r>
            <a:endParaRPr lang="fr-FR" sz="2000" dirty="0"/>
          </a:p>
        </p:txBody>
      </p:sp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Plan - Concepts de base de la librairie </a:t>
            </a:r>
            <a:r>
              <a:rPr lang="fr-FR" dirty="0" err="1" smtClean="0"/>
              <a:t>OpenGL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828800"/>
            <a:ext cx="7772400" cy="41148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fr-FR" dirty="0" smtClean="0">
                <a:solidFill>
                  <a:srgbClr val="FF8000"/>
                </a:solidFill>
              </a:rPr>
              <a:t>Modèle de rendu de la librairie </a:t>
            </a:r>
            <a:r>
              <a:rPr lang="fr-FR" dirty="0" err="1" smtClean="0">
                <a:solidFill>
                  <a:srgbClr val="FF8000"/>
                </a:solidFill>
              </a:rPr>
              <a:t>OpenGL</a:t>
            </a:r>
            <a:endParaRPr lang="fr-FR" dirty="0" smtClean="0">
              <a:solidFill>
                <a:srgbClr val="FF8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fr-FR" dirty="0" smtClean="0">
                <a:solidFill>
                  <a:srgbClr val="FF8000"/>
                </a:solidFill>
              </a:rPr>
              <a:t>Problème de l’occlusion</a:t>
            </a:r>
          </a:p>
          <a:p>
            <a:pPr marL="457200" indent="-457200">
              <a:buFont typeface="+mj-lt"/>
              <a:buAutoNum type="arabicPeriod"/>
            </a:pPr>
            <a:r>
              <a:rPr lang="fr-FR" dirty="0" smtClean="0">
                <a:solidFill>
                  <a:srgbClr val="FF8000"/>
                </a:solidFill>
              </a:rPr>
              <a:t>Rendu de la scène</a:t>
            </a:r>
          </a:p>
          <a:p>
            <a:pPr marL="457200" indent="-457200">
              <a:buFont typeface="+mj-lt"/>
              <a:buAutoNum type="arabicPeriod"/>
            </a:pPr>
            <a:r>
              <a:rPr lang="fr-FR" dirty="0">
                <a:solidFill>
                  <a:srgbClr val="FF8000"/>
                </a:solidFill>
              </a:rPr>
              <a:t>Pipeline </a:t>
            </a:r>
            <a:r>
              <a:rPr lang="fr-FR" dirty="0" smtClean="0">
                <a:solidFill>
                  <a:srgbClr val="FF8000"/>
                </a:solidFill>
              </a:rPr>
              <a:t>graphique</a:t>
            </a:r>
          </a:p>
          <a:p>
            <a:pPr marL="457200" indent="-457200">
              <a:buFont typeface="+mj-lt"/>
              <a:buAutoNum type="arabicPeriod"/>
            </a:pPr>
            <a:r>
              <a:rPr lang="fr-FR" dirty="0" smtClean="0">
                <a:solidFill>
                  <a:srgbClr val="FF8000"/>
                </a:solidFill>
              </a:rPr>
              <a:t>Description hiérarchique des objets</a:t>
            </a:r>
          </a:p>
          <a:p>
            <a:pPr marL="457200" indent="-457200">
              <a:buFont typeface="+mj-lt"/>
              <a:buAutoNum type="arabicPeriod"/>
            </a:pPr>
            <a:r>
              <a:rPr lang="fr-FR" dirty="0" smtClean="0">
                <a:solidFill>
                  <a:srgbClr val="FF8000"/>
                </a:solidFill>
              </a:rPr>
              <a:t>Texture</a:t>
            </a:r>
          </a:p>
          <a:p>
            <a:endParaRPr lang="fr-FR" dirty="0" smtClean="0">
              <a:solidFill>
                <a:srgbClr val="FF8000"/>
              </a:solidFill>
            </a:endParaRPr>
          </a:p>
          <a:p>
            <a:endParaRPr lang="fr-FR" i="1" dirty="0" smtClean="0">
              <a:solidFill>
                <a:srgbClr val="FF8000"/>
              </a:solidFill>
            </a:endParaRPr>
          </a:p>
          <a:p>
            <a:endParaRPr lang="fr-FR" i="1" dirty="0" smtClean="0">
              <a:solidFill>
                <a:srgbClr val="FF8000"/>
              </a:solidFill>
            </a:endParaRPr>
          </a:p>
          <a:p>
            <a:endParaRPr lang="fr-FR" dirty="0" smtClean="0">
              <a:solidFill>
                <a:srgbClr val="FF8000"/>
              </a:solidFill>
            </a:endParaRPr>
          </a:p>
          <a:p>
            <a:endParaRPr lang="fr-FR" dirty="0" smtClean="0">
              <a:solidFill>
                <a:srgbClr val="FF8000"/>
              </a:solidFill>
            </a:endParaRPr>
          </a:p>
          <a:p>
            <a:endParaRPr lang="fr-FR" dirty="0" smtClean="0">
              <a:solidFill>
                <a:srgbClr val="FF8000"/>
              </a:solidFill>
            </a:endParaRPr>
          </a:p>
          <a:p>
            <a:endParaRPr lang="fr-FR" dirty="0" smtClean="0">
              <a:solidFill>
                <a:srgbClr val="FF8000"/>
              </a:solidFill>
            </a:endParaRPr>
          </a:p>
          <a:p>
            <a:endParaRPr lang="fr-FR" dirty="0" smtClean="0">
              <a:solidFill>
                <a:srgbClr val="FF8000"/>
              </a:solidFill>
            </a:endParaRPr>
          </a:p>
          <a:p>
            <a:endParaRPr lang="fr-FR" dirty="0" smtClean="0">
              <a:solidFill>
                <a:srgbClr val="FF8000"/>
              </a:solidFill>
            </a:endParaRPr>
          </a:p>
          <a:p>
            <a:endParaRPr lang="fr-FR" dirty="0" smtClean="0">
              <a:solidFill>
                <a:srgbClr val="FF8000"/>
              </a:solidFill>
            </a:endParaRPr>
          </a:p>
          <a:p>
            <a:endParaRPr lang="fr-FR" dirty="0">
              <a:solidFill>
                <a:srgbClr val="FF8000"/>
              </a:solidFill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Domaines d’applications - Simulation scientifique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idx="1"/>
          </p:nvPr>
        </p:nvSpPr>
        <p:spPr>
          <a:xfrm>
            <a:off x="6324600" y="3733800"/>
            <a:ext cx="2362200" cy="838200"/>
          </a:xfrm>
        </p:spPr>
        <p:txBody>
          <a:bodyPr/>
          <a:lstStyle/>
          <a:p>
            <a:r>
              <a:rPr lang="fr-FR" sz="1600"/>
              <a:t>Simulation de fluides - O. Génevaux</a:t>
            </a:r>
          </a:p>
        </p:txBody>
      </p:sp>
      <p:pic>
        <p:nvPicPr>
          <p:cNvPr id="101380" name="Picture 4" descr="atlantiqu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676400"/>
            <a:ext cx="2039938" cy="2057400"/>
          </a:xfrm>
          <a:prstGeom prst="rect">
            <a:avLst/>
          </a:prstGeom>
          <a:noFill/>
        </p:spPr>
      </p:pic>
      <p:pic>
        <p:nvPicPr>
          <p:cNvPr id="101381" name="Picture 5" descr="Haefel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4267200"/>
            <a:ext cx="2209800" cy="1905000"/>
          </a:xfrm>
          <a:prstGeom prst="rect">
            <a:avLst/>
          </a:prstGeom>
          <a:noFill/>
        </p:spPr>
      </p:pic>
      <p:pic>
        <p:nvPicPr>
          <p:cNvPr id="101382" name="Picture 6" descr="Haefele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43200" y="4267200"/>
            <a:ext cx="2286000" cy="1905000"/>
          </a:xfrm>
          <a:prstGeom prst="rect">
            <a:avLst/>
          </a:prstGeom>
          <a:noFill/>
        </p:spPr>
      </p:pic>
      <p:pic>
        <p:nvPicPr>
          <p:cNvPr id="101383" name="Picture 7" descr="Genevaux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00800" y="1524000"/>
            <a:ext cx="2182813" cy="2057400"/>
          </a:xfrm>
          <a:prstGeom prst="rect">
            <a:avLst/>
          </a:prstGeom>
          <a:noFill/>
        </p:spPr>
      </p:pic>
      <p:sp>
        <p:nvSpPr>
          <p:cNvPr id="101384" name="Text Box 8"/>
          <p:cNvSpPr txBox="1">
            <a:spLocks noChangeArrowheads="1"/>
          </p:cNvSpPr>
          <p:nvPr/>
        </p:nvSpPr>
        <p:spPr bwMode="auto">
          <a:xfrm>
            <a:off x="2819400" y="2438400"/>
            <a:ext cx="23622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20000"/>
              </a:spcBef>
            </a:pPr>
            <a:r>
              <a:rPr lang="fr-FR" sz="1600"/>
              <a:t>Simulation des océans - Projet IDOPT - E. Blayo</a:t>
            </a:r>
            <a:endParaRPr lang="fr-FR"/>
          </a:p>
        </p:txBody>
      </p:sp>
      <p:sp>
        <p:nvSpPr>
          <p:cNvPr id="101385" name="Text Box 9"/>
          <p:cNvSpPr txBox="1">
            <a:spLocks noChangeArrowheads="1"/>
          </p:cNvSpPr>
          <p:nvPr/>
        </p:nvSpPr>
        <p:spPr bwMode="auto">
          <a:xfrm>
            <a:off x="5334000" y="5029200"/>
            <a:ext cx="26670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600"/>
              <a:t>Simulation de faisceaux de particule - Projet CALVI - M. Haefele</a:t>
            </a:r>
            <a:endParaRPr lang="fr-FR" sz="1800"/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Concepts de base de la librairie </a:t>
            </a:r>
            <a:r>
              <a:rPr lang="fr-FR" dirty="0" err="1" smtClean="0"/>
              <a:t>OpenGL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3400" y="1676400"/>
            <a:ext cx="8305800" cy="4114800"/>
          </a:xfrm>
        </p:spPr>
        <p:txBody>
          <a:bodyPr/>
          <a:lstStyle/>
          <a:p>
            <a:r>
              <a:rPr lang="fr-FR" dirty="0" smtClean="0">
                <a:solidFill>
                  <a:srgbClr val="FF8000"/>
                </a:solidFill>
              </a:rPr>
              <a:t>1 - Modèle de rendu de la librairie </a:t>
            </a:r>
            <a:r>
              <a:rPr lang="fr-FR" dirty="0" err="1" smtClean="0">
                <a:solidFill>
                  <a:srgbClr val="FF8000"/>
                </a:solidFill>
              </a:rPr>
              <a:t>OpenGL</a:t>
            </a:r>
            <a:endParaRPr lang="fr-FR" dirty="0" smtClean="0">
              <a:solidFill>
                <a:srgbClr val="FF8000"/>
              </a:solidFill>
            </a:endParaRPr>
          </a:p>
          <a:p>
            <a:endParaRPr lang="fr-FR" dirty="0" smtClean="0"/>
          </a:p>
          <a:p>
            <a:r>
              <a:rPr lang="fr-FR" dirty="0" smtClean="0"/>
              <a:t>	Les objets vont être affichés un par un</a:t>
            </a:r>
          </a:p>
          <a:p>
            <a:endParaRPr lang="fr-FR" dirty="0" smtClean="0"/>
          </a:p>
          <a:p>
            <a:r>
              <a:rPr lang="fr-FR" dirty="0" smtClean="0"/>
              <a:t>	Les objets sont considérés dans leur intégralité</a:t>
            </a:r>
          </a:p>
          <a:p>
            <a:pPr lvl="1">
              <a:buFont typeface="Arial"/>
              <a:buChar char="•"/>
            </a:pPr>
            <a:r>
              <a:rPr lang="fr-FR" dirty="0" smtClean="0"/>
              <a:t>cela permet de décomposer les calculs</a:t>
            </a:r>
          </a:p>
          <a:p>
            <a:pPr lvl="1">
              <a:buFont typeface="Arial"/>
              <a:buChar char="•"/>
            </a:pPr>
            <a:r>
              <a:rPr lang="fr-FR" dirty="0" smtClean="0"/>
              <a:t>on ne considère pas les pixels de l’objet de manière indépendante mais l’objet dans sa totalité</a:t>
            </a:r>
            <a:endParaRPr lang="fr-FR" dirty="0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Concepts de base de la librairie </a:t>
            </a:r>
            <a:r>
              <a:rPr lang="fr-FR" dirty="0" err="1" smtClean="0"/>
              <a:t>OpenGL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2133600"/>
            <a:ext cx="8382000" cy="4114800"/>
          </a:xfrm>
        </p:spPr>
        <p:txBody>
          <a:bodyPr/>
          <a:lstStyle/>
          <a:p>
            <a:endParaRPr lang="fr-FR" dirty="0" smtClean="0"/>
          </a:p>
          <a:p>
            <a:r>
              <a:rPr lang="fr-FR" dirty="0" smtClean="0"/>
              <a:t>Le problème apparaît quand un objet se trouve devant un autre</a:t>
            </a:r>
          </a:p>
          <a:p>
            <a:r>
              <a:rPr lang="fr-FR" dirty="0" smtClean="0"/>
              <a:t>	</a:t>
            </a:r>
          </a:p>
          <a:p>
            <a:pPr marL="0"/>
            <a:r>
              <a:rPr lang="fr-FR" dirty="0" smtClean="0"/>
              <a:t>Il faut alors prendre en compte qu’un objet n’est pas toujours visible selon le point de vue de l’observateur</a:t>
            </a:r>
          </a:p>
          <a:p>
            <a:pPr marL="0"/>
            <a:endParaRPr lang="fr-FR" dirty="0" smtClean="0"/>
          </a:p>
          <a:p>
            <a:pPr marL="0"/>
            <a:r>
              <a:rPr lang="fr-FR" dirty="0" smtClean="0"/>
              <a:t>Mais ceci n’est pas </a:t>
            </a:r>
            <a:r>
              <a:rPr lang="fr-FR" dirty="0" err="1" smtClean="0"/>
              <a:t>pré-calculable</a:t>
            </a:r>
            <a:r>
              <a:rPr lang="fr-FR" dirty="0" smtClean="0"/>
              <a:t> car dépend du point de vue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469866" y="1676400"/>
            <a:ext cx="32639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 smtClean="0">
                <a:solidFill>
                  <a:srgbClr val="FF8000"/>
                </a:solidFill>
              </a:rPr>
              <a:t>2 - Problème de l’occlusion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Concepts de base de la librairie </a:t>
            </a:r>
            <a:r>
              <a:rPr lang="fr-FR" dirty="0" err="1" smtClean="0"/>
              <a:t>OpenGL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5800" y="2133600"/>
            <a:ext cx="8458200" cy="1828800"/>
          </a:xfrm>
        </p:spPr>
        <p:txBody>
          <a:bodyPr/>
          <a:lstStyle/>
          <a:p>
            <a:r>
              <a:rPr lang="fr-FR" dirty="0" smtClean="0"/>
              <a:t>Le rendu s’effectue en deux étapes : </a:t>
            </a:r>
          </a:p>
          <a:p>
            <a:pPr marL="857250" lvl="1" indent="-457200">
              <a:buFont typeface="+mj-lt"/>
              <a:buAutoNum type="arabicPeriod"/>
            </a:pPr>
            <a:r>
              <a:rPr lang="fr-FR" dirty="0" smtClean="0">
                <a:solidFill>
                  <a:srgbClr val="000000"/>
                </a:solidFill>
              </a:rPr>
              <a:t>Placement des objets dans l’écran</a:t>
            </a:r>
          </a:p>
          <a:p>
            <a:pPr marL="857250" lvl="1" indent="-457200">
              <a:buFont typeface="+mj-lt"/>
              <a:buAutoNum type="arabicPeriod"/>
            </a:pPr>
            <a:r>
              <a:rPr lang="fr-FR" dirty="0" smtClean="0">
                <a:solidFill>
                  <a:srgbClr val="000000"/>
                </a:solidFill>
              </a:rPr>
              <a:t>Remplissage de l’objet pixel par pixel</a:t>
            </a:r>
          </a:p>
          <a:p>
            <a:pPr marL="857250" lvl="1" indent="-457200"/>
            <a:r>
              <a:rPr lang="fr-FR" dirty="0" smtClean="0">
                <a:solidFill>
                  <a:srgbClr val="000000"/>
                </a:solidFill>
              </a:rPr>
              <a:t>Algorithme de profondeur employé pour savoir si c’est l’objet considéré qui doit remplir le pixel ou un autre  </a:t>
            </a:r>
            <a:endParaRPr lang="fr-FR" dirty="0">
              <a:solidFill>
                <a:srgbClr val="000000"/>
              </a:solidFill>
            </a:endParaRPr>
          </a:p>
        </p:txBody>
      </p:sp>
      <p:grpSp>
        <p:nvGrpSpPr>
          <p:cNvPr id="20" name="Grouper 19"/>
          <p:cNvGrpSpPr/>
          <p:nvPr/>
        </p:nvGrpSpPr>
        <p:grpSpPr>
          <a:xfrm>
            <a:off x="685800" y="4267200"/>
            <a:ext cx="5486400" cy="609600"/>
            <a:chOff x="76200" y="4572000"/>
            <a:chExt cx="5486400" cy="609600"/>
          </a:xfrm>
        </p:grpSpPr>
        <p:grpSp>
          <p:nvGrpSpPr>
            <p:cNvPr id="10" name="Grouper 9"/>
            <p:cNvGrpSpPr/>
            <p:nvPr/>
          </p:nvGrpSpPr>
          <p:grpSpPr>
            <a:xfrm>
              <a:off x="76200" y="4724400"/>
              <a:ext cx="2057400" cy="381000"/>
              <a:chOff x="228600" y="4572000"/>
              <a:chExt cx="2057400" cy="381000"/>
            </a:xfrm>
          </p:grpSpPr>
          <p:sp>
            <p:nvSpPr>
              <p:cNvPr id="7" name="Rectangle 6"/>
              <p:cNvSpPr/>
              <p:nvPr/>
            </p:nvSpPr>
            <p:spPr bwMode="auto">
              <a:xfrm>
                <a:off x="228600" y="4572000"/>
                <a:ext cx="1676400" cy="38100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72" charset="0"/>
                  <a:ea typeface="ＭＳ Ｐゴシック" pitchFamily="72" charset="-128"/>
                  <a:cs typeface="ＭＳ Ｐゴシック" pitchFamily="72" charset="-128"/>
                </a:endParaRPr>
              </a:p>
            </p:txBody>
          </p:sp>
          <p:sp>
            <p:nvSpPr>
              <p:cNvPr id="4" name="ZoneTexte 3"/>
              <p:cNvSpPr txBox="1"/>
              <p:nvPr/>
            </p:nvSpPr>
            <p:spPr>
              <a:xfrm>
                <a:off x="228600" y="4572000"/>
                <a:ext cx="20574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 smtClean="0"/>
                  <a:t>Image sans l’objet</a:t>
                </a:r>
                <a:endParaRPr lang="fr-FR" sz="1400" dirty="0"/>
              </a:p>
            </p:txBody>
          </p:sp>
        </p:grpSp>
        <p:grpSp>
          <p:nvGrpSpPr>
            <p:cNvPr id="11" name="Grouper 10"/>
            <p:cNvGrpSpPr/>
            <p:nvPr/>
          </p:nvGrpSpPr>
          <p:grpSpPr>
            <a:xfrm>
              <a:off x="3505200" y="4648200"/>
              <a:ext cx="2057400" cy="533400"/>
              <a:chOff x="3276600" y="4800600"/>
              <a:chExt cx="2057400" cy="533400"/>
            </a:xfrm>
          </p:grpSpPr>
          <p:sp>
            <p:nvSpPr>
              <p:cNvPr id="8" name="Rectangle 7"/>
              <p:cNvSpPr/>
              <p:nvPr/>
            </p:nvSpPr>
            <p:spPr bwMode="auto">
              <a:xfrm>
                <a:off x="3352800" y="4800600"/>
                <a:ext cx="1905000" cy="53340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72" charset="0"/>
                  <a:ea typeface="ＭＳ Ｐゴシック" pitchFamily="72" charset="-128"/>
                  <a:cs typeface="ＭＳ Ｐゴシック" pitchFamily="72" charset="-128"/>
                </a:endParaRPr>
              </a:p>
            </p:txBody>
          </p:sp>
          <p:sp>
            <p:nvSpPr>
              <p:cNvPr id="6" name="ZoneTexte 5"/>
              <p:cNvSpPr txBox="1"/>
              <p:nvPr/>
            </p:nvSpPr>
            <p:spPr>
              <a:xfrm>
                <a:off x="3276600" y="4800600"/>
                <a:ext cx="20574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dirty="0" smtClean="0"/>
                  <a:t>Ensemble de pixels à remplir</a:t>
                </a:r>
                <a:endParaRPr lang="fr-FR" sz="1400" dirty="0"/>
              </a:p>
            </p:txBody>
          </p:sp>
        </p:grpSp>
        <p:cxnSp>
          <p:nvCxnSpPr>
            <p:cNvPr id="23" name="Connecteur droit avec flèche 22"/>
            <p:cNvCxnSpPr/>
            <p:nvPr/>
          </p:nvCxnSpPr>
          <p:spPr bwMode="auto">
            <a:xfrm>
              <a:off x="1981200" y="4876800"/>
              <a:ext cx="15240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6" name="ZoneTexte 25"/>
            <p:cNvSpPr txBox="1"/>
            <p:nvPr/>
          </p:nvSpPr>
          <p:spPr>
            <a:xfrm>
              <a:off x="1752600" y="4572000"/>
              <a:ext cx="2057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smtClean="0"/>
                <a:t>Projection de l’objet</a:t>
              </a:r>
            </a:p>
            <a:p>
              <a:pPr algn="ctr"/>
              <a:r>
                <a:rPr lang="fr-FR" sz="1400" dirty="0" smtClean="0"/>
                <a:t>sur l’écran</a:t>
              </a:r>
              <a:endParaRPr lang="fr-FR" sz="1400" dirty="0"/>
            </a:p>
          </p:txBody>
        </p:sp>
      </p:grpSp>
      <p:grpSp>
        <p:nvGrpSpPr>
          <p:cNvPr id="12" name="Grouper 11"/>
          <p:cNvGrpSpPr/>
          <p:nvPr/>
        </p:nvGrpSpPr>
        <p:grpSpPr>
          <a:xfrm>
            <a:off x="5715000" y="5791200"/>
            <a:ext cx="2057400" cy="381000"/>
            <a:chOff x="6629400" y="4724400"/>
            <a:chExt cx="2057400" cy="381000"/>
          </a:xfrm>
        </p:grpSpPr>
        <p:sp>
          <p:nvSpPr>
            <p:cNvPr id="9" name="Rectangle 8"/>
            <p:cNvSpPr/>
            <p:nvPr/>
          </p:nvSpPr>
          <p:spPr bwMode="auto">
            <a:xfrm>
              <a:off x="6629400" y="4724400"/>
              <a:ext cx="1676400" cy="3810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72" charset="0"/>
                <a:ea typeface="ＭＳ Ｐゴシック" pitchFamily="72" charset="-128"/>
                <a:cs typeface="ＭＳ Ｐゴシック" pitchFamily="72" charset="-128"/>
              </a:endParaRPr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6629400" y="4724400"/>
              <a:ext cx="2057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smtClean="0"/>
                <a:t>Image avec l’objet</a:t>
              </a:r>
              <a:endParaRPr lang="fr-FR" sz="1400" dirty="0"/>
            </a:p>
          </p:txBody>
        </p:sp>
      </p:grpSp>
      <p:sp>
        <p:nvSpPr>
          <p:cNvPr id="27" name="ZoneTexte 26"/>
          <p:cNvSpPr txBox="1"/>
          <p:nvPr/>
        </p:nvSpPr>
        <p:spPr>
          <a:xfrm>
            <a:off x="6553200" y="4876800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Remplissage pixel par pixel</a:t>
            </a:r>
            <a:endParaRPr lang="fr-FR" sz="1400" dirty="0"/>
          </a:p>
        </p:txBody>
      </p:sp>
      <p:sp>
        <p:nvSpPr>
          <p:cNvPr id="18" name="Rectangle 17"/>
          <p:cNvSpPr/>
          <p:nvPr/>
        </p:nvSpPr>
        <p:spPr>
          <a:xfrm>
            <a:off x="304800" y="1676400"/>
            <a:ext cx="27513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 smtClean="0">
                <a:solidFill>
                  <a:srgbClr val="FF8000"/>
                </a:solidFill>
              </a:rPr>
              <a:t>3 – Rendu de la scène</a:t>
            </a:r>
          </a:p>
        </p:txBody>
      </p:sp>
      <p:cxnSp>
        <p:nvCxnSpPr>
          <p:cNvPr id="29" name="Forme 28"/>
          <p:cNvCxnSpPr>
            <a:stCxn id="6" idx="3"/>
            <a:endCxn id="9" idx="0"/>
          </p:cNvCxnSpPr>
          <p:nvPr/>
        </p:nvCxnSpPr>
        <p:spPr bwMode="auto">
          <a:xfrm>
            <a:off x="6172200" y="4605010"/>
            <a:ext cx="381000" cy="1186190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Concepts de base de la librairie </a:t>
            </a:r>
            <a:r>
              <a:rPr lang="fr-FR" dirty="0" err="1" smtClean="0"/>
              <a:t>OpenGL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4827" y="1601690"/>
            <a:ext cx="6395445" cy="4628728"/>
          </a:xfrm>
        </p:spPr>
        <p:txBody>
          <a:bodyPr/>
          <a:lstStyle/>
          <a:p>
            <a:endParaRPr lang="fr-FR" dirty="0" smtClean="0"/>
          </a:p>
          <a:p>
            <a:r>
              <a:rPr lang="fr-FR" dirty="0" smtClean="0"/>
              <a:t>On considère les objets par leur surface </a:t>
            </a:r>
          </a:p>
          <a:p>
            <a:endParaRPr lang="fr-FR" dirty="0" smtClean="0"/>
          </a:p>
          <a:p>
            <a:pPr marL="0"/>
            <a:r>
              <a:rPr lang="fr-FR" dirty="0" smtClean="0"/>
              <a:t>Surface modélisée par un </a:t>
            </a:r>
            <a:r>
              <a:rPr lang="fr-FR" b="1" dirty="0" smtClean="0"/>
              <a:t>maillage triangulaire </a:t>
            </a:r>
          </a:p>
          <a:p>
            <a:pPr marL="0"/>
            <a:endParaRPr lang="fr-FR" dirty="0" smtClean="0"/>
          </a:p>
          <a:p>
            <a:pPr marL="0"/>
            <a:r>
              <a:rPr lang="fr-FR" dirty="0" smtClean="0"/>
              <a:t>En effet, les triangles permettent : </a:t>
            </a:r>
          </a:p>
          <a:p>
            <a:pPr marL="400050" lvl="1">
              <a:buFont typeface="Arial"/>
              <a:buChar char="•"/>
            </a:pPr>
            <a:r>
              <a:rPr lang="fr-FR" dirty="0" smtClean="0"/>
              <a:t>d’approximer n’importe quel type de surface</a:t>
            </a:r>
          </a:p>
          <a:p>
            <a:pPr marL="400050" lvl="1">
              <a:buFont typeface="Arial"/>
              <a:buChar char="•"/>
            </a:pPr>
            <a:r>
              <a:rPr lang="fr-FR" dirty="0" smtClean="0"/>
              <a:t>la projection d’un triangle est un triangle</a:t>
            </a:r>
          </a:p>
          <a:p>
            <a:pPr marL="400050" lvl="1">
              <a:buFont typeface="Arial"/>
              <a:buChar char="•"/>
            </a:pPr>
            <a:r>
              <a:rPr lang="fr-FR" dirty="0" smtClean="0"/>
              <a:t>les triangles sont </a:t>
            </a:r>
            <a:r>
              <a:rPr lang="fr-FR" dirty="0" smtClean="0"/>
              <a:t>plans</a:t>
            </a:r>
          </a:p>
          <a:p>
            <a:pPr marL="400050" lvl="1">
              <a:buFont typeface="Arial"/>
              <a:buChar char="•"/>
            </a:pPr>
            <a:endParaRPr lang="fr-FR" dirty="0"/>
          </a:p>
          <a:p>
            <a:pPr marL="114300" lvl="1" indent="0">
              <a:buNone/>
            </a:pPr>
            <a:r>
              <a:rPr lang="fr-FR" dirty="0" smtClean="0"/>
              <a:t>Maillage défini par </a:t>
            </a:r>
          </a:p>
          <a:p>
            <a:pPr marL="400050" lvl="1">
              <a:buFont typeface="Arial" charset="0"/>
              <a:buChar char="•"/>
            </a:pPr>
            <a:r>
              <a:rPr lang="fr-FR" dirty="0" smtClean="0"/>
              <a:t>un ensemble de sommets</a:t>
            </a:r>
            <a:endParaRPr lang="fr-FR" dirty="0"/>
          </a:p>
          <a:p>
            <a:pPr marL="400050" lvl="1">
              <a:buFont typeface="Arial" charset="0"/>
              <a:buChar char="•"/>
            </a:pPr>
            <a:r>
              <a:rPr lang="fr-FR" dirty="0" smtClean="0"/>
              <a:t>un ensemble de facettes (triangles) décrites par 3 sommets (reliés par des arêtes)</a:t>
            </a:r>
          </a:p>
        </p:txBody>
      </p:sp>
      <p:sp>
        <p:nvSpPr>
          <p:cNvPr id="5" name="Rectangle 4"/>
          <p:cNvSpPr/>
          <p:nvPr/>
        </p:nvSpPr>
        <p:spPr>
          <a:xfrm>
            <a:off x="323528" y="1470169"/>
            <a:ext cx="7239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solidFill>
                  <a:srgbClr val="FF8000"/>
                </a:solidFill>
              </a:rPr>
              <a:t>Il faut déterminer quels seront les pixels à afficher</a:t>
            </a:r>
          </a:p>
        </p:txBody>
      </p:sp>
      <p:pic>
        <p:nvPicPr>
          <p:cNvPr id="7" name="Image 6" descr="Dragon-wir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8490" y="3962400"/>
            <a:ext cx="2285998" cy="1835472"/>
          </a:xfrm>
          <a:prstGeom prst="rect">
            <a:avLst/>
          </a:prstGeom>
        </p:spPr>
      </p:pic>
      <p:pic>
        <p:nvPicPr>
          <p:cNvPr id="8" name="Image 7" descr="Drag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1454" y="1981200"/>
            <a:ext cx="2313034" cy="1870022"/>
          </a:xfrm>
          <a:prstGeom prst="rect">
            <a:avLst/>
          </a:prstGeom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Concepts de base de la librairie </a:t>
            </a:r>
            <a:r>
              <a:rPr lang="fr-FR" dirty="0" err="1" smtClean="0"/>
              <a:t>OpenGL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5800" y="2590800"/>
            <a:ext cx="7620000" cy="1752600"/>
          </a:xfrm>
        </p:spPr>
        <p:txBody>
          <a:bodyPr/>
          <a:lstStyle/>
          <a:p>
            <a:pPr marL="0">
              <a:spcBef>
                <a:spcPts val="0"/>
              </a:spcBef>
            </a:pPr>
            <a:r>
              <a:rPr lang="fr-FR" dirty="0" smtClean="0"/>
              <a:t>Les triangles sont localisés dans la scène </a:t>
            </a:r>
          </a:p>
          <a:p>
            <a:pPr marL="0">
              <a:spcBef>
                <a:spcPts val="0"/>
              </a:spcBef>
            </a:pPr>
            <a:r>
              <a:rPr lang="fr-FR" dirty="0" smtClean="0"/>
              <a:t>	par leurs 3 points dans l’espace</a:t>
            </a:r>
          </a:p>
          <a:p>
            <a:pPr marL="0">
              <a:spcBef>
                <a:spcPts val="0"/>
              </a:spcBef>
            </a:pPr>
            <a:endParaRPr lang="fr-FR" dirty="0" smtClean="0"/>
          </a:p>
          <a:p>
            <a:pPr marL="0">
              <a:spcBef>
                <a:spcPts val="0"/>
              </a:spcBef>
            </a:pPr>
            <a:endParaRPr lang="fr-FR" dirty="0" smtClean="0"/>
          </a:p>
          <a:p>
            <a:pPr marL="0">
              <a:spcBef>
                <a:spcPts val="0"/>
              </a:spcBef>
            </a:pPr>
            <a:endParaRPr lang="fr-FR" dirty="0" smtClean="0"/>
          </a:p>
          <a:p>
            <a:pPr marL="0">
              <a:spcBef>
                <a:spcPts val="0"/>
              </a:spcBef>
            </a:pPr>
            <a:r>
              <a:rPr lang="fr-FR" dirty="0" smtClean="0"/>
              <a:t>Les points sont représentés par des vecteurs </a:t>
            </a:r>
          </a:p>
          <a:p>
            <a:pPr marL="0">
              <a:spcBef>
                <a:spcPts val="0"/>
              </a:spcBef>
            </a:pPr>
            <a:r>
              <a:rPr lang="fr-FR" dirty="0" smtClean="0"/>
              <a:t>	représentant leurs coordonnées  </a:t>
            </a:r>
          </a:p>
          <a:p>
            <a:pPr marL="0">
              <a:spcBef>
                <a:spcPts val="0"/>
              </a:spcBef>
            </a:pPr>
            <a:endParaRPr lang="fr-FR" dirty="0" smtClean="0"/>
          </a:p>
          <a:p>
            <a:endParaRPr lang="fr-FR" dirty="0"/>
          </a:p>
        </p:txBody>
      </p:sp>
      <p:graphicFrame>
        <p:nvGraphicFramePr>
          <p:cNvPr id="5" name="Objet 4"/>
          <p:cNvGraphicFramePr>
            <a:graphicFrameLocks noChangeAspect="1"/>
          </p:cNvGraphicFramePr>
          <p:nvPr/>
        </p:nvGraphicFramePr>
        <p:xfrm>
          <a:off x="6705600" y="4191000"/>
          <a:ext cx="842211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719" name="…quation" r:id="rId3" imgW="520700" imgH="660400" progId="Equation.3">
                  <p:embed/>
                </p:oleObj>
              </mc:Choice>
              <mc:Fallback>
                <p:oleObj name="…quation" r:id="rId3" imgW="520700" imgH="6604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4191000"/>
                        <a:ext cx="842211" cy="1066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er 5"/>
          <p:cNvGrpSpPr/>
          <p:nvPr/>
        </p:nvGrpSpPr>
        <p:grpSpPr>
          <a:xfrm>
            <a:off x="6248400" y="2286000"/>
            <a:ext cx="2057400" cy="1371600"/>
            <a:chOff x="685800" y="2441377"/>
            <a:chExt cx="2057400" cy="1371600"/>
          </a:xfrm>
        </p:grpSpPr>
        <p:sp>
          <p:nvSpPr>
            <p:cNvPr id="7" name="ZoneTexte 6"/>
            <p:cNvSpPr txBox="1"/>
            <p:nvPr/>
          </p:nvSpPr>
          <p:spPr>
            <a:xfrm>
              <a:off x="2133600" y="3505200"/>
              <a:ext cx="609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smtClean="0"/>
                <a:t>P</a:t>
              </a:r>
              <a:r>
                <a:rPr lang="fr-FR" sz="1400" baseline="-25000" dirty="0" smtClean="0"/>
                <a:t>2</a:t>
              </a:r>
              <a:endParaRPr lang="fr-FR" sz="1400" baseline="-25000" dirty="0"/>
            </a:p>
          </p:txBody>
        </p:sp>
        <p:grpSp>
          <p:nvGrpSpPr>
            <p:cNvPr id="8" name="Grouper 22"/>
            <p:cNvGrpSpPr/>
            <p:nvPr/>
          </p:nvGrpSpPr>
          <p:grpSpPr>
            <a:xfrm>
              <a:off x="685800" y="2441377"/>
              <a:ext cx="1451811" cy="1371600"/>
              <a:chOff x="685800" y="2971800"/>
              <a:chExt cx="1451811" cy="1371600"/>
            </a:xfrm>
          </p:grpSpPr>
          <p:sp>
            <p:nvSpPr>
              <p:cNvPr id="9" name="Triangle isocèle 8"/>
              <p:cNvSpPr/>
              <p:nvPr/>
            </p:nvSpPr>
            <p:spPr bwMode="auto">
              <a:xfrm>
                <a:off x="1066800" y="3273623"/>
                <a:ext cx="990600" cy="914400"/>
              </a:xfrm>
              <a:prstGeom prst="triangl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72" charset="0"/>
                  <a:ea typeface="ＭＳ Ｐゴシック" pitchFamily="72" charset="-128"/>
                  <a:cs typeface="ＭＳ Ｐゴシック" pitchFamily="72" charset="-128"/>
                </a:endParaRPr>
              </a:p>
            </p:txBody>
          </p:sp>
          <p:sp>
            <p:nvSpPr>
              <p:cNvPr id="10" name="Ellipse 9"/>
              <p:cNvSpPr/>
              <p:nvPr/>
            </p:nvSpPr>
            <p:spPr bwMode="auto">
              <a:xfrm>
                <a:off x="1524000" y="3273623"/>
                <a:ext cx="76200" cy="762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72" charset="0"/>
                  <a:ea typeface="ＭＳ Ｐゴシック" pitchFamily="72" charset="-128"/>
                  <a:cs typeface="ＭＳ Ｐゴシック" pitchFamily="72" charset="-128"/>
                </a:endParaRPr>
              </a:p>
            </p:txBody>
          </p:sp>
          <p:sp>
            <p:nvSpPr>
              <p:cNvPr id="11" name="Ellipse 10"/>
              <p:cNvSpPr/>
              <p:nvPr/>
            </p:nvSpPr>
            <p:spPr bwMode="auto">
              <a:xfrm>
                <a:off x="1981200" y="4111823"/>
                <a:ext cx="76200" cy="762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72" charset="0"/>
                  <a:ea typeface="ＭＳ Ｐゴシック" pitchFamily="72" charset="-128"/>
                  <a:cs typeface="ＭＳ Ｐゴシック" pitchFamily="72" charset="-128"/>
                </a:endParaRPr>
              </a:p>
            </p:txBody>
          </p:sp>
          <p:sp>
            <p:nvSpPr>
              <p:cNvPr id="12" name="Ellipse 11"/>
              <p:cNvSpPr/>
              <p:nvPr/>
            </p:nvSpPr>
            <p:spPr bwMode="auto">
              <a:xfrm>
                <a:off x="1066800" y="4111823"/>
                <a:ext cx="76200" cy="762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72" charset="0"/>
                  <a:ea typeface="ＭＳ Ｐゴシック" pitchFamily="72" charset="-128"/>
                  <a:cs typeface="ＭＳ Ｐゴシック" pitchFamily="72" charset="-128"/>
                </a:endParaRPr>
              </a:p>
            </p:txBody>
          </p:sp>
          <p:sp>
            <p:nvSpPr>
              <p:cNvPr id="13" name="ZoneTexte 12"/>
              <p:cNvSpPr txBox="1"/>
              <p:nvPr/>
            </p:nvSpPr>
            <p:spPr>
              <a:xfrm>
                <a:off x="685800" y="4035623"/>
                <a:ext cx="609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 smtClean="0"/>
                  <a:t>P</a:t>
                </a:r>
                <a:r>
                  <a:rPr lang="fr-FR" sz="1400" baseline="-25000" dirty="0" smtClean="0"/>
                  <a:t>1</a:t>
                </a:r>
                <a:endParaRPr lang="fr-FR" sz="1400" baseline="-25000" dirty="0"/>
              </a:p>
            </p:txBody>
          </p:sp>
          <p:sp>
            <p:nvSpPr>
              <p:cNvPr id="14" name="ZoneTexte 13"/>
              <p:cNvSpPr txBox="1"/>
              <p:nvPr/>
            </p:nvSpPr>
            <p:spPr>
              <a:xfrm>
                <a:off x="1528011" y="2971800"/>
                <a:ext cx="609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 smtClean="0"/>
                  <a:t>P</a:t>
                </a:r>
                <a:r>
                  <a:rPr lang="fr-FR" sz="1400" baseline="-25000" dirty="0" smtClean="0"/>
                  <a:t>3</a:t>
                </a:r>
                <a:endParaRPr lang="fr-FR" sz="1400" baseline="-25000" dirty="0"/>
              </a:p>
            </p:txBody>
          </p:sp>
        </p:grpSp>
      </p:grpSp>
      <p:sp>
        <p:nvSpPr>
          <p:cNvPr id="15" name="Rectangle 14"/>
          <p:cNvSpPr/>
          <p:nvPr/>
        </p:nvSpPr>
        <p:spPr>
          <a:xfrm>
            <a:off x="457200" y="1905000"/>
            <a:ext cx="48327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 smtClean="0">
                <a:solidFill>
                  <a:srgbClr val="FF8000"/>
                </a:solidFill>
              </a:rPr>
              <a:t>Localisation des objets dans la scène 3D</a:t>
            </a:r>
            <a:endParaRPr lang="fr-FR" sz="2000" dirty="0"/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Concepts de base de la librairie </a:t>
            </a:r>
            <a:r>
              <a:rPr lang="fr-FR" dirty="0" err="1" smtClean="0"/>
              <a:t>OpenGL</a:t>
            </a:r>
            <a:endParaRPr lang="fr-FR" dirty="0"/>
          </a:p>
        </p:txBody>
      </p:sp>
      <p:sp>
        <p:nvSpPr>
          <p:cNvPr id="25" name="ZoneTexte 24"/>
          <p:cNvSpPr txBox="1"/>
          <p:nvPr/>
        </p:nvSpPr>
        <p:spPr>
          <a:xfrm>
            <a:off x="533400" y="1828800"/>
            <a:ext cx="8382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Les points sont attachés aux primitives graphiques (couleur, etc.)</a:t>
            </a:r>
          </a:p>
          <a:p>
            <a:endParaRPr lang="fr-FR" sz="2000" dirty="0" smtClean="0"/>
          </a:p>
          <a:p>
            <a:r>
              <a:rPr lang="fr-FR" sz="2000" dirty="0" smtClean="0"/>
              <a:t>Il faut réaliser sur ces données </a:t>
            </a:r>
          </a:p>
          <a:p>
            <a:r>
              <a:rPr lang="fr-FR" sz="2000" dirty="0" smtClean="0"/>
              <a:t>	plusieurs transformations géométriques : </a:t>
            </a:r>
          </a:p>
          <a:p>
            <a:pPr lvl="3">
              <a:buFont typeface="Arial"/>
              <a:buChar char="•"/>
            </a:pPr>
            <a:r>
              <a:rPr lang="fr-FR" sz="2000" dirty="0" smtClean="0"/>
              <a:t> translation </a:t>
            </a:r>
          </a:p>
          <a:p>
            <a:pPr lvl="3">
              <a:buFont typeface="Arial"/>
              <a:buChar char="•"/>
            </a:pPr>
            <a:r>
              <a:rPr lang="fr-FR" sz="2000" dirty="0" smtClean="0"/>
              <a:t> rotation </a:t>
            </a:r>
          </a:p>
          <a:p>
            <a:pPr lvl="3">
              <a:buFont typeface="Arial"/>
              <a:buChar char="•"/>
            </a:pPr>
            <a:r>
              <a:rPr lang="fr-FR" sz="2000" dirty="0" smtClean="0"/>
              <a:t> changement d’échelle </a:t>
            </a:r>
          </a:p>
          <a:p>
            <a:pPr lvl="3">
              <a:buFont typeface="Arial"/>
              <a:buChar char="•"/>
            </a:pPr>
            <a:r>
              <a:rPr lang="fr-FR" sz="2000" dirty="0" smtClean="0"/>
              <a:t> projections</a:t>
            </a:r>
          </a:p>
          <a:p>
            <a:pPr lvl="3">
              <a:buFont typeface="Arial"/>
              <a:buChar char="•"/>
            </a:pPr>
            <a:r>
              <a:rPr lang="fr-FR" sz="2000" dirty="0" smtClean="0"/>
              <a:t> etc</a:t>
            </a:r>
            <a:r>
              <a:rPr lang="fr-FR" sz="2000" dirty="0" smtClean="0"/>
              <a:t>.</a:t>
            </a:r>
          </a:p>
          <a:p>
            <a:pPr lvl="3">
              <a:buFont typeface="Arial"/>
              <a:buChar char="•"/>
            </a:pPr>
            <a:endParaRPr lang="fr-FR" sz="2000" dirty="0"/>
          </a:p>
          <a:p>
            <a:pPr lvl="3">
              <a:buFont typeface="Arial"/>
              <a:buChar char="•"/>
            </a:pPr>
            <a:endParaRPr lang="fr-FR" sz="2000" dirty="0" smtClean="0"/>
          </a:p>
          <a:p>
            <a:r>
              <a:rPr lang="fr-FR" sz="2000" dirty="0" smtClean="0"/>
              <a:t>Permet de positionner les objets dans la scène</a:t>
            </a:r>
            <a:endParaRPr lang="fr-FR" sz="2000" dirty="0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Concepts de base de la librairie </a:t>
            </a:r>
            <a:r>
              <a:rPr lang="fr-FR" dirty="0" err="1" smtClean="0"/>
              <a:t>OpenGL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62000" y="2057400"/>
            <a:ext cx="8458200" cy="4114800"/>
          </a:xfrm>
        </p:spPr>
        <p:txBody>
          <a:bodyPr/>
          <a:lstStyle/>
          <a:p>
            <a:r>
              <a:rPr lang="fr-FR" dirty="0" smtClean="0"/>
              <a:t>Un point est défini par deux coordonnées : x et y</a:t>
            </a:r>
          </a:p>
          <a:p>
            <a:endParaRPr lang="fr-FR" dirty="0" smtClean="0"/>
          </a:p>
          <a:p>
            <a:r>
              <a:rPr lang="fr-FR" dirty="0" smtClean="0"/>
              <a:t>Différentes transformations possibles pour déplacer ce point : </a:t>
            </a:r>
          </a:p>
          <a:p>
            <a:pPr lvl="1">
              <a:buFont typeface="Arial"/>
              <a:buChar char="•"/>
            </a:pPr>
            <a:r>
              <a:rPr lang="fr-FR" dirty="0" smtClean="0"/>
              <a:t>Translation</a:t>
            </a:r>
          </a:p>
          <a:p>
            <a:pPr lvl="1">
              <a:buFont typeface="Arial"/>
              <a:buChar char="•"/>
            </a:pPr>
            <a:r>
              <a:rPr lang="fr-FR" dirty="0" smtClean="0"/>
              <a:t>Rotation</a:t>
            </a:r>
          </a:p>
          <a:p>
            <a:pPr lvl="1">
              <a:buFont typeface="Arial"/>
              <a:buChar char="•"/>
            </a:pPr>
            <a:r>
              <a:rPr lang="fr-FR" dirty="0" smtClean="0"/>
              <a:t>Changement d’échelle 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381000" y="1600200"/>
            <a:ext cx="6324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solidFill>
                  <a:srgbClr val="FF8000"/>
                </a:solidFill>
              </a:rPr>
              <a:t>Rappel de transformations géométriques en 2D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Concepts de base de la librairie </a:t>
            </a:r>
            <a:r>
              <a:rPr lang="fr-FR" dirty="0" err="1" smtClean="0"/>
              <a:t>OpenGL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1000" y="1524000"/>
            <a:ext cx="7772400" cy="4114800"/>
          </a:xfrm>
        </p:spPr>
        <p:txBody>
          <a:bodyPr/>
          <a:lstStyle/>
          <a:p>
            <a:r>
              <a:rPr lang="fr-FR" dirty="0" smtClean="0">
                <a:solidFill>
                  <a:srgbClr val="FF8000"/>
                </a:solidFill>
              </a:rPr>
              <a:t>Translation d’un point 2D </a:t>
            </a:r>
          </a:p>
          <a:p>
            <a:r>
              <a:rPr lang="fr-FR" dirty="0" smtClean="0"/>
              <a:t>		x’ = x + </a:t>
            </a:r>
            <a:r>
              <a:rPr lang="fr-FR" dirty="0" err="1" smtClean="0"/>
              <a:t>T</a:t>
            </a:r>
            <a:r>
              <a:rPr lang="fr-FR" baseline="-25000" dirty="0" err="1" smtClean="0"/>
              <a:t>x</a:t>
            </a:r>
            <a:r>
              <a:rPr lang="fr-FR" baseline="-25000" dirty="0" smtClean="0"/>
              <a:t> </a:t>
            </a:r>
            <a:r>
              <a:rPr lang="fr-FR" dirty="0" smtClean="0"/>
              <a:t>  	et 	y’ = y + </a:t>
            </a:r>
            <a:r>
              <a:rPr lang="fr-FR" dirty="0" err="1" smtClean="0"/>
              <a:t>T</a:t>
            </a:r>
            <a:r>
              <a:rPr lang="fr-FR" baseline="-25000" dirty="0" err="1" smtClean="0"/>
              <a:t>y</a:t>
            </a:r>
            <a:r>
              <a:rPr lang="fr-FR" baseline="-25000" dirty="0" smtClean="0"/>
              <a:t> </a:t>
            </a:r>
            <a:endParaRPr lang="fr-FR" baseline="-25000" dirty="0"/>
          </a:p>
        </p:txBody>
      </p:sp>
      <p:grpSp>
        <p:nvGrpSpPr>
          <p:cNvPr id="80" name="Grouper 79"/>
          <p:cNvGrpSpPr/>
          <p:nvPr/>
        </p:nvGrpSpPr>
        <p:grpSpPr>
          <a:xfrm>
            <a:off x="1219200" y="2209800"/>
            <a:ext cx="5842000" cy="2590800"/>
            <a:chOff x="762000" y="2514600"/>
            <a:chExt cx="7823200" cy="3006780"/>
          </a:xfrm>
        </p:grpSpPr>
        <p:sp>
          <p:nvSpPr>
            <p:cNvPr id="26" name="Line 4"/>
            <p:cNvSpPr>
              <a:spLocks noChangeShapeType="1"/>
            </p:cNvSpPr>
            <p:nvPr/>
          </p:nvSpPr>
          <p:spPr bwMode="auto">
            <a:xfrm>
              <a:off x="765175" y="5068888"/>
              <a:ext cx="3705225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Line 5"/>
            <p:cNvSpPr>
              <a:spLocks noChangeShapeType="1"/>
            </p:cNvSpPr>
            <p:nvPr/>
          </p:nvSpPr>
          <p:spPr bwMode="auto">
            <a:xfrm flipV="1">
              <a:off x="766763" y="2743200"/>
              <a:ext cx="0" cy="2328863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Rectangle 6"/>
            <p:cNvSpPr>
              <a:spLocks noChangeArrowheads="1"/>
            </p:cNvSpPr>
            <p:nvPr/>
          </p:nvSpPr>
          <p:spPr bwMode="auto">
            <a:xfrm>
              <a:off x="1751013" y="5116513"/>
              <a:ext cx="781665" cy="36676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r>
                <a:rPr lang="en-GB" sz="1800" dirty="0" err="1"/>
                <a:t>Avant</a:t>
              </a:r>
              <a:endParaRPr lang="en-GB" sz="1800" dirty="0"/>
            </a:p>
          </p:txBody>
        </p:sp>
        <p:sp>
          <p:nvSpPr>
            <p:cNvPr id="29" name="Rectangle 7"/>
            <p:cNvSpPr>
              <a:spLocks noChangeArrowheads="1"/>
            </p:cNvSpPr>
            <p:nvPr/>
          </p:nvSpPr>
          <p:spPr bwMode="auto">
            <a:xfrm>
              <a:off x="6246813" y="5154613"/>
              <a:ext cx="798572" cy="36676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r>
                <a:rPr lang="en-GB" sz="1800" dirty="0"/>
                <a:t>Après</a:t>
              </a:r>
            </a:p>
          </p:txBody>
        </p:sp>
        <p:grpSp>
          <p:nvGrpSpPr>
            <p:cNvPr id="30" name="Group 8"/>
            <p:cNvGrpSpPr>
              <a:grpSpLocks/>
            </p:cNvGrpSpPr>
            <p:nvPr/>
          </p:nvGrpSpPr>
          <p:grpSpPr bwMode="auto">
            <a:xfrm>
              <a:off x="762000" y="2514600"/>
              <a:ext cx="3076575" cy="2514600"/>
              <a:chOff x="576" y="2208"/>
              <a:chExt cx="1938" cy="1584"/>
            </a:xfrm>
          </p:grpSpPr>
          <p:sp>
            <p:nvSpPr>
              <p:cNvPr id="31" name="Rectangle 9"/>
              <p:cNvSpPr>
                <a:spLocks noChangeArrowheads="1"/>
              </p:cNvSpPr>
              <p:nvPr/>
            </p:nvSpPr>
            <p:spPr bwMode="auto">
              <a:xfrm>
                <a:off x="634" y="2208"/>
                <a:ext cx="1" cy="1"/>
              </a:xfrm>
              <a:prstGeom prst="rect">
                <a:avLst/>
              </a:prstGeom>
              <a:solidFill>
                <a:srgbClr val="FFFFFF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2" name="Rectangle 10"/>
              <p:cNvSpPr>
                <a:spLocks noChangeArrowheads="1"/>
              </p:cNvSpPr>
              <p:nvPr/>
            </p:nvSpPr>
            <p:spPr bwMode="auto">
              <a:xfrm>
                <a:off x="634" y="2208"/>
                <a:ext cx="1" cy="1"/>
              </a:xfrm>
              <a:prstGeom prst="rect">
                <a:avLst/>
              </a:prstGeom>
              <a:solidFill>
                <a:srgbClr val="FFFFFF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3" name="Rectangle 11"/>
              <p:cNvSpPr>
                <a:spLocks noChangeArrowheads="1"/>
              </p:cNvSpPr>
              <p:nvPr/>
            </p:nvSpPr>
            <p:spPr bwMode="auto">
              <a:xfrm>
                <a:off x="634" y="2208"/>
                <a:ext cx="1" cy="1"/>
              </a:xfrm>
              <a:prstGeom prst="rect">
                <a:avLst/>
              </a:prstGeom>
              <a:solidFill>
                <a:srgbClr val="FFFFFF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4" name="Rectangle 12"/>
              <p:cNvSpPr>
                <a:spLocks noChangeArrowheads="1"/>
              </p:cNvSpPr>
              <p:nvPr/>
            </p:nvSpPr>
            <p:spPr bwMode="auto">
              <a:xfrm>
                <a:off x="634" y="2208"/>
                <a:ext cx="1" cy="1"/>
              </a:xfrm>
              <a:prstGeom prst="rect">
                <a:avLst/>
              </a:prstGeom>
              <a:solidFill>
                <a:srgbClr val="FFFFFF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5" name="Line 13"/>
              <p:cNvSpPr>
                <a:spLocks noChangeShapeType="1"/>
              </p:cNvSpPr>
              <p:nvPr/>
            </p:nvSpPr>
            <p:spPr bwMode="auto">
              <a:xfrm>
                <a:off x="576" y="2435"/>
                <a:ext cx="193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6" name="Line 14"/>
              <p:cNvSpPr>
                <a:spLocks noChangeShapeType="1"/>
              </p:cNvSpPr>
              <p:nvPr/>
            </p:nvSpPr>
            <p:spPr bwMode="auto">
              <a:xfrm>
                <a:off x="576" y="2629"/>
                <a:ext cx="193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7" name="Line 15"/>
              <p:cNvSpPr>
                <a:spLocks noChangeShapeType="1"/>
              </p:cNvSpPr>
              <p:nvPr/>
            </p:nvSpPr>
            <p:spPr bwMode="auto">
              <a:xfrm>
                <a:off x="576" y="2823"/>
                <a:ext cx="193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8" name="Line 16"/>
              <p:cNvSpPr>
                <a:spLocks noChangeShapeType="1"/>
              </p:cNvSpPr>
              <p:nvPr/>
            </p:nvSpPr>
            <p:spPr bwMode="auto">
              <a:xfrm>
                <a:off x="576" y="3016"/>
                <a:ext cx="193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9" name="Line 17"/>
              <p:cNvSpPr>
                <a:spLocks noChangeShapeType="1"/>
              </p:cNvSpPr>
              <p:nvPr/>
            </p:nvSpPr>
            <p:spPr bwMode="auto">
              <a:xfrm>
                <a:off x="576" y="3210"/>
                <a:ext cx="193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0" name="Line 18"/>
              <p:cNvSpPr>
                <a:spLocks noChangeShapeType="1"/>
              </p:cNvSpPr>
              <p:nvPr/>
            </p:nvSpPr>
            <p:spPr bwMode="auto">
              <a:xfrm>
                <a:off x="576" y="3404"/>
                <a:ext cx="193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1" name="Line 19"/>
              <p:cNvSpPr>
                <a:spLocks noChangeShapeType="1"/>
              </p:cNvSpPr>
              <p:nvPr/>
            </p:nvSpPr>
            <p:spPr bwMode="auto">
              <a:xfrm>
                <a:off x="576" y="3598"/>
                <a:ext cx="193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2" name="Line 20"/>
              <p:cNvSpPr>
                <a:spLocks noChangeShapeType="1"/>
              </p:cNvSpPr>
              <p:nvPr/>
            </p:nvSpPr>
            <p:spPr bwMode="auto">
              <a:xfrm>
                <a:off x="770" y="2435"/>
                <a:ext cx="0" cy="135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3" name="Line 21"/>
              <p:cNvSpPr>
                <a:spLocks noChangeShapeType="1"/>
              </p:cNvSpPr>
              <p:nvPr/>
            </p:nvSpPr>
            <p:spPr bwMode="auto">
              <a:xfrm>
                <a:off x="964" y="2435"/>
                <a:ext cx="0" cy="135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4" name="Line 22"/>
              <p:cNvSpPr>
                <a:spLocks noChangeShapeType="1"/>
              </p:cNvSpPr>
              <p:nvPr/>
            </p:nvSpPr>
            <p:spPr bwMode="auto">
              <a:xfrm>
                <a:off x="1157" y="2435"/>
                <a:ext cx="0" cy="135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5" name="Line 23"/>
              <p:cNvSpPr>
                <a:spLocks noChangeShapeType="1"/>
              </p:cNvSpPr>
              <p:nvPr/>
            </p:nvSpPr>
            <p:spPr bwMode="auto">
              <a:xfrm>
                <a:off x="1351" y="2435"/>
                <a:ext cx="0" cy="135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6" name="Line 24"/>
              <p:cNvSpPr>
                <a:spLocks noChangeShapeType="1"/>
              </p:cNvSpPr>
              <p:nvPr/>
            </p:nvSpPr>
            <p:spPr bwMode="auto">
              <a:xfrm>
                <a:off x="1545" y="2435"/>
                <a:ext cx="0" cy="135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7" name="Line 25"/>
              <p:cNvSpPr>
                <a:spLocks noChangeShapeType="1"/>
              </p:cNvSpPr>
              <p:nvPr/>
            </p:nvSpPr>
            <p:spPr bwMode="auto">
              <a:xfrm>
                <a:off x="1739" y="2435"/>
                <a:ext cx="0" cy="135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8" name="Line 26"/>
              <p:cNvSpPr>
                <a:spLocks noChangeShapeType="1"/>
              </p:cNvSpPr>
              <p:nvPr/>
            </p:nvSpPr>
            <p:spPr bwMode="auto">
              <a:xfrm>
                <a:off x="1933" y="2435"/>
                <a:ext cx="0" cy="135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9" name="Line 27"/>
              <p:cNvSpPr>
                <a:spLocks noChangeShapeType="1"/>
              </p:cNvSpPr>
              <p:nvPr/>
            </p:nvSpPr>
            <p:spPr bwMode="auto">
              <a:xfrm>
                <a:off x="2126" y="2435"/>
                <a:ext cx="0" cy="135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0" name="Line 28"/>
              <p:cNvSpPr>
                <a:spLocks noChangeShapeType="1"/>
              </p:cNvSpPr>
              <p:nvPr/>
            </p:nvSpPr>
            <p:spPr bwMode="auto">
              <a:xfrm>
                <a:off x="2320" y="2435"/>
                <a:ext cx="0" cy="135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1" name="Line 29"/>
              <p:cNvSpPr>
                <a:spLocks noChangeShapeType="1"/>
              </p:cNvSpPr>
              <p:nvPr/>
            </p:nvSpPr>
            <p:spPr bwMode="auto">
              <a:xfrm>
                <a:off x="2514" y="2435"/>
                <a:ext cx="0" cy="135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sp>
          <p:nvSpPr>
            <p:cNvPr id="52" name="Freeform 30"/>
            <p:cNvSpPr>
              <a:spLocks/>
            </p:cNvSpPr>
            <p:nvPr/>
          </p:nvSpPr>
          <p:spPr bwMode="auto">
            <a:xfrm>
              <a:off x="1066800" y="3175000"/>
              <a:ext cx="1220788" cy="915988"/>
            </a:xfrm>
            <a:custGeom>
              <a:avLst/>
              <a:gdLst/>
              <a:ahLst/>
              <a:cxnLst>
                <a:cxn ang="0">
                  <a:pos x="0" y="192"/>
                </a:cxn>
                <a:cxn ang="0">
                  <a:pos x="384" y="0"/>
                </a:cxn>
                <a:cxn ang="0">
                  <a:pos x="768" y="192"/>
                </a:cxn>
                <a:cxn ang="0">
                  <a:pos x="768" y="576"/>
                </a:cxn>
                <a:cxn ang="0">
                  <a:pos x="0" y="576"/>
                </a:cxn>
                <a:cxn ang="0">
                  <a:pos x="0" y="192"/>
                </a:cxn>
              </a:cxnLst>
              <a:rect l="0" t="0" r="r" b="b"/>
              <a:pathLst>
                <a:path w="769" h="577">
                  <a:moveTo>
                    <a:pt x="0" y="192"/>
                  </a:moveTo>
                  <a:lnTo>
                    <a:pt x="384" y="0"/>
                  </a:lnTo>
                  <a:lnTo>
                    <a:pt x="768" y="192"/>
                  </a:lnTo>
                  <a:lnTo>
                    <a:pt x="768" y="576"/>
                  </a:lnTo>
                  <a:lnTo>
                    <a:pt x="0" y="576"/>
                  </a:lnTo>
                  <a:lnTo>
                    <a:pt x="0" y="192"/>
                  </a:lnTo>
                </a:path>
              </a:pathLst>
            </a:custGeom>
            <a:noFill/>
            <a:ln w="50800" cap="rnd" cmpd="sng">
              <a:solidFill>
                <a:srgbClr val="FE9B0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3" name="Line 31"/>
            <p:cNvSpPr>
              <a:spLocks noChangeShapeType="1"/>
            </p:cNvSpPr>
            <p:nvPr/>
          </p:nvSpPr>
          <p:spPr bwMode="auto">
            <a:xfrm>
              <a:off x="2273300" y="4076700"/>
              <a:ext cx="927100" cy="901700"/>
            </a:xfrm>
            <a:prstGeom prst="line">
              <a:avLst/>
            </a:prstGeom>
            <a:noFill/>
            <a:ln w="50800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54" name="Group 32"/>
            <p:cNvGrpSpPr>
              <a:grpSpLocks/>
            </p:cNvGrpSpPr>
            <p:nvPr/>
          </p:nvGrpSpPr>
          <p:grpSpPr bwMode="auto">
            <a:xfrm>
              <a:off x="4876800" y="2514600"/>
              <a:ext cx="3708400" cy="2557463"/>
              <a:chOff x="3168" y="2208"/>
              <a:chExt cx="2336" cy="1611"/>
            </a:xfrm>
          </p:grpSpPr>
          <p:grpSp>
            <p:nvGrpSpPr>
              <p:cNvPr id="55" name="Group 33"/>
              <p:cNvGrpSpPr>
                <a:grpSpLocks/>
              </p:cNvGrpSpPr>
              <p:nvPr/>
            </p:nvGrpSpPr>
            <p:grpSpPr bwMode="auto">
              <a:xfrm>
                <a:off x="3168" y="2208"/>
                <a:ext cx="1938" cy="1584"/>
                <a:chOff x="3168" y="2208"/>
                <a:chExt cx="1938" cy="1584"/>
              </a:xfrm>
            </p:grpSpPr>
            <p:sp>
              <p:nvSpPr>
                <p:cNvPr id="58" name="Rectangle 34"/>
                <p:cNvSpPr>
                  <a:spLocks noChangeArrowheads="1"/>
                </p:cNvSpPr>
                <p:nvPr/>
              </p:nvSpPr>
              <p:spPr bwMode="auto">
                <a:xfrm>
                  <a:off x="3226" y="2208"/>
                  <a:ext cx="1" cy="1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59" name="Rectangle 35"/>
                <p:cNvSpPr>
                  <a:spLocks noChangeArrowheads="1"/>
                </p:cNvSpPr>
                <p:nvPr/>
              </p:nvSpPr>
              <p:spPr bwMode="auto">
                <a:xfrm>
                  <a:off x="3226" y="2208"/>
                  <a:ext cx="1" cy="1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60" name="Rectangle 36"/>
                <p:cNvSpPr>
                  <a:spLocks noChangeArrowheads="1"/>
                </p:cNvSpPr>
                <p:nvPr/>
              </p:nvSpPr>
              <p:spPr bwMode="auto">
                <a:xfrm>
                  <a:off x="3226" y="2208"/>
                  <a:ext cx="1" cy="1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61" name="Rectangle 37"/>
                <p:cNvSpPr>
                  <a:spLocks noChangeArrowheads="1"/>
                </p:cNvSpPr>
                <p:nvPr/>
              </p:nvSpPr>
              <p:spPr bwMode="auto">
                <a:xfrm>
                  <a:off x="3226" y="2208"/>
                  <a:ext cx="1" cy="1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62" name="Line 38"/>
                <p:cNvSpPr>
                  <a:spLocks noChangeShapeType="1"/>
                </p:cNvSpPr>
                <p:nvPr/>
              </p:nvSpPr>
              <p:spPr bwMode="auto">
                <a:xfrm>
                  <a:off x="3168" y="2435"/>
                  <a:ext cx="1938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63" name="Line 39"/>
                <p:cNvSpPr>
                  <a:spLocks noChangeShapeType="1"/>
                </p:cNvSpPr>
                <p:nvPr/>
              </p:nvSpPr>
              <p:spPr bwMode="auto">
                <a:xfrm>
                  <a:off x="3168" y="2629"/>
                  <a:ext cx="1938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64" name="Line 40"/>
                <p:cNvSpPr>
                  <a:spLocks noChangeShapeType="1"/>
                </p:cNvSpPr>
                <p:nvPr/>
              </p:nvSpPr>
              <p:spPr bwMode="auto">
                <a:xfrm>
                  <a:off x="3168" y="2823"/>
                  <a:ext cx="1938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65" name="Line 41"/>
                <p:cNvSpPr>
                  <a:spLocks noChangeShapeType="1"/>
                </p:cNvSpPr>
                <p:nvPr/>
              </p:nvSpPr>
              <p:spPr bwMode="auto">
                <a:xfrm>
                  <a:off x="3168" y="3016"/>
                  <a:ext cx="1938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66" name="Line 42"/>
                <p:cNvSpPr>
                  <a:spLocks noChangeShapeType="1"/>
                </p:cNvSpPr>
                <p:nvPr/>
              </p:nvSpPr>
              <p:spPr bwMode="auto">
                <a:xfrm>
                  <a:off x="3168" y="3210"/>
                  <a:ext cx="1938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67" name="Line 43"/>
                <p:cNvSpPr>
                  <a:spLocks noChangeShapeType="1"/>
                </p:cNvSpPr>
                <p:nvPr/>
              </p:nvSpPr>
              <p:spPr bwMode="auto">
                <a:xfrm>
                  <a:off x="3168" y="3404"/>
                  <a:ext cx="1938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68" name="Line 44"/>
                <p:cNvSpPr>
                  <a:spLocks noChangeShapeType="1"/>
                </p:cNvSpPr>
                <p:nvPr/>
              </p:nvSpPr>
              <p:spPr bwMode="auto">
                <a:xfrm>
                  <a:off x="3168" y="3598"/>
                  <a:ext cx="1938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69" name="Line 45"/>
                <p:cNvSpPr>
                  <a:spLocks noChangeShapeType="1"/>
                </p:cNvSpPr>
                <p:nvPr/>
              </p:nvSpPr>
              <p:spPr bwMode="auto">
                <a:xfrm>
                  <a:off x="3362" y="2435"/>
                  <a:ext cx="0" cy="1357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70" name="Line 46"/>
                <p:cNvSpPr>
                  <a:spLocks noChangeShapeType="1"/>
                </p:cNvSpPr>
                <p:nvPr/>
              </p:nvSpPr>
              <p:spPr bwMode="auto">
                <a:xfrm>
                  <a:off x="3556" y="2435"/>
                  <a:ext cx="0" cy="1357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71" name="Line 47"/>
                <p:cNvSpPr>
                  <a:spLocks noChangeShapeType="1"/>
                </p:cNvSpPr>
                <p:nvPr/>
              </p:nvSpPr>
              <p:spPr bwMode="auto">
                <a:xfrm>
                  <a:off x="3749" y="2435"/>
                  <a:ext cx="0" cy="1357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72" name="Line 48"/>
                <p:cNvSpPr>
                  <a:spLocks noChangeShapeType="1"/>
                </p:cNvSpPr>
                <p:nvPr/>
              </p:nvSpPr>
              <p:spPr bwMode="auto">
                <a:xfrm>
                  <a:off x="3943" y="2435"/>
                  <a:ext cx="0" cy="1357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73" name="Line 49"/>
                <p:cNvSpPr>
                  <a:spLocks noChangeShapeType="1"/>
                </p:cNvSpPr>
                <p:nvPr/>
              </p:nvSpPr>
              <p:spPr bwMode="auto">
                <a:xfrm>
                  <a:off x="4137" y="2435"/>
                  <a:ext cx="0" cy="1357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74" name="Line 50"/>
                <p:cNvSpPr>
                  <a:spLocks noChangeShapeType="1"/>
                </p:cNvSpPr>
                <p:nvPr/>
              </p:nvSpPr>
              <p:spPr bwMode="auto">
                <a:xfrm>
                  <a:off x="4331" y="2435"/>
                  <a:ext cx="0" cy="1357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75" name="Line 51"/>
                <p:cNvSpPr>
                  <a:spLocks noChangeShapeType="1"/>
                </p:cNvSpPr>
                <p:nvPr/>
              </p:nvSpPr>
              <p:spPr bwMode="auto">
                <a:xfrm>
                  <a:off x="4525" y="2435"/>
                  <a:ext cx="0" cy="1357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76" name="Line 52"/>
                <p:cNvSpPr>
                  <a:spLocks noChangeShapeType="1"/>
                </p:cNvSpPr>
                <p:nvPr/>
              </p:nvSpPr>
              <p:spPr bwMode="auto">
                <a:xfrm>
                  <a:off x="4718" y="2435"/>
                  <a:ext cx="0" cy="1357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77" name="Line 53"/>
                <p:cNvSpPr>
                  <a:spLocks noChangeShapeType="1"/>
                </p:cNvSpPr>
                <p:nvPr/>
              </p:nvSpPr>
              <p:spPr bwMode="auto">
                <a:xfrm>
                  <a:off x="4912" y="2435"/>
                  <a:ext cx="0" cy="1357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78" name="Line 54"/>
                <p:cNvSpPr>
                  <a:spLocks noChangeShapeType="1"/>
                </p:cNvSpPr>
                <p:nvPr/>
              </p:nvSpPr>
              <p:spPr bwMode="auto">
                <a:xfrm>
                  <a:off x="5106" y="2435"/>
                  <a:ext cx="0" cy="1357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sp>
            <p:nvSpPr>
              <p:cNvPr id="56" name="Line 55"/>
              <p:cNvSpPr>
                <a:spLocks noChangeShapeType="1"/>
              </p:cNvSpPr>
              <p:nvPr/>
            </p:nvSpPr>
            <p:spPr bwMode="auto">
              <a:xfrm>
                <a:off x="3170" y="3817"/>
                <a:ext cx="2334" cy="0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7" name="Line 56"/>
              <p:cNvSpPr>
                <a:spLocks noChangeShapeType="1"/>
              </p:cNvSpPr>
              <p:nvPr/>
            </p:nvSpPr>
            <p:spPr bwMode="auto">
              <a:xfrm flipV="1">
                <a:off x="3171" y="2352"/>
                <a:ext cx="0" cy="1467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sp>
          <p:nvSpPr>
            <p:cNvPr id="79" name="Freeform 57"/>
            <p:cNvSpPr>
              <a:spLocks/>
            </p:cNvSpPr>
            <p:nvPr/>
          </p:nvSpPr>
          <p:spPr bwMode="auto">
            <a:xfrm>
              <a:off x="6121400" y="4089400"/>
              <a:ext cx="1220788" cy="915988"/>
            </a:xfrm>
            <a:custGeom>
              <a:avLst/>
              <a:gdLst/>
              <a:ahLst/>
              <a:cxnLst>
                <a:cxn ang="0">
                  <a:pos x="0" y="192"/>
                </a:cxn>
                <a:cxn ang="0">
                  <a:pos x="384" y="0"/>
                </a:cxn>
                <a:cxn ang="0">
                  <a:pos x="768" y="192"/>
                </a:cxn>
                <a:cxn ang="0">
                  <a:pos x="768" y="576"/>
                </a:cxn>
                <a:cxn ang="0">
                  <a:pos x="0" y="576"/>
                </a:cxn>
                <a:cxn ang="0">
                  <a:pos x="0" y="192"/>
                </a:cxn>
              </a:cxnLst>
              <a:rect l="0" t="0" r="r" b="b"/>
              <a:pathLst>
                <a:path w="769" h="577">
                  <a:moveTo>
                    <a:pt x="0" y="192"/>
                  </a:moveTo>
                  <a:lnTo>
                    <a:pt x="384" y="0"/>
                  </a:lnTo>
                  <a:lnTo>
                    <a:pt x="768" y="192"/>
                  </a:lnTo>
                  <a:lnTo>
                    <a:pt x="768" y="576"/>
                  </a:lnTo>
                  <a:lnTo>
                    <a:pt x="0" y="576"/>
                  </a:lnTo>
                  <a:lnTo>
                    <a:pt x="0" y="192"/>
                  </a:lnTo>
                </a:path>
              </a:pathLst>
            </a:custGeom>
            <a:noFill/>
            <a:ln w="50800" cap="rnd" cmpd="sng">
              <a:solidFill>
                <a:srgbClr val="FE9B0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82" name="ZoneTexte 81"/>
          <p:cNvSpPr txBox="1"/>
          <p:nvPr/>
        </p:nvSpPr>
        <p:spPr>
          <a:xfrm>
            <a:off x="457200" y="4953000"/>
            <a:ext cx="838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Notation : P’ = P + T (somme vectorielle)</a:t>
            </a:r>
            <a:endParaRPr lang="fr-FR" sz="2000" dirty="0"/>
          </a:p>
        </p:txBody>
      </p:sp>
      <p:graphicFrame>
        <p:nvGraphicFramePr>
          <p:cNvPr id="83" name="Objet 82"/>
          <p:cNvGraphicFramePr>
            <a:graphicFrameLocks noChangeAspect="1"/>
          </p:cNvGraphicFramePr>
          <p:nvPr/>
        </p:nvGraphicFramePr>
        <p:xfrm>
          <a:off x="1873250" y="5410200"/>
          <a:ext cx="869950" cy="8450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645" name="…quation" r:id="rId3" imgW="444500" imgH="431800" progId="Equation.3">
                  <p:embed/>
                </p:oleObj>
              </mc:Choice>
              <mc:Fallback>
                <p:oleObj name="…quation" r:id="rId3" imgW="444500" imgH="4318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3250" y="5410200"/>
                        <a:ext cx="869950" cy="84509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2099" name="Object 3"/>
          <p:cNvGraphicFramePr>
            <a:graphicFrameLocks noChangeAspect="1"/>
          </p:cNvGraphicFramePr>
          <p:nvPr/>
        </p:nvGraphicFramePr>
        <p:xfrm>
          <a:off x="4832350" y="5410200"/>
          <a:ext cx="920750" cy="84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646" name="…quation" r:id="rId5" imgW="469900" imgH="431800" progId="Equation.3">
                  <p:embed/>
                </p:oleObj>
              </mc:Choice>
              <mc:Fallback>
                <p:oleObj name="…quation" r:id="rId5" imgW="469900" imgH="4318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2350" y="5410200"/>
                        <a:ext cx="920750" cy="844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5" name="ZoneTexte 84"/>
          <p:cNvSpPr txBox="1"/>
          <p:nvPr/>
        </p:nvSpPr>
        <p:spPr>
          <a:xfrm>
            <a:off x="3733800" y="5558135"/>
            <a:ext cx="68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et</a:t>
            </a:r>
            <a:endParaRPr lang="fr-FR" sz="2000" dirty="0"/>
          </a:p>
        </p:txBody>
      </p:sp>
      <p:sp>
        <p:nvSpPr>
          <p:cNvPr id="86" name="Rectangle 85"/>
          <p:cNvSpPr/>
          <p:nvPr/>
        </p:nvSpPr>
        <p:spPr>
          <a:xfrm>
            <a:off x="762000" y="5562600"/>
            <a:ext cx="7264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 smtClean="0"/>
              <a:t>avec</a:t>
            </a:r>
            <a:endParaRPr lang="fr-FR" sz="2000" dirty="0"/>
          </a:p>
        </p:txBody>
      </p:sp>
      <p:sp>
        <p:nvSpPr>
          <p:cNvPr id="84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Concepts de base de la librairie </a:t>
            </a:r>
            <a:r>
              <a:rPr lang="fr-FR" dirty="0" err="1" smtClean="0"/>
              <a:t>OpenGL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3400" y="1524000"/>
            <a:ext cx="7772400" cy="838200"/>
          </a:xfrm>
        </p:spPr>
        <p:txBody>
          <a:bodyPr/>
          <a:lstStyle/>
          <a:p>
            <a:r>
              <a:rPr lang="fr-FR" dirty="0" smtClean="0">
                <a:solidFill>
                  <a:srgbClr val="FF8000"/>
                </a:solidFill>
              </a:rPr>
              <a:t>Changement d’échelle d’un point 2D</a:t>
            </a:r>
          </a:p>
          <a:p>
            <a:r>
              <a:rPr lang="fr-FR" dirty="0" smtClean="0"/>
              <a:t>		x’ = </a:t>
            </a:r>
            <a:r>
              <a:rPr lang="fr-FR" dirty="0" err="1" smtClean="0"/>
              <a:t>S</a:t>
            </a:r>
            <a:r>
              <a:rPr lang="fr-FR" baseline="-25000" dirty="0" err="1" smtClean="0"/>
              <a:t>x</a:t>
            </a:r>
            <a:r>
              <a:rPr lang="fr-FR" baseline="-25000" dirty="0" smtClean="0"/>
              <a:t> </a:t>
            </a:r>
            <a:r>
              <a:rPr lang="fr-FR" dirty="0" smtClean="0"/>
              <a:t>x 	et 	y’ = </a:t>
            </a:r>
            <a:r>
              <a:rPr lang="fr-FR" dirty="0" err="1" smtClean="0"/>
              <a:t>S</a:t>
            </a:r>
            <a:r>
              <a:rPr lang="fr-FR" baseline="-25000" dirty="0" err="1" smtClean="0"/>
              <a:t>y</a:t>
            </a:r>
            <a:r>
              <a:rPr lang="fr-FR" baseline="-25000" dirty="0" smtClean="0"/>
              <a:t> </a:t>
            </a:r>
            <a:r>
              <a:rPr lang="fr-FR" dirty="0" smtClean="0"/>
              <a:t>y </a:t>
            </a:r>
            <a:endParaRPr lang="fr-FR" dirty="0"/>
          </a:p>
        </p:txBody>
      </p:sp>
      <p:grpSp>
        <p:nvGrpSpPr>
          <p:cNvPr id="62" name="Grouper 61"/>
          <p:cNvGrpSpPr/>
          <p:nvPr/>
        </p:nvGrpSpPr>
        <p:grpSpPr>
          <a:xfrm>
            <a:off x="990600" y="2209800"/>
            <a:ext cx="6908800" cy="2438400"/>
            <a:chOff x="685800" y="2743200"/>
            <a:chExt cx="7823200" cy="3006780"/>
          </a:xfrm>
        </p:grpSpPr>
        <p:sp>
          <p:nvSpPr>
            <p:cNvPr id="4" name="Line 4"/>
            <p:cNvSpPr>
              <a:spLocks noChangeShapeType="1"/>
            </p:cNvSpPr>
            <p:nvPr/>
          </p:nvSpPr>
          <p:spPr bwMode="auto">
            <a:xfrm>
              <a:off x="688975" y="5297488"/>
              <a:ext cx="3705225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" name="Line 5"/>
            <p:cNvSpPr>
              <a:spLocks noChangeShapeType="1"/>
            </p:cNvSpPr>
            <p:nvPr/>
          </p:nvSpPr>
          <p:spPr bwMode="auto">
            <a:xfrm flipV="1">
              <a:off x="690563" y="2971800"/>
              <a:ext cx="0" cy="2328863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1674813" y="5345113"/>
              <a:ext cx="781665" cy="36676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r>
                <a:rPr lang="en-GB" sz="1800" dirty="0" err="1"/>
                <a:t>Avant</a:t>
              </a:r>
              <a:endParaRPr lang="en-GB" sz="1800" dirty="0"/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6170613" y="5383213"/>
              <a:ext cx="798572" cy="36676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r>
                <a:rPr lang="en-GB" sz="1800" dirty="0"/>
                <a:t>Après</a:t>
              </a:r>
            </a:p>
          </p:txBody>
        </p:sp>
        <p:grpSp>
          <p:nvGrpSpPr>
            <p:cNvPr id="8" name="Group 8"/>
            <p:cNvGrpSpPr>
              <a:grpSpLocks/>
            </p:cNvGrpSpPr>
            <p:nvPr/>
          </p:nvGrpSpPr>
          <p:grpSpPr bwMode="auto">
            <a:xfrm>
              <a:off x="685800" y="2743200"/>
              <a:ext cx="3076575" cy="2514600"/>
              <a:chOff x="528" y="2352"/>
              <a:chExt cx="1938" cy="1584"/>
            </a:xfrm>
          </p:grpSpPr>
          <p:sp>
            <p:nvSpPr>
              <p:cNvPr id="9" name="Rectangle 9"/>
              <p:cNvSpPr>
                <a:spLocks noChangeArrowheads="1"/>
              </p:cNvSpPr>
              <p:nvPr/>
            </p:nvSpPr>
            <p:spPr bwMode="auto">
              <a:xfrm>
                <a:off x="586" y="2352"/>
                <a:ext cx="1" cy="1"/>
              </a:xfrm>
              <a:prstGeom prst="rect">
                <a:avLst/>
              </a:prstGeom>
              <a:solidFill>
                <a:srgbClr val="FFFFFF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" name="Rectangle 10"/>
              <p:cNvSpPr>
                <a:spLocks noChangeArrowheads="1"/>
              </p:cNvSpPr>
              <p:nvPr/>
            </p:nvSpPr>
            <p:spPr bwMode="auto">
              <a:xfrm>
                <a:off x="586" y="2352"/>
                <a:ext cx="1" cy="1"/>
              </a:xfrm>
              <a:prstGeom prst="rect">
                <a:avLst/>
              </a:prstGeom>
              <a:solidFill>
                <a:srgbClr val="FFFFFF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Rectangle 11"/>
              <p:cNvSpPr>
                <a:spLocks noChangeArrowheads="1"/>
              </p:cNvSpPr>
              <p:nvPr/>
            </p:nvSpPr>
            <p:spPr bwMode="auto">
              <a:xfrm>
                <a:off x="586" y="2352"/>
                <a:ext cx="1" cy="1"/>
              </a:xfrm>
              <a:prstGeom prst="rect">
                <a:avLst/>
              </a:prstGeom>
              <a:solidFill>
                <a:srgbClr val="FFFFFF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Rectangle 12"/>
              <p:cNvSpPr>
                <a:spLocks noChangeArrowheads="1"/>
              </p:cNvSpPr>
              <p:nvPr/>
            </p:nvSpPr>
            <p:spPr bwMode="auto">
              <a:xfrm>
                <a:off x="586" y="2352"/>
                <a:ext cx="1" cy="1"/>
              </a:xfrm>
              <a:prstGeom prst="rect">
                <a:avLst/>
              </a:prstGeom>
              <a:solidFill>
                <a:srgbClr val="FFFFFF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Line 13"/>
              <p:cNvSpPr>
                <a:spLocks noChangeShapeType="1"/>
              </p:cNvSpPr>
              <p:nvPr/>
            </p:nvSpPr>
            <p:spPr bwMode="auto">
              <a:xfrm>
                <a:off x="528" y="2579"/>
                <a:ext cx="193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Line 14"/>
              <p:cNvSpPr>
                <a:spLocks noChangeShapeType="1"/>
              </p:cNvSpPr>
              <p:nvPr/>
            </p:nvSpPr>
            <p:spPr bwMode="auto">
              <a:xfrm>
                <a:off x="528" y="2773"/>
                <a:ext cx="193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Line 15"/>
              <p:cNvSpPr>
                <a:spLocks noChangeShapeType="1"/>
              </p:cNvSpPr>
              <p:nvPr/>
            </p:nvSpPr>
            <p:spPr bwMode="auto">
              <a:xfrm>
                <a:off x="528" y="2967"/>
                <a:ext cx="193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" name="Line 16"/>
              <p:cNvSpPr>
                <a:spLocks noChangeShapeType="1"/>
              </p:cNvSpPr>
              <p:nvPr/>
            </p:nvSpPr>
            <p:spPr bwMode="auto">
              <a:xfrm>
                <a:off x="528" y="3160"/>
                <a:ext cx="193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7" name="Line 17"/>
              <p:cNvSpPr>
                <a:spLocks noChangeShapeType="1"/>
              </p:cNvSpPr>
              <p:nvPr/>
            </p:nvSpPr>
            <p:spPr bwMode="auto">
              <a:xfrm>
                <a:off x="528" y="3354"/>
                <a:ext cx="193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8" name="Line 18"/>
              <p:cNvSpPr>
                <a:spLocks noChangeShapeType="1"/>
              </p:cNvSpPr>
              <p:nvPr/>
            </p:nvSpPr>
            <p:spPr bwMode="auto">
              <a:xfrm>
                <a:off x="528" y="3548"/>
                <a:ext cx="193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9" name="Line 19"/>
              <p:cNvSpPr>
                <a:spLocks noChangeShapeType="1"/>
              </p:cNvSpPr>
              <p:nvPr/>
            </p:nvSpPr>
            <p:spPr bwMode="auto">
              <a:xfrm>
                <a:off x="528" y="3742"/>
                <a:ext cx="193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" name="Line 20"/>
              <p:cNvSpPr>
                <a:spLocks noChangeShapeType="1"/>
              </p:cNvSpPr>
              <p:nvPr/>
            </p:nvSpPr>
            <p:spPr bwMode="auto">
              <a:xfrm>
                <a:off x="722" y="2579"/>
                <a:ext cx="0" cy="135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1" name="Line 21"/>
              <p:cNvSpPr>
                <a:spLocks noChangeShapeType="1"/>
              </p:cNvSpPr>
              <p:nvPr/>
            </p:nvSpPr>
            <p:spPr bwMode="auto">
              <a:xfrm>
                <a:off x="916" y="2579"/>
                <a:ext cx="0" cy="135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2" name="Line 22"/>
              <p:cNvSpPr>
                <a:spLocks noChangeShapeType="1"/>
              </p:cNvSpPr>
              <p:nvPr/>
            </p:nvSpPr>
            <p:spPr bwMode="auto">
              <a:xfrm>
                <a:off x="1109" y="2579"/>
                <a:ext cx="0" cy="135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3" name="Line 23"/>
              <p:cNvSpPr>
                <a:spLocks noChangeShapeType="1"/>
              </p:cNvSpPr>
              <p:nvPr/>
            </p:nvSpPr>
            <p:spPr bwMode="auto">
              <a:xfrm>
                <a:off x="1303" y="2579"/>
                <a:ext cx="0" cy="135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4" name="Line 24"/>
              <p:cNvSpPr>
                <a:spLocks noChangeShapeType="1"/>
              </p:cNvSpPr>
              <p:nvPr/>
            </p:nvSpPr>
            <p:spPr bwMode="auto">
              <a:xfrm>
                <a:off x="1497" y="2579"/>
                <a:ext cx="0" cy="135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5" name="Line 25"/>
              <p:cNvSpPr>
                <a:spLocks noChangeShapeType="1"/>
              </p:cNvSpPr>
              <p:nvPr/>
            </p:nvSpPr>
            <p:spPr bwMode="auto">
              <a:xfrm>
                <a:off x="1691" y="2579"/>
                <a:ext cx="0" cy="135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6" name="Line 26"/>
              <p:cNvSpPr>
                <a:spLocks noChangeShapeType="1"/>
              </p:cNvSpPr>
              <p:nvPr/>
            </p:nvSpPr>
            <p:spPr bwMode="auto">
              <a:xfrm>
                <a:off x="1885" y="2579"/>
                <a:ext cx="0" cy="135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7" name="Line 27"/>
              <p:cNvSpPr>
                <a:spLocks noChangeShapeType="1"/>
              </p:cNvSpPr>
              <p:nvPr/>
            </p:nvSpPr>
            <p:spPr bwMode="auto">
              <a:xfrm>
                <a:off x="2078" y="2579"/>
                <a:ext cx="0" cy="135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8" name="Line 28"/>
              <p:cNvSpPr>
                <a:spLocks noChangeShapeType="1"/>
              </p:cNvSpPr>
              <p:nvPr/>
            </p:nvSpPr>
            <p:spPr bwMode="auto">
              <a:xfrm>
                <a:off x="2272" y="2579"/>
                <a:ext cx="0" cy="135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9" name="Line 29"/>
              <p:cNvSpPr>
                <a:spLocks noChangeShapeType="1"/>
              </p:cNvSpPr>
              <p:nvPr/>
            </p:nvSpPr>
            <p:spPr bwMode="auto">
              <a:xfrm>
                <a:off x="2466" y="2579"/>
                <a:ext cx="0" cy="135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sp>
          <p:nvSpPr>
            <p:cNvPr id="30" name="Freeform 30"/>
            <p:cNvSpPr>
              <a:spLocks/>
            </p:cNvSpPr>
            <p:nvPr/>
          </p:nvSpPr>
          <p:spPr bwMode="auto">
            <a:xfrm>
              <a:off x="990600" y="3403600"/>
              <a:ext cx="1220788" cy="915988"/>
            </a:xfrm>
            <a:custGeom>
              <a:avLst/>
              <a:gdLst/>
              <a:ahLst/>
              <a:cxnLst>
                <a:cxn ang="0">
                  <a:pos x="0" y="192"/>
                </a:cxn>
                <a:cxn ang="0">
                  <a:pos x="384" y="0"/>
                </a:cxn>
                <a:cxn ang="0">
                  <a:pos x="768" y="192"/>
                </a:cxn>
                <a:cxn ang="0">
                  <a:pos x="768" y="576"/>
                </a:cxn>
                <a:cxn ang="0">
                  <a:pos x="0" y="576"/>
                </a:cxn>
                <a:cxn ang="0">
                  <a:pos x="0" y="192"/>
                </a:cxn>
              </a:cxnLst>
              <a:rect l="0" t="0" r="r" b="b"/>
              <a:pathLst>
                <a:path w="769" h="577">
                  <a:moveTo>
                    <a:pt x="0" y="192"/>
                  </a:moveTo>
                  <a:lnTo>
                    <a:pt x="384" y="0"/>
                  </a:lnTo>
                  <a:lnTo>
                    <a:pt x="768" y="192"/>
                  </a:lnTo>
                  <a:lnTo>
                    <a:pt x="768" y="576"/>
                  </a:lnTo>
                  <a:lnTo>
                    <a:pt x="0" y="576"/>
                  </a:lnTo>
                  <a:lnTo>
                    <a:pt x="0" y="192"/>
                  </a:lnTo>
                </a:path>
              </a:pathLst>
            </a:custGeom>
            <a:noFill/>
            <a:ln w="50800" cap="rnd" cmpd="sng">
              <a:solidFill>
                <a:srgbClr val="FE9B0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31" name="Group 31"/>
            <p:cNvGrpSpPr>
              <a:grpSpLocks/>
            </p:cNvGrpSpPr>
            <p:nvPr/>
          </p:nvGrpSpPr>
          <p:grpSpPr bwMode="auto">
            <a:xfrm>
              <a:off x="4800600" y="2743200"/>
              <a:ext cx="3708400" cy="2557463"/>
              <a:chOff x="3120" y="2352"/>
              <a:chExt cx="2336" cy="1611"/>
            </a:xfrm>
          </p:grpSpPr>
          <p:grpSp>
            <p:nvGrpSpPr>
              <p:cNvPr id="32" name="Group 32"/>
              <p:cNvGrpSpPr>
                <a:grpSpLocks/>
              </p:cNvGrpSpPr>
              <p:nvPr/>
            </p:nvGrpSpPr>
            <p:grpSpPr bwMode="auto">
              <a:xfrm>
                <a:off x="3120" y="2352"/>
                <a:ext cx="1938" cy="1584"/>
                <a:chOff x="3120" y="2352"/>
                <a:chExt cx="1938" cy="1584"/>
              </a:xfrm>
            </p:grpSpPr>
            <p:sp>
              <p:nvSpPr>
                <p:cNvPr id="35" name="Rectangle 33"/>
                <p:cNvSpPr>
                  <a:spLocks noChangeArrowheads="1"/>
                </p:cNvSpPr>
                <p:nvPr/>
              </p:nvSpPr>
              <p:spPr bwMode="auto">
                <a:xfrm>
                  <a:off x="3178" y="2352"/>
                  <a:ext cx="1" cy="1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36" name="Rectangle 34"/>
                <p:cNvSpPr>
                  <a:spLocks noChangeArrowheads="1"/>
                </p:cNvSpPr>
                <p:nvPr/>
              </p:nvSpPr>
              <p:spPr bwMode="auto">
                <a:xfrm>
                  <a:off x="3178" y="2352"/>
                  <a:ext cx="1" cy="1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37" name="Rectangle 35"/>
                <p:cNvSpPr>
                  <a:spLocks noChangeArrowheads="1"/>
                </p:cNvSpPr>
                <p:nvPr/>
              </p:nvSpPr>
              <p:spPr bwMode="auto">
                <a:xfrm>
                  <a:off x="3178" y="2352"/>
                  <a:ext cx="1" cy="1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38" name="Rectangle 36"/>
                <p:cNvSpPr>
                  <a:spLocks noChangeArrowheads="1"/>
                </p:cNvSpPr>
                <p:nvPr/>
              </p:nvSpPr>
              <p:spPr bwMode="auto">
                <a:xfrm>
                  <a:off x="3178" y="2352"/>
                  <a:ext cx="1" cy="1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39" name="Line 37"/>
                <p:cNvSpPr>
                  <a:spLocks noChangeShapeType="1"/>
                </p:cNvSpPr>
                <p:nvPr/>
              </p:nvSpPr>
              <p:spPr bwMode="auto">
                <a:xfrm>
                  <a:off x="3120" y="2579"/>
                  <a:ext cx="1938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40" name="Line 38"/>
                <p:cNvSpPr>
                  <a:spLocks noChangeShapeType="1"/>
                </p:cNvSpPr>
                <p:nvPr/>
              </p:nvSpPr>
              <p:spPr bwMode="auto">
                <a:xfrm>
                  <a:off x="3120" y="2773"/>
                  <a:ext cx="1938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41" name="Line 39"/>
                <p:cNvSpPr>
                  <a:spLocks noChangeShapeType="1"/>
                </p:cNvSpPr>
                <p:nvPr/>
              </p:nvSpPr>
              <p:spPr bwMode="auto">
                <a:xfrm>
                  <a:off x="3120" y="2967"/>
                  <a:ext cx="1938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42" name="Line 40"/>
                <p:cNvSpPr>
                  <a:spLocks noChangeShapeType="1"/>
                </p:cNvSpPr>
                <p:nvPr/>
              </p:nvSpPr>
              <p:spPr bwMode="auto">
                <a:xfrm>
                  <a:off x="3120" y="3160"/>
                  <a:ext cx="1938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43" name="Line 41"/>
                <p:cNvSpPr>
                  <a:spLocks noChangeShapeType="1"/>
                </p:cNvSpPr>
                <p:nvPr/>
              </p:nvSpPr>
              <p:spPr bwMode="auto">
                <a:xfrm>
                  <a:off x="3120" y="3354"/>
                  <a:ext cx="1938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44" name="Line 42"/>
                <p:cNvSpPr>
                  <a:spLocks noChangeShapeType="1"/>
                </p:cNvSpPr>
                <p:nvPr/>
              </p:nvSpPr>
              <p:spPr bwMode="auto">
                <a:xfrm>
                  <a:off x="3120" y="3548"/>
                  <a:ext cx="1938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45" name="Line 43"/>
                <p:cNvSpPr>
                  <a:spLocks noChangeShapeType="1"/>
                </p:cNvSpPr>
                <p:nvPr/>
              </p:nvSpPr>
              <p:spPr bwMode="auto">
                <a:xfrm>
                  <a:off x="3120" y="3742"/>
                  <a:ext cx="1938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46" name="Line 44"/>
                <p:cNvSpPr>
                  <a:spLocks noChangeShapeType="1"/>
                </p:cNvSpPr>
                <p:nvPr/>
              </p:nvSpPr>
              <p:spPr bwMode="auto">
                <a:xfrm>
                  <a:off x="3314" y="2579"/>
                  <a:ext cx="0" cy="1357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47" name="Line 45"/>
                <p:cNvSpPr>
                  <a:spLocks noChangeShapeType="1"/>
                </p:cNvSpPr>
                <p:nvPr/>
              </p:nvSpPr>
              <p:spPr bwMode="auto">
                <a:xfrm>
                  <a:off x="3508" y="2579"/>
                  <a:ext cx="0" cy="1357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48" name="Line 46"/>
                <p:cNvSpPr>
                  <a:spLocks noChangeShapeType="1"/>
                </p:cNvSpPr>
                <p:nvPr/>
              </p:nvSpPr>
              <p:spPr bwMode="auto">
                <a:xfrm>
                  <a:off x="3701" y="2579"/>
                  <a:ext cx="0" cy="1357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49" name="Line 47"/>
                <p:cNvSpPr>
                  <a:spLocks noChangeShapeType="1"/>
                </p:cNvSpPr>
                <p:nvPr/>
              </p:nvSpPr>
              <p:spPr bwMode="auto">
                <a:xfrm>
                  <a:off x="3895" y="2579"/>
                  <a:ext cx="0" cy="1357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50" name="Line 48"/>
                <p:cNvSpPr>
                  <a:spLocks noChangeShapeType="1"/>
                </p:cNvSpPr>
                <p:nvPr/>
              </p:nvSpPr>
              <p:spPr bwMode="auto">
                <a:xfrm>
                  <a:off x="4089" y="2579"/>
                  <a:ext cx="0" cy="1357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51" name="Line 49"/>
                <p:cNvSpPr>
                  <a:spLocks noChangeShapeType="1"/>
                </p:cNvSpPr>
                <p:nvPr/>
              </p:nvSpPr>
              <p:spPr bwMode="auto">
                <a:xfrm>
                  <a:off x="4283" y="2579"/>
                  <a:ext cx="0" cy="1357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52" name="Line 50"/>
                <p:cNvSpPr>
                  <a:spLocks noChangeShapeType="1"/>
                </p:cNvSpPr>
                <p:nvPr/>
              </p:nvSpPr>
              <p:spPr bwMode="auto">
                <a:xfrm>
                  <a:off x="4477" y="2579"/>
                  <a:ext cx="0" cy="1357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53" name="Line 51"/>
                <p:cNvSpPr>
                  <a:spLocks noChangeShapeType="1"/>
                </p:cNvSpPr>
                <p:nvPr/>
              </p:nvSpPr>
              <p:spPr bwMode="auto">
                <a:xfrm>
                  <a:off x="4670" y="2579"/>
                  <a:ext cx="0" cy="1357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54" name="Line 52"/>
                <p:cNvSpPr>
                  <a:spLocks noChangeShapeType="1"/>
                </p:cNvSpPr>
                <p:nvPr/>
              </p:nvSpPr>
              <p:spPr bwMode="auto">
                <a:xfrm>
                  <a:off x="4864" y="2579"/>
                  <a:ext cx="0" cy="1357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55" name="Line 53"/>
                <p:cNvSpPr>
                  <a:spLocks noChangeShapeType="1"/>
                </p:cNvSpPr>
                <p:nvPr/>
              </p:nvSpPr>
              <p:spPr bwMode="auto">
                <a:xfrm>
                  <a:off x="5058" y="2579"/>
                  <a:ext cx="0" cy="1357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sp>
            <p:nvSpPr>
              <p:cNvPr id="33" name="Line 54"/>
              <p:cNvSpPr>
                <a:spLocks noChangeShapeType="1"/>
              </p:cNvSpPr>
              <p:nvPr/>
            </p:nvSpPr>
            <p:spPr bwMode="auto">
              <a:xfrm>
                <a:off x="3122" y="3961"/>
                <a:ext cx="2334" cy="0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4" name="Line 55"/>
              <p:cNvSpPr>
                <a:spLocks noChangeShapeType="1"/>
              </p:cNvSpPr>
              <p:nvPr/>
            </p:nvSpPr>
            <p:spPr bwMode="auto">
              <a:xfrm flipV="1">
                <a:off x="3123" y="2496"/>
                <a:ext cx="0" cy="1467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sp>
          <p:nvSpPr>
            <p:cNvPr id="56" name="Freeform 56"/>
            <p:cNvSpPr>
              <a:spLocks/>
            </p:cNvSpPr>
            <p:nvPr/>
          </p:nvSpPr>
          <p:spPr bwMode="auto">
            <a:xfrm>
              <a:off x="4970463" y="4013200"/>
              <a:ext cx="611187" cy="603250"/>
            </a:xfrm>
            <a:custGeom>
              <a:avLst/>
              <a:gdLst/>
              <a:ahLst/>
              <a:cxnLst>
                <a:cxn ang="0">
                  <a:pos x="0" y="379"/>
                </a:cxn>
                <a:cxn ang="0">
                  <a:pos x="0" y="123"/>
                </a:cxn>
                <a:cxn ang="0">
                  <a:pos x="192" y="0"/>
                </a:cxn>
                <a:cxn ang="0">
                  <a:pos x="384" y="112"/>
                </a:cxn>
                <a:cxn ang="0">
                  <a:pos x="384" y="379"/>
                </a:cxn>
                <a:cxn ang="0">
                  <a:pos x="0" y="379"/>
                </a:cxn>
              </a:cxnLst>
              <a:rect l="0" t="0" r="r" b="b"/>
              <a:pathLst>
                <a:path w="385" h="380">
                  <a:moveTo>
                    <a:pt x="0" y="379"/>
                  </a:moveTo>
                  <a:lnTo>
                    <a:pt x="0" y="123"/>
                  </a:lnTo>
                  <a:lnTo>
                    <a:pt x="192" y="0"/>
                  </a:lnTo>
                  <a:lnTo>
                    <a:pt x="384" y="112"/>
                  </a:lnTo>
                  <a:lnTo>
                    <a:pt x="384" y="379"/>
                  </a:lnTo>
                  <a:lnTo>
                    <a:pt x="0" y="379"/>
                  </a:lnTo>
                </a:path>
              </a:pathLst>
            </a:custGeom>
            <a:noFill/>
            <a:ln w="50800" cap="rnd" cmpd="sng">
              <a:solidFill>
                <a:srgbClr val="FE9B0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7" name="Line 57"/>
            <p:cNvSpPr>
              <a:spLocks noChangeShapeType="1"/>
            </p:cNvSpPr>
            <p:nvPr/>
          </p:nvSpPr>
          <p:spPr bwMode="auto">
            <a:xfrm flipH="1">
              <a:off x="685800" y="4343400"/>
              <a:ext cx="304800" cy="91440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8" name="Line 58"/>
            <p:cNvSpPr>
              <a:spLocks noChangeShapeType="1"/>
            </p:cNvSpPr>
            <p:nvPr/>
          </p:nvSpPr>
          <p:spPr bwMode="auto">
            <a:xfrm flipH="1">
              <a:off x="685800" y="4267200"/>
              <a:ext cx="1524000" cy="99060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9" name="Line 59"/>
            <p:cNvSpPr>
              <a:spLocks noChangeShapeType="1"/>
            </p:cNvSpPr>
            <p:nvPr/>
          </p:nvSpPr>
          <p:spPr bwMode="auto">
            <a:xfrm flipH="1">
              <a:off x="685800" y="3733800"/>
              <a:ext cx="304800" cy="152400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0" name="Line 60"/>
            <p:cNvSpPr>
              <a:spLocks noChangeShapeType="1"/>
            </p:cNvSpPr>
            <p:nvPr/>
          </p:nvSpPr>
          <p:spPr bwMode="auto">
            <a:xfrm flipH="1">
              <a:off x="685800" y="3429000"/>
              <a:ext cx="914400" cy="182880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1" name="Line 61"/>
            <p:cNvSpPr>
              <a:spLocks noChangeShapeType="1"/>
            </p:cNvSpPr>
            <p:nvPr/>
          </p:nvSpPr>
          <p:spPr bwMode="auto">
            <a:xfrm flipH="1">
              <a:off x="685800" y="3733800"/>
              <a:ext cx="1524000" cy="152400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63" name="Rectangle 62"/>
          <p:cNvSpPr/>
          <p:nvPr/>
        </p:nvSpPr>
        <p:spPr>
          <a:xfrm>
            <a:off x="685800" y="4800600"/>
            <a:ext cx="822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/>
              <a:t>Notation : P’ = S P  (multiplication matricielle)</a:t>
            </a:r>
            <a:endParaRPr lang="fr-FR" sz="2000" dirty="0"/>
          </a:p>
        </p:txBody>
      </p:sp>
      <p:graphicFrame>
        <p:nvGraphicFramePr>
          <p:cNvPr id="64" name="Objet 63"/>
          <p:cNvGraphicFramePr>
            <a:graphicFrameLocks noChangeAspect="1"/>
          </p:cNvGraphicFramePr>
          <p:nvPr/>
        </p:nvGraphicFramePr>
        <p:xfrm>
          <a:off x="2895600" y="5334000"/>
          <a:ext cx="1949824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99" name="…quation" r:id="rId3" imgW="1104900" imgH="431800" progId="Equation.3">
                  <p:embed/>
                </p:oleObj>
              </mc:Choice>
              <mc:Fallback>
                <p:oleObj name="…quation" r:id="rId3" imgW="1104900" imgH="4318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5334000"/>
                        <a:ext cx="1949824" cy="76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Concepts de base de la librairie </a:t>
            </a:r>
            <a:r>
              <a:rPr lang="fr-FR" dirty="0" err="1" smtClean="0"/>
              <a:t>OpenGL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1000" y="1524000"/>
            <a:ext cx="7772400" cy="990600"/>
          </a:xfrm>
        </p:spPr>
        <p:txBody>
          <a:bodyPr/>
          <a:lstStyle/>
          <a:p>
            <a:r>
              <a:rPr lang="fr-FR" dirty="0" smtClean="0">
                <a:solidFill>
                  <a:srgbClr val="FF8000"/>
                </a:solidFill>
              </a:rPr>
              <a:t>Rotation d’un point 2D</a:t>
            </a:r>
          </a:p>
          <a:p>
            <a:r>
              <a:rPr lang="fr-FR" dirty="0" smtClean="0"/>
              <a:t>	x’ = </a:t>
            </a:r>
            <a:r>
              <a:rPr lang="fr-FR" dirty="0" err="1" smtClean="0"/>
              <a:t>cos</a:t>
            </a:r>
            <a:r>
              <a:rPr lang="fr-FR" dirty="0" err="1" smtClean="0">
                <a:latin typeface="Lucida Grande"/>
                <a:ea typeface="Lucida Grande"/>
                <a:cs typeface="Lucida Grande"/>
              </a:rPr>
              <a:t>θ</a:t>
            </a:r>
            <a:r>
              <a:rPr lang="fr-FR" dirty="0" smtClean="0">
                <a:latin typeface="Lucida Grande"/>
                <a:ea typeface="Lucida Grande"/>
                <a:cs typeface="Lucida Grande"/>
              </a:rPr>
              <a:t> x – </a:t>
            </a:r>
            <a:r>
              <a:rPr lang="fr-FR" dirty="0" err="1" smtClean="0">
                <a:latin typeface="Lucida Grande"/>
                <a:ea typeface="Lucida Grande"/>
                <a:cs typeface="Lucida Grande"/>
              </a:rPr>
              <a:t>sinθ</a:t>
            </a:r>
            <a:r>
              <a:rPr lang="fr-FR" dirty="0" smtClean="0">
                <a:latin typeface="Lucida Grande"/>
                <a:ea typeface="Lucida Grande"/>
                <a:cs typeface="Lucida Grande"/>
              </a:rPr>
              <a:t> y    et y’ = </a:t>
            </a:r>
            <a:r>
              <a:rPr lang="fr-FR" dirty="0" err="1" smtClean="0">
                <a:latin typeface="Lucida Grande"/>
                <a:ea typeface="Lucida Grande"/>
                <a:cs typeface="Lucida Grande"/>
              </a:rPr>
              <a:t>sinθ</a:t>
            </a:r>
            <a:r>
              <a:rPr lang="fr-FR" dirty="0" smtClean="0">
                <a:latin typeface="Lucida Grande"/>
                <a:ea typeface="Lucida Grande"/>
                <a:cs typeface="Lucida Grande"/>
              </a:rPr>
              <a:t> x + </a:t>
            </a:r>
            <a:r>
              <a:rPr lang="fr-FR" dirty="0" err="1" smtClean="0">
                <a:latin typeface="Lucida Grande"/>
                <a:ea typeface="Lucida Grande"/>
                <a:cs typeface="Lucida Grande"/>
              </a:rPr>
              <a:t>cosθ</a:t>
            </a:r>
            <a:r>
              <a:rPr lang="fr-FR" dirty="0" smtClean="0">
                <a:latin typeface="Lucida Grande"/>
                <a:ea typeface="Lucida Grande"/>
                <a:cs typeface="Lucida Grande"/>
              </a:rPr>
              <a:t> y</a:t>
            </a:r>
            <a:endParaRPr lang="fr-FR" dirty="0"/>
          </a:p>
        </p:txBody>
      </p:sp>
      <p:grpSp>
        <p:nvGrpSpPr>
          <p:cNvPr id="62" name="Grouper 61"/>
          <p:cNvGrpSpPr/>
          <p:nvPr/>
        </p:nvGrpSpPr>
        <p:grpSpPr>
          <a:xfrm>
            <a:off x="852488" y="2438400"/>
            <a:ext cx="6996112" cy="2209800"/>
            <a:chOff x="471488" y="2819400"/>
            <a:chExt cx="8037512" cy="3037558"/>
          </a:xfrm>
        </p:grpSpPr>
        <p:sp>
          <p:nvSpPr>
            <p:cNvPr id="4" name="Line 4"/>
            <p:cNvSpPr>
              <a:spLocks noChangeShapeType="1"/>
            </p:cNvSpPr>
            <p:nvPr/>
          </p:nvSpPr>
          <p:spPr bwMode="auto">
            <a:xfrm>
              <a:off x="688975" y="5373688"/>
              <a:ext cx="3705225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" name="Line 5"/>
            <p:cNvSpPr>
              <a:spLocks noChangeShapeType="1"/>
            </p:cNvSpPr>
            <p:nvPr/>
          </p:nvSpPr>
          <p:spPr bwMode="auto">
            <a:xfrm flipV="1">
              <a:off x="690563" y="3048000"/>
              <a:ext cx="0" cy="2328863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1674813" y="5421313"/>
              <a:ext cx="846787" cy="39754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r>
                <a:rPr lang="en-GB" sz="2000" dirty="0" err="1"/>
                <a:t>Avant</a:t>
              </a:r>
              <a:endParaRPr lang="en-GB" sz="2000" dirty="0"/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6170613" y="5459413"/>
              <a:ext cx="865572" cy="39754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r>
                <a:rPr lang="en-GB" sz="2000" dirty="0"/>
                <a:t>Après</a:t>
              </a:r>
            </a:p>
          </p:txBody>
        </p:sp>
        <p:grpSp>
          <p:nvGrpSpPr>
            <p:cNvPr id="8" name="Group 8"/>
            <p:cNvGrpSpPr>
              <a:grpSpLocks/>
            </p:cNvGrpSpPr>
            <p:nvPr/>
          </p:nvGrpSpPr>
          <p:grpSpPr bwMode="auto">
            <a:xfrm>
              <a:off x="685800" y="2819400"/>
              <a:ext cx="3076575" cy="2514600"/>
              <a:chOff x="432" y="2256"/>
              <a:chExt cx="1938" cy="1584"/>
            </a:xfrm>
          </p:grpSpPr>
          <p:sp>
            <p:nvSpPr>
              <p:cNvPr id="9" name="Rectangle 9"/>
              <p:cNvSpPr>
                <a:spLocks noChangeArrowheads="1"/>
              </p:cNvSpPr>
              <p:nvPr/>
            </p:nvSpPr>
            <p:spPr bwMode="auto">
              <a:xfrm>
                <a:off x="490" y="2256"/>
                <a:ext cx="1" cy="1"/>
              </a:xfrm>
              <a:prstGeom prst="rect">
                <a:avLst/>
              </a:prstGeom>
              <a:solidFill>
                <a:srgbClr val="FFFFFF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" name="Rectangle 10"/>
              <p:cNvSpPr>
                <a:spLocks noChangeArrowheads="1"/>
              </p:cNvSpPr>
              <p:nvPr/>
            </p:nvSpPr>
            <p:spPr bwMode="auto">
              <a:xfrm>
                <a:off x="490" y="2256"/>
                <a:ext cx="1" cy="1"/>
              </a:xfrm>
              <a:prstGeom prst="rect">
                <a:avLst/>
              </a:prstGeom>
              <a:solidFill>
                <a:srgbClr val="FFFFFF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Rectangle 11"/>
              <p:cNvSpPr>
                <a:spLocks noChangeArrowheads="1"/>
              </p:cNvSpPr>
              <p:nvPr/>
            </p:nvSpPr>
            <p:spPr bwMode="auto">
              <a:xfrm>
                <a:off x="490" y="2256"/>
                <a:ext cx="1" cy="1"/>
              </a:xfrm>
              <a:prstGeom prst="rect">
                <a:avLst/>
              </a:prstGeom>
              <a:solidFill>
                <a:srgbClr val="FFFFFF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Rectangle 12"/>
              <p:cNvSpPr>
                <a:spLocks noChangeArrowheads="1"/>
              </p:cNvSpPr>
              <p:nvPr/>
            </p:nvSpPr>
            <p:spPr bwMode="auto">
              <a:xfrm>
                <a:off x="490" y="2256"/>
                <a:ext cx="1" cy="1"/>
              </a:xfrm>
              <a:prstGeom prst="rect">
                <a:avLst/>
              </a:prstGeom>
              <a:solidFill>
                <a:srgbClr val="FFFFFF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Line 13"/>
              <p:cNvSpPr>
                <a:spLocks noChangeShapeType="1"/>
              </p:cNvSpPr>
              <p:nvPr/>
            </p:nvSpPr>
            <p:spPr bwMode="auto">
              <a:xfrm>
                <a:off x="432" y="2483"/>
                <a:ext cx="193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Line 14"/>
              <p:cNvSpPr>
                <a:spLocks noChangeShapeType="1"/>
              </p:cNvSpPr>
              <p:nvPr/>
            </p:nvSpPr>
            <p:spPr bwMode="auto">
              <a:xfrm>
                <a:off x="432" y="2677"/>
                <a:ext cx="193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Line 15"/>
              <p:cNvSpPr>
                <a:spLocks noChangeShapeType="1"/>
              </p:cNvSpPr>
              <p:nvPr/>
            </p:nvSpPr>
            <p:spPr bwMode="auto">
              <a:xfrm>
                <a:off x="432" y="2871"/>
                <a:ext cx="193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" name="Line 16"/>
              <p:cNvSpPr>
                <a:spLocks noChangeShapeType="1"/>
              </p:cNvSpPr>
              <p:nvPr/>
            </p:nvSpPr>
            <p:spPr bwMode="auto">
              <a:xfrm>
                <a:off x="432" y="3064"/>
                <a:ext cx="193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7" name="Line 17"/>
              <p:cNvSpPr>
                <a:spLocks noChangeShapeType="1"/>
              </p:cNvSpPr>
              <p:nvPr/>
            </p:nvSpPr>
            <p:spPr bwMode="auto">
              <a:xfrm>
                <a:off x="432" y="3258"/>
                <a:ext cx="193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8" name="Line 18"/>
              <p:cNvSpPr>
                <a:spLocks noChangeShapeType="1"/>
              </p:cNvSpPr>
              <p:nvPr/>
            </p:nvSpPr>
            <p:spPr bwMode="auto">
              <a:xfrm>
                <a:off x="432" y="3452"/>
                <a:ext cx="193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9" name="Line 19"/>
              <p:cNvSpPr>
                <a:spLocks noChangeShapeType="1"/>
              </p:cNvSpPr>
              <p:nvPr/>
            </p:nvSpPr>
            <p:spPr bwMode="auto">
              <a:xfrm>
                <a:off x="432" y="3646"/>
                <a:ext cx="193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" name="Line 20"/>
              <p:cNvSpPr>
                <a:spLocks noChangeShapeType="1"/>
              </p:cNvSpPr>
              <p:nvPr/>
            </p:nvSpPr>
            <p:spPr bwMode="auto">
              <a:xfrm>
                <a:off x="626" y="2483"/>
                <a:ext cx="0" cy="135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1" name="Line 21"/>
              <p:cNvSpPr>
                <a:spLocks noChangeShapeType="1"/>
              </p:cNvSpPr>
              <p:nvPr/>
            </p:nvSpPr>
            <p:spPr bwMode="auto">
              <a:xfrm>
                <a:off x="820" y="2483"/>
                <a:ext cx="0" cy="135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2" name="Line 22"/>
              <p:cNvSpPr>
                <a:spLocks noChangeShapeType="1"/>
              </p:cNvSpPr>
              <p:nvPr/>
            </p:nvSpPr>
            <p:spPr bwMode="auto">
              <a:xfrm>
                <a:off x="1013" y="2483"/>
                <a:ext cx="0" cy="135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3" name="Line 23"/>
              <p:cNvSpPr>
                <a:spLocks noChangeShapeType="1"/>
              </p:cNvSpPr>
              <p:nvPr/>
            </p:nvSpPr>
            <p:spPr bwMode="auto">
              <a:xfrm>
                <a:off x="1207" y="2483"/>
                <a:ext cx="0" cy="135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4" name="Line 24"/>
              <p:cNvSpPr>
                <a:spLocks noChangeShapeType="1"/>
              </p:cNvSpPr>
              <p:nvPr/>
            </p:nvSpPr>
            <p:spPr bwMode="auto">
              <a:xfrm>
                <a:off x="1401" y="2483"/>
                <a:ext cx="0" cy="135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5" name="Line 25"/>
              <p:cNvSpPr>
                <a:spLocks noChangeShapeType="1"/>
              </p:cNvSpPr>
              <p:nvPr/>
            </p:nvSpPr>
            <p:spPr bwMode="auto">
              <a:xfrm>
                <a:off x="1595" y="2483"/>
                <a:ext cx="0" cy="135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6" name="Line 26"/>
              <p:cNvSpPr>
                <a:spLocks noChangeShapeType="1"/>
              </p:cNvSpPr>
              <p:nvPr/>
            </p:nvSpPr>
            <p:spPr bwMode="auto">
              <a:xfrm>
                <a:off x="1789" y="2483"/>
                <a:ext cx="0" cy="135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7" name="Line 27"/>
              <p:cNvSpPr>
                <a:spLocks noChangeShapeType="1"/>
              </p:cNvSpPr>
              <p:nvPr/>
            </p:nvSpPr>
            <p:spPr bwMode="auto">
              <a:xfrm>
                <a:off x="1982" y="2483"/>
                <a:ext cx="0" cy="135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8" name="Line 28"/>
              <p:cNvSpPr>
                <a:spLocks noChangeShapeType="1"/>
              </p:cNvSpPr>
              <p:nvPr/>
            </p:nvSpPr>
            <p:spPr bwMode="auto">
              <a:xfrm>
                <a:off x="2176" y="2483"/>
                <a:ext cx="0" cy="135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9" name="Line 29"/>
              <p:cNvSpPr>
                <a:spLocks noChangeShapeType="1"/>
              </p:cNvSpPr>
              <p:nvPr/>
            </p:nvSpPr>
            <p:spPr bwMode="auto">
              <a:xfrm>
                <a:off x="2370" y="2483"/>
                <a:ext cx="0" cy="135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sp>
          <p:nvSpPr>
            <p:cNvPr id="30" name="Freeform 30"/>
            <p:cNvSpPr>
              <a:spLocks/>
            </p:cNvSpPr>
            <p:nvPr/>
          </p:nvSpPr>
          <p:spPr bwMode="auto">
            <a:xfrm>
              <a:off x="1295400" y="3479800"/>
              <a:ext cx="1220788" cy="915988"/>
            </a:xfrm>
            <a:custGeom>
              <a:avLst/>
              <a:gdLst/>
              <a:ahLst/>
              <a:cxnLst>
                <a:cxn ang="0">
                  <a:pos x="0" y="192"/>
                </a:cxn>
                <a:cxn ang="0">
                  <a:pos x="384" y="0"/>
                </a:cxn>
                <a:cxn ang="0">
                  <a:pos x="768" y="192"/>
                </a:cxn>
                <a:cxn ang="0">
                  <a:pos x="768" y="576"/>
                </a:cxn>
                <a:cxn ang="0">
                  <a:pos x="0" y="576"/>
                </a:cxn>
                <a:cxn ang="0">
                  <a:pos x="0" y="192"/>
                </a:cxn>
              </a:cxnLst>
              <a:rect l="0" t="0" r="r" b="b"/>
              <a:pathLst>
                <a:path w="769" h="577">
                  <a:moveTo>
                    <a:pt x="0" y="192"/>
                  </a:moveTo>
                  <a:lnTo>
                    <a:pt x="384" y="0"/>
                  </a:lnTo>
                  <a:lnTo>
                    <a:pt x="768" y="192"/>
                  </a:lnTo>
                  <a:lnTo>
                    <a:pt x="768" y="576"/>
                  </a:lnTo>
                  <a:lnTo>
                    <a:pt x="0" y="576"/>
                  </a:lnTo>
                  <a:lnTo>
                    <a:pt x="0" y="192"/>
                  </a:lnTo>
                </a:path>
              </a:pathLst>
            </a:custGeom>
            <a:noFill/>
            <a:ln w="50800" cap="rnd" cmpd="sng">
              <a:solidFill>
                <a:srgbClr val="FE9B0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31" name="Group 31"/>
            <p:cNvGrpSpPr>
              <a:grpSpLocks/>
            </p:cNvGrpSpPr>
            <p:nvPr/>
          </p:nvGrpSpPr>
          <p:grpSpPr bwMode="auto">
            <a:xfrm>
              <a:off x="4800600" y="2819400"/>
              <a:ext cx="3708400" cy="2557463"/>
              <a:chOff x="3024" y="2256"/>
              <a:chExt cx="2336" cy="1611"/>
            </a:xfrm>
          </p:grpSpPr>
          <p:grpSp>
            <p:nvGrpSpPr>
              <p:cNvPr id="32" name="Group 32"/>
              <p:cNvGrpSpPr>
                <a:grpSpLocks/>
              </p:cNvGrpSpPr>
              <p:nvPr/>
            </p:nvGrpSpPr>
            <p:grpSpPr bwMode="auto">
              <a:xfrm>
                <a:off x="3024" y="2256"/>
                <a:ext cx="1938" cy="1584"/>
                <a:chOff x="3024" y="2256"/>
                <a:chExt cx="1938" cy="1584"/>
              </a:xfrm>
            </p:grpSpPr>
            <p:sp>
              <p:nvSpPr>
                <p:cNvPr id="35" name="Rectangle 33"/>
                <p:cNvSpPr>
                  <a:spLocks noChangeArrowheads="1"/>
                </p:cNvSpPr>
                <p:nvPr/>
              </p:nvSpPr>
              <p:spPr bwMode="auto">
                <a:xfrm>
                  <a:off x="3082" y="2256"/>
                  <a:ext cx="1" cy="1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36" name="Rectangle 34"/>
                <p:cNvSpPr>
                  <a:spLocks noChangeArrowheads="1"/>
                </p:cNvSpPr>
                <p:nvPr/>
              </p:nvSpPr>
              <p:spPr bwMode="auto">
                <a:xfrm>
                  <a:off x="3082" y="2256"/>
                  <a:ext cx="1" cy="1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37" name="Rectangle 35"/>
                <p:cNvSpPr>
                  <a:spLocks noChangeArrowheads="1"/>
                </p:cNvSpPr>
                <p:nvPr/>
              </p:nvSpPr>
              <p:spPr bwMode="auto">
                <a:xfrm>
                  <a:off x="3082" y="2256"/>
                  <a:ext cx="1" cy="1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38" name="Rectangle 36"/>
                <p:cNvSpPr>
                  <a:spLocks noChangeArrowheads="1"/>
                </p:cNvSpPr>
                <p:nvPr/>
              </p:nvSpPr>
              <p:spPr bwMode="auto">
                <a:xfrm>
                  <a:off x="3082" y="2256"/>
                  <a:ext cx="1" cy="1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39" name="Line 37"/>
                <p:cNvSpPr>
                  <a:spLocks noChangeShapeType="1"/>
                </p:cNvSpPr>
                <p:nvPr/>
              </p:nvSpPr>
              <p:spPr bwMode="auto">
                <a:xfrm>
                  <a:off x="3024" y="2483"/>
                  <a:ext cx="1938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40" name="Line 38"/>
                <p:cNvSpPr>
                  <a:spLocks noChangeShapeType="1"/>
                </p:cNvSpPr>
                <p:nvPr/>
              </p:nvSpPr>
              <p:spPr bwMode="auto">
                <a:xfrm>
                  <a:off x="3024" y="2677"/>
                  <a:ext cx="1938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41" name="Line 39"/>
                <p:cNvSpPr>
                  <a:spLocks noChangeShapeType="1"/>
                </p:cNvSpPr>
                <p:nvPr/>
              </p:nvSpPr>
              <p:spPr bwMode="auto">
                <a:xfrm>
                  <a:off x="3024" y="2871"/>
                  <a:ext cx="1938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42" name="Line 40"/>
                <p:cNvSpPr>
                  <a:spLocks noChangeShapeType="1"/>
                </p:cNvSpPr>
                <p:nvPr/>
              </p:nvSpPr>
              <p:spPr bwMode="auto">
                <a:xfrm>
                  <a:off x="3024" y="3064"/>
                  <a:ext cx="1938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43" name="Line 41"/>
                <p:cNvSpPr>
                  <a:spLocks noChangeShapeType="1"/>
                </p:cNvSpPr>
                <p:nvPr/>
              </p:nvSpPr>
              <p:spPr bwMode="auto">
                <a:xfrm>
                  <a:off x="3024" y="3258"/>
                  <a:ext cx="1938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44" name="Line 42"/>
                <p:cNvSpPr>
                  <a:spLocks noChangeShapeType="1"/>
                </p:cNvSpPr>
                <p:nvPr/>
              </p:nvSpPr>
              <p:spPr bwMode="auto">
                <a:xfrm>
                  <a:off x="3024" y="3452"/>
                  <a:ext cx="1938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45" name="Line 43"/>
                <p:cNvSpPr>
                  <a:spLocks noChangeShapeType="1"/>
                </p:cNvSpPr>
                <p:nvPr/>
              </p:nvSpPr>
              <p:spPr bwMode="auto">
                <a:xfrm>
                  <a:off x="3024" y="3646"/>
                  <a:ext cx="1938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46" name="Line 44"/>
                <p:cNvSpPr>
                  <a:spLocks noChangeShapeType="1"/>
                </p:cNvSpPr>
                <p:nvPr/>
              </p:nvSpPr>
              <p:spPr bwMode="auto">
                <a:xfrm>
                  <a:off x="3218" y="2483"/>
                  <a:ext cx="0" cy="1357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47" name="Line 45"/>
                <p:cNvSpPr>
                  <a:spLocks noChangeShapeType="1"/>
                </p:cNvSpPr>
                <p:nvPr/>
              </p:nvSpPr>
              <p:spPr bwMode="auto">
                <a:xfrm>
                  <a:off x="3412" y="2483"/>
                  <a:ext cx="0" cy="1357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48" name="Line 46"/>
                <p:cNvSpPr>
                  <a:spLocks noChangeShapeType="1"/>
                </p:cNvSpPr>
                <p:nvPr/>
              </p:nvSpPr>
              <p:spPr bwMode="auto">
                <a:xfrm>
                  <a:off x="3605" y="2483"/>
                  <a:ext cx="0" cy="1357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49" name="Line 47"/>
                <p:cNvSpPr>
                  <a:spLocks noChangeShapeType="1"/>
                </p:cNvSpPr>
                <p:nvPr/>
              </p:nvSpPr>
              <p:spPr bwMode="auto">
                <a:xfrm>
                  <a:off x="3799" y="2483"/>
                  <a:ext cx="0" cy="1357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50" name="Line 48"/>
                <p:cNvSpPr>
                  <a:spLocks noChangeShapeType="1"/>
                </p:cNvSpPr>
                <p:nvPr/>
              </p:nvSpPr>
              <p:spPr bwMode="auto">
                <a:xfrm>
                  <a:off x="3993" y="2483"/>
                  <a:ext cx="0" cy="1357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51" name="Line 49"/>
                <p:cNvSpPr>
                  <a:spLocks noChangeShapeType="1"/>
                </p:cNvSpPr>
                <p:nvPr/>
              </p:nvSpPr>
              <p:spPr bwMode="auto">
                <a:xfrm>
                  <a:off x="4187" y="2483"/>
                  <a:ext cx="0" cy="1357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52" name="Line 50"/>
                <p:cNvSpPr>
                  <a:spLocks noChangeShapeType="1"/>
                </p:cNvSpPr>
                <p:nvPr/>
              </p:nvSpPr>
              <p:spPr bwMode="auto">
                <a:xfrm>
                  <a:off x="4381" y="2483"/>
                  <a:ext cx="0" cy="1357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53" name="Line 51"/>
                <p:cNvSpPr>
                  <a:spLocks noChangeShapeType="1"/>
                </p:cNvSpPr>
                <p:nvPr/>
              </p:nvSpPr>
              <p:spPr bwMode="auto">
                <a:xfrm>
                  <a:off x="4574" y="2483"/>
                  <a:ext cx="0" cy="1357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54" name="Line 52"/>
                <p:cNvSpPr>
                  <a:spLocks noChangeShapeType="1"/>
                </p:cNvSpPr>
                <p:nvPr/>
              </p:nvSpPr>
              <p:spPr bwMode="auto">
                <a:xfrm>
                  <a:off x="4768" y="2483"/>
                  <a:ext cx="0" cy="1357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55" name="Line 53"/>
                <p:cNvSpPr>
                  <a:spLocks noChangeShapeType="1"/>
                </p:cNvSpPr>
                <p:nvPr/>
              </p:nvSpPr>
              <p:spPr bwMode="auto">
                <a:xfrm>
                  <a:off x="4962" y="2483"/>
                  <a:ext cx="0" cy="1357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sp>
            <p:nvSpPr>
              <p:cNvPr id="33" name="Line 54"/>
              <p:cNvSpPr>
                <a:spLocks noChangeShapeType="1"/>
              </p:cNvSpPr>
              <p:nvPr/>
            </p:nvSpPr>
            <p:spPr bwMode="auto">
              <a:xfrm>
                <a:off x="3026" y="3865"/>
                <a:ext cx="2334" cy="0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4" name="Line 55"/>
              <p:cNvSpPr>
                <a:spLocks noChangeShapeType="1"/>
              </p:cNvSpPr>
              <p:nvPr/>
            </p:nvSpPr>
            <p:spPr bwMode="auto">
              <a:xfrm flipV="1">
                <a:off x="3027" y="2400"/>
                <a:ext cx="0" cy="1467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sp>
          <p:nvSpPr>
            <p:cNvPr id="56" name="Freeform 56"/>
            <p:cNvSpPr>
              <a:spLocks/>
            </p:cNvSpPr>
            <p:nvPr/>
          </p:nvSpPr>
          <p:spPr bwMode="auto">
            <a:xfrm>
              <a:off x="4108450" y="2990850"/>
              <a:ext cx="1296988" cy="1296988"/>
            </a:xfrm>
            <a:custGeom>
              <a:avLst/>
              <a:gdLst/>
              <a:ahLst/>
              <a:cxnLst>
                <a:cxn ang="0">
                  <a:pos x="0" y="544"/>
                </a:cxn>
                <a:cxn ang="0">
                  <a:pos x="136" y="136"/>
                </a:cxn>
                <a:cxn ang="0">
                  <a:pos x="544" y="0"/>
                </a:cxn>
                <a:cxn ang="0">
                  <a:pos x="816" y="272"/>
                </a:cxn>
                <a:cxn ang="0">
                  <a:pos x="272" y="816"/>
                </a:cxn>
                <a:cxn ang="0">
                  <a:pos x="0" y="544"/>
                </a:cxn>
              </a:cxnLst>
              <a:rect l="0" t="0" r="r" b="b"/>
              <a:pathLst>
                <a:path w="817" h="817">
                  <a:moveTo>
                    <a:pt x="0" y="544"/>
                  </a:moveTo>
                  <a:lnTo>
                    <a:pt x="136" y="136"/>
                  </a:lnTo>
                  <a:lnTo>
                    <a:pt x="544" y="0"/>
                  </a:lnTo>
                  <a:lnTo>
                    <a:pt x="816" y="272"/>
                  </a:lnTo>
                  <a:lnTo>
                    <a:pt x="272" y="816"/>
                  </a:lnTo>
                  <a:lnTo>
                    <a:pt x="0" y="544"/>
                  </a:lnTo>
                </a:path>
              </a:pathLst>
            </a:custGeom>
            <a:noFill/>
            <a:ln w="50800" cap="rnd" cmpd="sng">
              <a:solidFill>
                <a:srgbClr val="FE9B0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7" name="Line 57"/>
            <p:cNvSpPr>
              <a:spLocks noChangeShapeType="1"/>
            </p:cNvSpPr>
            <p:nvPr/>
          </p:nvSpPr>
          <p:spPr bwMode="auto">
            <a:xfrm flipV="1">
              <a:off x="698500" y="4419600"/>
              <a:ext cx="584200" cy="901700"/>
            </a:xfrm>
            <a:prstGeom prst="line">
              <a:avLst/>
            </a:prstGeom>
            <a:noFill/>
            <a:ln w="50800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8" name="Line 58"/>
            <p:cNvSpPr>
              <a:spLocks noChangeShapeType="1"/>
            </p:cNvSpPr>
            <p:nvPr/>
          </p:nvSpPr>
          <p:spPr bwMode="auto">
            <a:xfrm flipH="1" flipV="1">
              <a:off x="471488" y="4256088"/>
              <a:ext cx="225425" cy="1050925"/>
            </a:xfrm>
            <a:prstGeom prst="line">
              <a:avLst/>
            </a:prstGeom>
            <a:noFill/>
            <a:ln w="50800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9" name="Line 59"/>
            <p:cNvSpPr>
              <a:spLocks noChangeShapeType="1"/>
            </p:cNvSpPr>
            <p:nvPr/>
          </p:nvSpPr>
          <p:spPr bwMode="auto">
            <a:xfrm flipH="1" flipV="1">
              <a:off x="4548188" y="4306888"/>
              <a:ext cx="225425" cy="1050925"/>
            </a:xfrm>
            <a:prstGeom prst="line">
              <a:avLst/>
            </a:prstGeom>
            <a:noFill/>
            <a:ln w="50800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0" name="Arc 60"/>
            <p:cNvSpPr>
              <a:spLocks/>
            </p:cNvSpPr>
            <p:nvPr/>
          </p:nvSpPr>
          <p:spPr bwMode="auto">
            <a:xfrm rot="13680000">
              <a:off x="635000" y="4546600"/>
              <a:ext cx="368300" cy="381000"/>
            </a:xfrm>
            <a:custGeom>
              <a:avLst/>
              <a:gdLst>
                <a:gd name="G0" fmla="+- 0 0 0"/>
                <a:gd name="G1" fmla="+- 0 0 0"/>
                <a:gd name="G2" fmla="+- 21600 0 0"/>
                <a:gd name="T0" fmla="*/ 21600 w 21600"/>
                <a:gd name="T1" fmla="*/ 0 h 21600"/>
                <a:gd name="T2" fmla="*/ 0 w 21600"/>
                <a:gd name="T3" fmla="*/ 21600 h 21600"/>
                <a:gd name="T4" fmla="*/ 0 w 21600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600"/>
                    <a:pt x="0" y="21600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600"/>
                    <a:pt x="0" y="21600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25400" cap="rnd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1" name="Rectangle 61"/>
            <p:cNvSpPr>
              <a:spLocks noChangeArrowheads="1"/>
            </p:cNvSpPr>
            <p:nvPr/>
          </p:nvSpPr>
          <p:spPr bwMode="auto">
            <a:xfrm>
              <a:off x="696913" y="4316413"/>
              <a:ext cx="339725" cy="4540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r>
                <a:rPr lang="en-GB">
                  <a:solidFill>
                    <a:schemeClr val="accent2"/>
                  </a:solidFill>
                  <a:latin typeface="Symbol" pitchFamily="73" charset="2"/>
                </a:rPr>
                <a:t>q</a:t>
              </a:r>
            </a:p>
          </p:txBody>
        </p:sp>
      </p:grpSp>
      <p:sp>
        <p:nvSpPr>
          <p:cNvPr id="63" name="Rectangle 62"/>
          <p:cNvSpPr/>
          <p:nvPr/>
        </p:nvSpPr>
        <p:spPr>
          <a:xfrm>
            <a:off x="381000" y="4876800"/>
            <a:ext cx="8458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/>
              <a:t>Notation : P’ = R P  (multiplication matricielle)</a:t>
            </a:r>
            <a:endParaRPr lang="fr-FR" sz="2000" dirty="0"/>
          </a:p>
        </p:txBody>
      </p:sp>
      <p:graphicFrame>
        <p:nvGraphicFramePr>
          <p:cNvPr id="249858" name="Object 2"/>
          <p:cNvGraphicFramePr>
            <a:graphicFrameLocks noChangeAspect="1"/>
          </p:cNvGraphicFramePr>
          <p:nvPr/>
        </p:nvGraphicFramePr>
        <p:xfrm>
          <a:off x="2644775" y="5410200"/>
          <a:ext cx="2689225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135" name="…quation" r:id="rId3" imgW="1524000" imgH="431800" progId="Equation.3">
                  <p:embed/>
                </p:oleObj>
              </mc:Choice>
              <mc:Fallback>
                <p:oleObj name="…quation" r:id="rId3" imgW="1524000" imgH="4318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4775" y="5410200"/>
                        <a:ext cx="2689225" cy="76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Domaines d’applications - Films d’animation</a:t>
            </a:r>
          </a:p>
        </p:txBody>
      </p:sp>
      <p:pic>
        <p:nvPicPr>
          <p:cNvPr id="102404" name="Picture 4" descr="monst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600200"/>
            <a:ext cx="3200400" cy="2390775"/>
          </a:xfrm>
          <a:prstGeom prst="rect">
            <a:avLst/>
          </a:prstGeom>
          <a:noFill/>
        </p:spPr>
      </p:pic>
      <p:pic>
        <p:nvPicPr>
          <p:cNvPr id="102405" name="Picture 5" descr="Geri-Gam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3400" y="1600200"/>
            <a:ext cx="3335338" cy="2311400"/>
          </a:xfrm>
          <a:prstGeom prst="rect">
            <a:avLst/>
          </a:prstGeom>
          <a:noFill/>
        </p:spPr>
      </p:pic>
      <p:pic>
        <p:nvPicPr>
          <p:cNvPr id="102406" name="Picture 6" descr="ratatouill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0" y="4114800"/>
            <a:ext cx="2971800" cy="2325688"/>
          </a:xfrm>
          <a:prstGeom prst="rect">
            <a:avLst/>
          </a:prstGeom>
          <a:noFill/>
        </p:spPr>
      </p:pic>
      <p:pic>
        <p:nvPicPr>
          <p:cNvPr id="102407" name="Picture 7" descr="bird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91000" y="4057650"/>
            <a:ext cx="4114800" cy="2292350"/>
          </a:xfrm>
          <a:prstGeom prst="rect">
            <a:avLst/>
          </a:prstGeom>
          <a:noFill/>
        </p:spPr>
      </p:pic>
      <p:sp>
        <p:nvSpPr>
          <p:cNvPr id="102408" name="Text Box 8"/>
          <p:cNvSpPr txBox="1">
            <a:spLocks noChangeArrowheads="1"/>
          </p:cNvSpPr>
          <p:nvPr/>
        </p:nvSpPr>
        <p:spPr bwMode="auto">
          <a:xfrm>
            <a:off x="8001000" y="3429000"/>
            <a:ext cx="914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/>
              <a:t>Pixar</a:t>
            </a:r>
            <a:endParaRPr lang="fr-FR"/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Concepts de base de la librairie </a:t>
            </a:r>
            <a:r>
              <a:rPr lang="fr-FR" dirty="0" err="1" smtClean="0"/>
              <a:t>OpenGL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5800" y="1676400"/>
            <a:ext cx="8458200" cy="4114800"/>
          </a:xfrm>
        </p:spPr>
        <p:txBody>
          <a:bodyPr/>
          <a:lstStyle/>
          <a:p>
            <a:r>
              <a:rPr lang="fr-FR" dirty="0" smtClean="0"/>
              <a:t>La notation pour ces transformations est simple et concise</a:t>
            </a:r>
          </a:p>
          <a:p>
            <a:endParaRPr lang="fr-FR" dirty="0" smtClean="0"/>
          </a:p>
          <a:p>
            <a:r>
              <a:rPr lang="fr-FR" b="1" dirty="0" smtClean="0"/>
              <a:t>Mais elle n’est pas unifiée : </a:t>
            </a:r>
          </a:p>
          <a:p>
            <a:pPr lvl="1">
              <a:buFont typeface="Arial"/>
              <a:buChar char="•"/>
            </a:pPr>
            <a:r>
              <a:rPr lang="fr-FR" dirty="0" smtClean="0"/>
              <a:t>addition ou multiplication</a:t>
            </a:r>
          </a:p>
          <a:p>
            <a:pPr lvl="1">
              <a:buFont typeface="Arial"/>
              <a:buChar char="•"/>
            </a:pPr>
            <a:r>
              <a:rPr lang="fr-FR" dirty="0" smtClean="0"/>
              <a:t>comment faire pour concaténer plusieurs transformations ?</a:t>
            </a:r>
          </a:p>
          <a:p>
            <a:endParaRPr lang="fr-FR" dirty="0" smtClean="0"/>
          </a:p>
          <a:p>
            <a:r>
              <a:rPr lang="fr-FR" b="1" dirty="0" smtClean="0"/>
              <a:t>On souhaite obtenir une notation unique</a:t>
            </a:r>
          </a:p>
          <a:p>
            <a:pPr lvl="1">
              <a:buFont typeface="Arial"/>
              <a:buChar char="•"/>
            </a:pPr>
            <a:r>
              <a:rPr lang="fr-FR" dirty="0" smtClean="0"/>
              <a:t>qui permette de noter facilement les combinaisons de transformations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2209800" y="5257800"/>
            <a:ext cx="6248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smtClean="0"/>
              <a:t>Utilisation de </a:t>
            </a:r>
            <a:r>
              <a:rPr lang="fr-FR" sz="2000" b="1" dirty="0" smtClean="0">
                <a:solidFill>
                  <a:srgbClr val="FF8000"/>
                </a:solidFill>
              </a:rPr>
              <a:t>coordonnées </a:t>
            </a:r>
            <a:r>
              <a:rPr lang="fr-FR" sz="2000" b="1" dirty="0" smtClean="0"/>
              <a:t>dites </a:t>
            </a:r>
            <a:r>
              <a:rPr lang="fr-FR" sz="2000" b="1" dirty="0" smtClean="0">
                <a:solidFill>
                  <a:srgbClr val="FF8000"/>
                </a:solidFill>
              </a:rPr>
              <a:t>homogènes</a:t>
            </a:r>
          </a:p>
        </p:txBody>
      </p:sp>
      <p:sp>
        <p:nvSpPr>
          <p:cNvPr id="6" name="Flèche vers la droite 5"/>
          <p:cNvSpPr/>
          <p:nvPr/>
        </p:nvSpPr>
        <p:spPr bwMode="auto">
          <a:xfrm>
            <a:off x="1676400" y="5334000"/>
            <a:ext cx="457200" cy="3048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Concepts de base de la librairie </a:t>
            </a:r>
            <a:r>
              <a:rPr lang="fr-FR" dirty="0" err="1" smtClean="0"/>
              <a:t>OpenGL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3400" y="1600200"/>
            <a:ext cx="8610600" cy="2362200"/>
          </a:xfrm>
        </p:spPr>
        <p:txBody>
          <a:bodyPr/>
          <a:lstStyle/>
          <a:p>
            <a:endParaRPr lang="fr-FR" dirty="0" smtClean="0">
              <a:solidFill>
                <a:srgbClr val="FF8000"/>
              </a:solidFill>
            </a:endParaRPr>
          </a:p>
          <a:p>
            <a:pPr marL="0"/>
            <a:r>
              <a:rPr lang="fr-FR" b="1" dirty="0" smtClean="0">
                <a:solidFill>
                  <a:srgbClr val="FF8000"/>
                </a:solidFill>
              </a:rPr>
              <a:t>Coordonnées homogènes </a:t>
            </a:r>
            <a:r>
              <a:rPr lang="fr-FR" dirty="0" smtClean="0"/>
              <a:t>employées en Image, Vision et Robotique </a:t>
            </a:r>
          </a:p>
          <a:p>
            <a:endParaRPr lang="fr-FR" dirty="0" smtClean="0">
              <a:solidFill>
                <a:srgbClr val="FF8000"/>
              </a:solidFill>
            </a:endParaRPr>
          </a:p>
          <a:p>
            <a:r>
              <a:rPr lang="fr-FR" b="1" dirty="0" smtClean="0">
                <a:solidFill>
                  <a:srgbClr val="00B050"/>
                </a:solidFill>
              </a:rPr>
              <a:t>On ajoute une troisième coordonnée notée w</a:t>
            </a:r>
          </a:p>
          <a:p>
            <a:endParaRPr lang="fr-FR" dirty="0" smtClean="0"/>
          </a:p>
          <a:p>
            <a:r>
              <a:rPr lang="fr-FR" dirty="0" smtClean="0"/>
              <a:t>Un point 2D devient un vecteur à 3 coordonnées : </a:t>
            </a:r>
            <a:endParaRPr lang="fr-FR" dirty="0"/>
          </a:p>
        </p:txBody>
      </p:sp>
      <p:graphicFrame>
        <p:nvGraphicFramePr>
          <p:cNvPr id="4" name="Objet 3"/>
          <p:cNvGraphicFramePr>
            <a:graphicFrameLocks noChangeAspect="1"/>
          </p:cNvGraphicFramePr>
          <p:nvPr/>
        </p:nvGraphicFramePr>
        <p:xfrm>
          <a:off x="6477000" y="3124200"/>
          <a:ext cx="457200" cy="1188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183" name="…quation" r:id="rId3" imgW="254000" imgH="660400" progId="Equation.3">
                  <p:embed/>
                </p:oleObj>
              </mc:Choice>
              <mc:Fallback>
                <p:oleObj name="…quation" r:id="rId3" imgW="254000" imgH="6604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3124200"/>
                        <a:ext cx="457200" cy="11887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609600" y="4473714"/>
            <a:ext cx="784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Deux points sont alors égaux </a:t>
            </a:r>
            <a:r>
              <a:rPr lang="fr-FR" sz="2000" dirty="0" err="1" smtClean="0"/>
              <a:t>ssi</a:t>
            </a:r>
            <a:r>
              <a:rPr lang="fr-FR" sz="2000" dirty="0" smtClean="0"/>
              <a:t> :</a:t>
            </a:r>
          </a:p>
          <a:p>
            <a:r>
              <a:rPr lang="fr-FR" sz="2000" dirty="0" smtClean="0"/>
              <a:t> 	x’ / w’ = x / w    et   y’ / w’ = y / w </a:t>
            </a:r>
            <a:endParaRPr lang="fr-FR" sz="2000" dirty="0"/>
          </a:p>
        </p:txBody>
      </p:sp>
      <p:sp>
        <p:nvSpPr>
          <p:cNvPr id="6" name="ZoneTexte 5"/>
          <p:cNvSpPr txBox="1"/>
          <p:nvPr/>
        </p:nvSpPr>
        <p:spPr>
          <a:xfrm>
            <a:off x="609600" y="5391090"/>
            <a:ext cx="693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Si w=0, on a un point à l’infini (utile pour les projections)</a:t>
            </a:r>
            <a:endParaRPr lang="fr-FR" sz="2000" dirty="0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ccolade ouvrante 14"/>
          <p:cNvSpPr/>
          <p:nvPr/>
        </p:nvSpPr>
        <p:spPr bwMode="auto">
          <a:xfrm>
            <a:off x="3962400" y="4114800"/>
            <a:ext cx="457200" cy="1447800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6" name="Accolade ouvrante 5"/>
          <p:cNvSpPr/>
          <p:nvPr/>
        </p:nvSpPr>
        <p:spPr bwMode="auto">
          <a:xfrm>
            <a:off x="3962400" y="2590800"/>
            <a:ext cx="304800" cy="1219200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Concepts de base de la librairie </a:t>
            </a:r>
            <a:r>
              <a:rPr lang="fr-FR" dirty="0" err="1" smtClean="0"/>
              <a:t>OpenGL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r>
              <a:rPr lang="fr-FR" dirty="0" smtClean="0">
                <a:solidFill>
                  <a:srgbClr val="FF8000"/>
                </a:solidFill>
              </a:rPr>
              <a:t>Notation de la translation en coordonnées homogènes en 2D : </a:t>
            </a:r>
          </a:p>
          <a:p>
            <a:endParaRPr lang="fr-FR" dirty="0"/>
          </a:p>
        </p:txBody>
      </p:sp>
      <p:graphicFrame>
        <p:nvGraphicFramePr>
          <p:cNvPr id="4" name="Objet 3"/>
          <p:cNvGraphicFramePr>
            <a:graphicFrameLocks noChangeAspect="1"/>
          </p:cNvGraphicFramePr>
          <p:nvPr/>
        </p:nvGraphicFramePr>
        <p:xfrm>
          <a:off x="957263" y="2589213"/>
          <a:ext cx="2363787" cy="1169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3747" name="…quation" r:id="rId3" imgW="1333500" imgH="660400" progId="Equation.3">
                  <p:embed/>
                </p:oleObj>
              </mc:Choice>
              <mc:Fallback>
                <p:oleObj name="…quation" r:id="rId3" imgW="1333500" imgH="6604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7263" y="2589213"/>
                        <a:ext cx="2363787" cy="11699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 4"/>
          <p:cNvGraphicFramePr>
            <a:graphicFrameLocks noChangeAspect="1"/>
          </p:cNvGraphicFramePr>
          <p:nvPr/>
        </p:nvGraphicFramePr>
        <p:xfrm>
          <a:off x="4230688" y="2590800"/>
          <a:ext cx="1446212" cy="1147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3748" name="…quation" r:id="rId5" imgW="736600" imgH="584200" progId="Equation.3">
                  <p:embed/>
                </p:oleObj>
              </mc:Choice>
              <mc:Fallback>
                <p:oleObj name="…quation" r:id="rId5" imgW="736600" imgH="5842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0688" y="2590800"/>
                        <a:ext cx="1446212" cy="1147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t 13"/>
          <p:cNvGraphicFramePr>
            <a:graphicFrameLocks noChangeAspect="1"/>
          </p:cNvGraphicFramePr>
          <p:nvPr/>
        </p:nvGraphicFramePr>
        <p:xfrm>
          <a:off x="4311650" y="4038600"/>
          <a:ext cx="1247775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3749" name="…quation" r:id="rId7" imgW="749300" imgH="762000" progId="Equation.3">
                  <p:embed/>
                </p:oleObj>
              </mc:Choice>
              <mc:Fallback>
                <p:oleObj name="…quation" r:id="rId7" imgW="749300" imgH="7620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1650" y="4038600"/>
                        <a:ext cx="1247775" cy="144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Flèche vers la droite 15"/>
          <p:cNvSpPr/>
          <p:nvPr/>
        </p:nvSpPr>
        <p:spPr bwMode="auto">
          <a:xfrm>
            <a:off x="3505200" y="3124200"/>
            <a:ext cx="228600" cy="1524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17" name="Flèche vers la droite 16"/>
          <p:cNvSpPr/>
          <p:nvPr/>
        </p:nvSpPr>
        <p:spPr bwMode="auto">
          <a:xfrm>
            <a:off x="3581400" y="4724400"/>
            <a:ext cx="228600" cy="1524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ccolade ouvrante 14"/>
          <p:cNvSpPr/>
          <p:nvPr/>
        </p:nvSpPr>
        <p:spPr bwMode="auto">
          <a:xfrm>
            <a:off x="4191000" y="4114800"/>
            <a:ext cx="457200" cy="1447800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6" name="Accolade ouvrante 5"/>
          <p:cNvSpPr/>
          <p:nvPr/>
        </p:nvSpPr>
        <p:spPr bwMode="auto">
          <a:xfrm>
            <a:off x="4267200" y="2590800"/>
            <a:ext cx="304800" cy="1219200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Concepts de base de la librairie </a:t>
            </a:r>
            <a:r>
              <a:rPr lang="fr-FR" dirty="0" err="1" smtClean="0"/>
              <a:t>OpenGL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5800" y="1676400"/>
            <a:ext cx="8458200" cy="4114800"/>
          </a:xfrm>
        </p:spPr>
        <p:txBody>
          <a:bodyPr/>
          <a:lstStyle/>
          <a:p>
            <a:r>
              <a:rPr lang="fr-FR" dirty="0" smtClean="0">
                <a:solidFill>
                  <a:srgbClr val="FF8000"/>
                </a:solidFill>
              </a:rPr>
              <a:t>Notation du changement d’échelle en coordonnées homogènes en 2D : </a:t>
            </a:r>
          </a:p>
          <a:p>
            <a:endParaRPr lang="fr-FR" dirty="0"/>
          </a:p>
        </p:txBody>
      </p:sp>
      <p:graphicFrame>
        <p:nvGraphicFramePr>
          <p:cNvPr id="4" name="Objet 3"/>
          <p:cNvGraphicFramePr>
            <a:graphicFrameLocks noChangeAspect="1"/>
          </p:cNvGraphicFramePr>
          <p:nvPr/>
        </p:nvGraphicFramePr>
        <p:xfrm>
          <a:off x="923925" y="2589213"/>
          <a:ext cx="2430463" cy="1169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795" name="…quation" r:id="rId3" imgW="1371600" imgH="660400" progId="Equation.3">
                  <p:embed/>
                </p:oleObj>
              </mc:Choice>
              <mc:Fallback>
                <p:oleObj name="…quation" r:id="rId3" imgW="1371600" imgH="6604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3925" y="2589213"/>
                        <a:ext cx="2430463" cy="11699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 4"/>
          <p:cNvGraphicFramePr>
            <a:graphicFrameLocks noChangeAspect="1"/>
          </p:cNvGraphicFramePr>
          <p:nvPr/>
        </p:nvGraphicFramePr>
        <p:xfrm>
          <a:off x="4491038" y="2590800"/>
          <a:ext cx="923925" cy="1147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796" name="…quation" r:id="rId5" imgW="469900" imgH="584200" progId="Equation.3">
                  <p:embed/>
                </p:oleObj>
              </mc:Choice>
              <mc:Fallback>
                <p:oleObj name="…quation" r:id="rId5" imgW="469900" imgH="5842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1038" y="2590800"/>
                        <a:ext cx="923925" cy="1147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t 13"/>
          <p:cNvGraphicFramePr>
            <a:graphicFrameLocks noChangeAspect="1"/>
          </p:cNvGraphicFramePr>
          <p:nvPr/>
        </p:nvGraphicFramePr>
        <p:xfrm>
          <a:off x="4572000" y="4111204"/>
          <a:ext cx="990600" cy="1383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797" name="…quation" r:id="rId7" imgW="622300" imgH="762000" progId="Equation.3">
                  <p:embed/>
                </p:oleObj>
              </mc:Choice>
              <mc:Fallback>
                <p:oleObj name="…quation" r:id="rId7" imgW="622300" imgH="7620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4111204"/>
                        <a:ext cx="990600" cy="1383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Flèche vers la droite 15"/>
          <p:cNvSpPr/>
          <p:nvPr/>
        </p:nvSpPr>
        <p:spPr bwMode="auto">
          <a:xfrm>
            <a:off x="3810000" y="3124200"/>
            <a:ext cx="228600" cy="1524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17" name="Flèche vers la droite 16"/>
          <p:cNvSpPr/>
          <p:nvPr/>
        </p:nvSpPr>
        <p:spPr bwMode="auto">
          <a:xfrm>
            <a:off x="3886200" y="4800600"/>
            <a:ext cx="228600" cy="1524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ccolade ouvrante 14"/>
          <p:cNvSpPr/>
          <p:nvPr/>
        </p:nvSpPr>
        <p:spPr bwMode="auto">
          <a:xfrm>
            <a:off x="4800600" y="4572000"/>
            <a:ext cx="457200" cy="1447800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6" name="Accolade ouvrante 5"/>
          <p:cNvSpPr/>
          <p:nvPr/>
        </p:nvSpPr>
        <p:spPr bwMode="auto">
          <a:xfrm>
            <a:off x="5029200" y="2590800"/>
            <a:ext cx="304800" cy="1219200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Concepts de base de la librairie </a:t>
            </a:r>
            <a:r>
              <a:rPr lang="fr-FR" dirty="0" err="1" smtClean="0"/>
              <a:t>OpenGL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r>
              <a:rPr lang="fr-FR" dirty="0" smtClean="0">
                <a:solidFill>
                  <a:srgbClr val="FF8000"/>
                </a:solidFill>
              </a:rPr>
              <a:t>Notation de la rotation en coordonnées homogènes en 2D : </a:t>
            </a:r>
          </a:p>
          <a:p>
            <a:endParaRPr lang="fr-FR" dirty="0"/>
          </a:p>
        </p:txBody>
      </p:sp>
      <p:graphicFrame>
        <p:nvGraphicFramePr>
          <p:cNvPr id="4" name="Objet 3"/>
          <p:cNvGraphicFramePr>
            <a:graphicFrameLocks noChangeAspect="1"/>
          </p:cNvGraphicFramePr>
          <p:nvPr/>
        </p:nvGraphicFramePr>
        <p:xfrm>
          <a:off x="552450" y="2589213"/>
          <a:ext cx="3173413" cy="1169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819" name="…quation" r:id="rId3" imgW="1790700" imgH="660400" progId="Equation.3">
                  <p:embed/>
                </p:oleObj>
              </mc:Choice>
              <mc:Fallback>
                <p:oleObj name="…quation" r:id="rId3" imgW="1790700" imgH="6604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450" y="2589213"/>
                        <a:ext cx="3173413" cy="11699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 4"/>
          <p:cNvGraphicFramePr>
            <a:graphicFrameLocks noChangeAspect="1"/>
          </p:cNvGraphicFramePr>
          <p:nvPr/>
        </p:nvGraphicFramePr>
        <p:xfrm>
          <a:off x="5268912" y="2578100"/>
          <a:ext cx="2198688" cy="1173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820" name="…quation" r:id="rId5" imgW="1117600" imgH="596900" progId="Equation.3">
                  <p:embed/>
                </p:oleObj>
              </mc:Choice>
              <mc:Fallback>
                <p:oleObj name="…quation" r:id="rId5" imgW="1117600" imgH="5969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68912" y="2578100"/>
                        <a:ext cx="2198688" cy="11731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t 13"/>
          <p:cNvGraphicFramePr>
            <a:graphicFrameLocks noChangeAspect="1"/>
          </p:cNvGraphicFramePr>
          <p:nvPr/>
        </p:nvGraphicFramePr>
        <p:xfrm>
          <a:off x="5124450" y="4572000"/>
          <a:ext cx="2193140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821" name="…quation" r:id="rId7" imgW="1358900" imgH="762000" progId="Equation.3">
                  <p:embed/>
                </p:oleObj>
              </mc:Choice>
              <mc:Fallback>
                <p:oleObj name="…quation" r:id="rId7" imgW="1358900" imgH="7620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24450" y="4572000"/>
                        <a:ext cx="2193140" cy="1371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Flèche vers la droite 15"/>
          <p:cNvSpPr/>
          <p:nvPr/>
        </p:nvSpPr>
        <p:spPr bwMode="auto">
          <a:xfrm>
            <a:off x="4419600" y="3124200"/>
            <a:ext cx="228600" cy="1524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17" name="Flèche vers la droite 16"/>
          <p:cNvSpPr/>
          <p:nvPr/>
        </p:nvSpPr>
        <p:spPr bwMode="auto">
          <a:xfrm>
            <a:off x="4419600" y="5181600"/>
            <a:ext cx="228600" cy="1524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Concepts de base de la librairie </a:t>
            </a:r>
            <a:r>
              <a:rPr lang="fr-FR" dirty="0" err="1" smtClean="0"/>
              <a:t>OpenGL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3352800"/>
          </a:xfrm>
        </p:spPr>
        <p:txBody>
          <a:bodyPr/>
          <a:lstStyle/>
          <a:p>
            <a:r>
              <a:rPr lang="fr-FR" dirty="0" smtClean="0">
                <a:solidFill>
                  <a:srgbClr val="FF8000"/>
                </a:solidFill>
              </a:rPr>
              <a:t>Notation de composition des transformations :</a:t>
            </a:r>
          </a:p>
          <a:p>
            <a:endParaRPr lang="fr-FR" dirty="0" smtClean="0">
              <a:solidFill>
                <a:srgbClr val="FF8000"/>
              </a:solidFill>
            </a:endParaRPr>
          </a:p>
          <a:p>
            <a:r>
              <a:rPr lang="fr-FR" dirty="0" smtClean="0">
                <a:solidFill>
                  <a:srgbClr val="000000"/>
                </a:solidFill>
              </a:rPr>
              <a:t>	Il suffit de multiplier les matrices entre-elles :</a:t>
            </a:r>
          </a:p>
          <a:p>
            <a:r>
              <a:rPr lang="fr-FR" dirty="0" smtClean="0">
                <a:solidFill>
                  <a:srgbClr val="000000"/>
                </a:solidFill>
              </a:rPr>
              <a:t>		composition d’une rotation et d’une translation :</a:t>
            </a:r>
          </a:p>
          <a:p>
            <a:r>
              <a:rPr lang="fr-FR" dirty="0" smtClean="0">
                <a:solidFill>
                  <a:srgbClr val="000000"/>
                </a:solidFill>
              </a:rPr>
              <a:t>				M = R T</a:t>
            </a:r>
          </a:p>
          <a:p>
            <a:endParaRPr lang="fr-FR" dirty="0" smtClean="0">
              <a:solidFill>
                <a:srgbClr val="000000"/>
              </a:solidFill>
            </a:endParaRPr>
          </a:p>
          <a:p>
            <a:r>
              <a:rPr lang="fr-FR" dirty="0" smtClean="0">
                <a:solidFill>
                  <a:srgbClr val="000000"/>
                </a:solidFill>
              </a:rPr>
              <a:t>     Exemple d’une rotation autour d’un point Q</a:t>
            </a:r>
          </a:p>
          <a:p>
            <a:pPr lvl="1">
              <a:buFont typeface="Arial"/>
              <a:buChar char="•"/>
            </a:pPr>
            <a:r>
              <a:rPr lang="fr-FR" dirty="0" smtClean="0">
                <a:solidFill>
                  <a:srgbClr val="000000"/>
                </a:solidFill>
              </a:rPr>
              <a:t>Translater Q à l’origine : T</a:t>
            </a:r>
            <a:r>
              <a:rPr lang="fr-FR" baseline="-25000" dirty="0" smtClean="0">
                <a:solidFill>
                  <a:srgbClr val="000000"/>
                </a:solidFill>
              </a:rPr>
              <a:t>Q</a:t>
            </a:r>
          </a:p>
          <a:p>
            <a:pPr lvl="1">
              <a:buFont typeface="Arial"/>
              <a:buChar char="•"/>
            </a:pPr>
            <a:r>
              <a:rPr lang="fr-FR" dirty="0" smtClean="0">
                <a:solidFill>
                  <a:srgbClr val="000000"/>
                </a:solidFill>
              </a:rPr>
              <a:t>Rotation autour de l’origine : R</a:t>
            </a:r>
            <a:r>
              <a:rPr lang="fr-FR" baseline="-25000" dirty="0" smtClean="0">
                <a:solidFill>
                  <a:srgbClr val="000000"/>
                </a:solidFill>
              </a:rPr>
              <a:t>Θ</a:t>
            </a:r>
          </a:p>
          <a:p>
            <a:pPr lvl="1">
              <a:buFont typeface="Arial"/>
              <a:buChar char="•"/>
            </a:pPr>
            <a:r>
              <a:rPr lang="fr-FR" dirty="0" smtClean="0">
                <a:solidFill>
                  <a:srgbClr val="000000"/>
                </a:solidFill>
              </a:rPr>
              <a:t>Translation en retour vers Q = -T</a:t>
            </a:r>
            <a:r>
              <a:rPr lang="fr-FR" baseline="-25000" dirty="0" smtClean="0">
                <a:solidFill>
                  <a:srgbClr val="000000"/>
                </a:solidFill>
              </a:rPr>
              <a:t>Q</a:t>
            </a:r>
          </a:p>
          <a:p>
            <a:endParaRPr lang="fr-FR" dirty="0" smtClean="0">
              <a:solidFill>
                <a:srgbClr val="000000"/>
              </a:solidFill>
            </a:endParaRPr>
          </a:p>
          <a:p>
            <a:r>
              <a:rPr lang="fr-FR" dirty="0" smtClean="0">
                <a:solidFill>
                  <a:srgbClr val="000000"/>
                </a:solidFill>
              </a:rPr>
              <a:t>   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5" name="Flèche vers la droite 4"/>
          <p:cNvSpPr/>
          <p:nvPr/>
        </p:nvSpPr>
        <p:spPr bwMode="auto">
          <a:xfrm>
            <a:off x="5638800" y="4572000"/>
            <a:ext cx="457200" cy="3048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324600" y="4476690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P’ = (</a:t>
            </a:r>
            <a:r>
              <a:rPr lang="fr-FR" sz="2000" dirty="0" smtClean="0">
                <a:solidFill>
                  <a:srgbClr val="000000"/>
                </a:solidFill>
              </a:rPr>
              <a:t>-T</a:t>
            </a:r>
            <a:r>
              <a:rPr lang="fr-FR" sz="2000" baseline="-25000" dirty="0" smtClean="0">
                <a:solidFill>
                  <a:srgbClr val="000000"/>
                </a:solidFill>
              </a:rPr>
              <a:t>Q</a:t>
            </a:r>
            <a:r>
              <a:rPr lang="fr-FR" sz="2000" dirty="0" smtClean="0"/>
              <a:t>)</a:t>
            </a:r>
            <a:r>
              <a:rPr lang="fr-FR" sz="2000" dirty="0" smtClean="0">
                <a:solidFill>
                  <a:srgbClr val="000000"/>
                </a:solidFill>
              </a:rPr>
              <a:t> R</a:t>
            </a:r>
            <a:r>
              <a:rPr lang="fr-FR" sz="2000" baseline="-25000" dirty="0" smtClean="0">
                <a:solidFill>
                  <a:srgbClr val="000000"/>
                </a:solidFill>
              </a:rPr>
              <a:t>Θ</a:t>
            </a:r>
            <a:r>
              <a:rPr lang="fr-FR" sz="2000" dirty="0" smtClean="0">
                <a:solidFill>
                  <a:srgbClr val="000000"/>
                </a:solidFill>
              </a:rPr>
              <a:t>T</a:t>
            </a:r>
            <a:r>
              <a:rPr lang="fr-FR" sz="2000" baseline="-25000" dirty="0" smtClean="0">
                <a:solidFill>
                  <a:srgbClr val="000000"/>
                </a:solidFill>
              </a:rPr>
              <a:t>Q </a:t>
            </a:r>
            <a:r>
              <a:rPr lang="fr-FR" sz="2000" dirty="0" smtClean="0">
                <a:solidFill>
                  <a:srgbClr val="000000"/>
                </a:solidFill>
              </a:rPr>
              <a:t>P</a:t>
            </a:r>
            <a:r>
              <a:rPr lang="fr-FR" sz="2000" baseline="-25000" dirty="0" smtClean="0">
                <a:solidFill>
                  <a:srgbClr val="000000"/>
                </a:solidFill>
              </a:rPr>
              <a:t>  </a:t>
            </a:r>
            <a:r>
              <a:rPr lang="fr-FR" sz="2000" dirty="0" smtClean="0"/>
              <a:t>  </a:t>
            </a:r>
            <a:endParaRPr lang="fr-FR" sz="2000" dirty="0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Concepts de base de la librairie </a:t>
            </a:r>
            <a:r>
              <a:rPr lang="fr-FR" dirty="0" err="1" smtClean="0"/>
              <a:t>OpenGL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114800"/>
          </a:xfrm>
        </p:spPr>
        <p:txBody>
          <a:bodyPr/>
          <a:lstStyle/>
          <a:p>
            <a:r>
              <a:rPr lang="fr-FR" dirty="0" smtClean="0">
                <a:solidFill>
                  <a:srgbClr val="FF8000"/>
                </a:solidFill>
              </a:rPr>
              <a:t>Notation en coordonnées homogènes en 3D :</a:t>
            </a:r>
          </a:p>
          <a:p>
            <a:endParaRPr lang="fr-FR" dirty="0" smtClean="0">
              <a:solidFill>
                <a:srgbClr val="FF8000"/>
              </a:solidFill>
            </a:endParaRPr>
          </a:p>
          <a:p>
            <a:r>
              <a:rPr lang="fr-FR" dirty="0" smtClean="0"/>
              <a:t>	Introduction d’une </a:t>
            </a:r>
            <a:r>
              <a:rPr lang="fr-FR" b="1" dirty="0" smtClean="0">
                <a:solidFill>
                  <a:srgbClr val="00B050"/>
                </a:solidFill>
              </a:rPr>
              <a:t>quatrième coordonnée notée w</a:t>
            </a:r>
          </a:p>
          <a:p>
            <a:endParaRPr lang="fr-FR" dirty="0" smtClean="0"/>
          </a:p>
          <a:p>
            <a:pPr lvl="0"/>
            <a:r>
              <a:rPr lang="fr-FR" dirty="0" smtClean="0"/>
              <a:t>	Un point 3D devient un vecteur à 4 coordonnées :</a:t>
            </a:r>
          </a:p>
          <a:p>
            <a:pPr lvl="0"/>
            <a:endParaRPr lang="fr-FR" dirty="0" smtClean="0"/>
          </a:p>
          <a:p>
            <a:pPr lvl="0"/>
            <a:endParaRPr lang="fr-FR" dirty="0" smtClean="0"/>
          </a:p>
          <a:p>
            <a:r>
              <a:rPr lang="fr-FR" dirty="0" smtClean="0"/>
              <a:t>	Deux points sont alors égaux </a:t>
            </a:r>
            <a:r>
              <a:rPr lang="fr-FR" dirty="0" err="1" smtClean="0"/>
              <a:t>ssi</a:t>
            </a:r>
            <a:r>
              <a:rPr lang="fr-FR" dirty="0" smtClean="0"/>
              <a:t> :</a:t>
            </a:r>
          </a:p>
          <a:p>
            <a:r>
              <a:rPr lang="fr-FR" dirty="0" smtClean="0"/>
              <a:t>	 	x’ / w’ = x / w    ,   y’ / w’ = y / w  et    z’ / w’ = z / w</a:t>
            </a:r>
          </a:p>
          <a:p>
            <a:endParaRPr lang="fr-FR" dirty="0" smtClean="0"/>
          </a:p>
          <a:p>
            <a:r>
              <a:rPr lang="fr-FR" dirty="0" smtClean="0"/>
              <a:t>	Toutes les matrices de transformations sont de taille 4 X 4 : M</a:t>
            </a:r>
            <a:r>
              <a:rPr lang="fr-FR" baseline="-25000" dirty="0" smtClean="0"/>
              <a:t>4x4</a:t>
            </a:r>
          </a:p>
          <a:p>
            <a:r>
              <a:rPr lang="fr-FR" dirty="0" smtClean="0"/>
              <a:t>	Transformation inverse obtenue en utilisant matrice M</a:t>
            </a:r>
            <a:r>
              <a:rPr lang="fr-FR" baseline="30000" dirty="0" smtClean="0"/>
              <a:t>-1</a:t>
            </a:r>
            <a:r>
              <a:rPr lang="fr-FR" baseline="-25000" dirty="0" smtClean="0"/>
              <a:t>4x4</a:t>
            </a:r>
            <a:r>
              <a:rPr lang="fr-FR" dirty="0" smtClean="0"/>
              <a:t> </a:t>
            </a:r>
          </a:p>
          <a:p>
            <a:r>
              <a:rPr lang="fr-FR" dirty="0" smtClean="0"/>
              <a:t> </a:t>
            </a:r>
          </a:p>
          <a:p>
            <a:pPr lvl="0"/>
            <a:r>
              <a:rPr lang="fr-FR" dirty="0" smtClean="0"/>
              <a:t> </a:t>
            </a:r>
          </a:p>
          <a:p>
            <a:r>
              <a:rPr lang="fr-FR" dirty="0" smtClean="0"/>
              <a:t> </a:t>
            </a:r>
            <a:endParaRPr lang="fr-FR" dirty="0"/>
          </a:p>
        </p:txBody>
      </p:sp>
      <p:graphicFrame>
        <p:nvGraphicFramePr>
          <p:cNvPr id="259074" name="Object 2"/>
          <p:cNvGraphicFramePr>
            <a:graphicFrameLocks noChangeAspect="1"/>
          </p:cNvGraphicFramePr>
          <p:nvPr/>
        </p:nvGraphicFramePr>
        <p:xfrm>
          <a:off x="7010400" y="2600325"/>
          <a:ext cx="410936" cy="1438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351" name="…quation" r:id="rId3" imgW="254000" imgH="889000" progId="Equation.3">
                  <p:embed/>
                </p:oleObj>
              </mc:Choice>
              <mc:Fallback>
                <p:oleObj name="…quation" r:id="rId3" imgW="254000" imgH="8890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0400" y="2600325"/>
                        <a:ext cx="410936" cy="1438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Espace réservé du contenu 2"/>
          <p:cNvSpPr txBox="1">
            <a:spLocks/>
          </p:cNvSpPr>
          <p:nvPr/>
        </p:nvSpPr>
        <p:spPr bwMode="auto">
          <a:xfrm>
            <a:off x="533400" y="2895600"/>
            <a:ext cx="77724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0" cap="none" spc="0" normalizeH="0" baseline="0" noProof="0" dirty="0" smtClean="0">
              <a:ln>
                <a:noFill/>
              </a:ln>
              <a:solidFill>
                <a:srgbClr val="FF8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ccolade ouvrante 6"/>
          <p:cNvSpPr/>
          <p:nvPr/>
        </p:nvSpPr>
        <p:spPr bwMode="auto">
          <a:xfrm>
            <a:off x="2895600" y="3962400"/>
            <a:ext cx="228600" cy="1752600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Concepts de base de la librairie </a:t>
            </a:r>
            <a:r>
              <a:rPr lang="fr-FR" dirty="0" err="1" smtClean="0"/>
              <a:t>OpenGL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76400"/>
            <a:ext cx="7772400" cy="1447800"/>
          </a:xfrm>
        </p:spPr>
        <p:txBody>
          <a:bodyPr/>
          <a:lstStyle/>
          <a:p>
            <a:r>
              <a:rPr lang="fr-FR" dirty="0" smtClean="0">
                <a:solidFill>
                  <a:srgbClr val="FF8000"/>
                </a:solidFill>
              </a:rPr>
              <a:t>Notation de la translation en coordonnées homogènes en 3D : </a:t>
            </a:r>
          </a:p>
          <a:p>
            <a:r>
              <a:rPr lang="fr-FR" dirty="0" smtClean="0"/>
              <a:t>    </a:t>
            </a:r>
          </a:p>
          <a:p>
            <a:r>
              <a:rPr lang="fr-FR" dirty="0" smtClean="0"/>
              <a:t>	Matrice de la translation T(</a:t>
            </a:r>
            <a:r>
              <a:rPr lang="fr-FR" dirty="0" err="1" smtClean="0"/>
              <a:t>T</a:t>
            </a:r>
            <a:r>
              <a:rPr lang="fr-FR" baseline="-25000" dirty="0" err="1" smtClean="0"/>
              <a:t>x</a:t>
            </a:r>
            <a:r>
              <a:rPr lang="fr-FR" dirty="0" smtClean="0"/>
              <a:t>, </a:t>
            </a:r>
            <a:r>
              <a:rPr lang="fr-FR" dirty="0" err="1" smtClean="0"/>
              <a:t>T</a:t>
            </a:r>
            <a:r>
              <a:rPr lang="fr-FR" baseline="-25000" dirty="0" err="1" smtClean="0"/>
              <a:t>y</a:t>
            </a:r>
            <a:r>
              <a:rPr lang="fr-FR" dirty="0" smtClean="0"/>
              <a:t>, </a:t>
            </a:r>
            <a:r>
              <a:rPr lang="fr-FR" dirty="0" err="1" smtClean="0"/>
              <a:t>T</a:t>
            </a:r>
            <a:r>
              <a:rPr lang="fr-FR" baseline="-25000" dirty="0" err="1" smtClean="0"/>
              <a:t>z</a:t>
            </a:r>
            <a:r>
              <a:rPr lang="fr-FR" dirty="0" smtClean="0"/>
              <a:t>) :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	 </a:t>
            </a:r>
            <a:endParaRPr lang="fr-FR" dirty="0"/>
          </a:p>
        </p:txBody>
      </p:sp>
      <p:graphicFrame>
        <p:nvGraphicFramePr>
          <p:cNvPr id="5" name="Objet 4"/>
          <p:cNvGraphicFramePr>
            <a:graphicFrameLocks noChangeAspect="1"/>
          </p:cNvGraphicFramePr>
          <p:nvPr/>
        </p:nvGraphicFramePr>
        <p:xfrm>
          <a:off x="5334000" y="2120030"/>
          <a:ext cx="1524000" cy="14613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645" name="…quation" r:id="rId3" imgW="927100" imgH="889000" progId="Equation.3">
                  <p:embed/>
                </p:oleObj>
              </mc:Choice>
              <mc:Fallback>
                <p:oleObj name="…quation" r:id="rId3" imgW="927100" imgH="8890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2120030"/>
                        <a:ext cx="1524000" cy="146137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t 5"/>
          <p:cNvGraphicFramePr>
            <a:graphicFrameLocks noChangeAspect="1"/>
          </p:cNvGraphicFramePr>
          <p:nvPr/>
        </p:nvGraphicFramePr>
        <p:xfrm>
          <a:off x="3124200" y="3962400"/>
          <a:ext cx="1498600" cy="16536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646" name="…quation" r:id="rId5" imgW="736600" imgH="812800" progId="Equation.3">
                  <p:embed/>
                </p:oleObj>
              </mc:Choice>
              <mc:Fallback>
                <p:oleObj name="…quation" r:id="rId5" imgW="736600" imgH="8128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3962400"/>
                        <a:ext cx="1498600" cy="165362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Flèche vers la droite 7"/>
          <p:cNvSpPr/>
          <p:nvPr/>
        </p:nvSpPr>
        <p:spPr bwMode="auto">
          <a:xfrm>
            <a:off x="1981200" y="4724400"/>
            <a:ext cx="533400" cy="228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ccolade ouvrante 6"/>
          <p:cNvSpPr/>
          <p:nvPr/>
        </p:nvSpPr>
        <p:spPr bwMode="auto">
          <a:xfrm>
            <a:off x="2895600" y="3962400"/>
            <a:ext cx="228600" cy="1752600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Concepts de base de la librairie </a:t>
            </a:r>
            <a:r>
              <a:rPr lang="fr-FR" dirty="0" err="1" smtClean="0"/>
              <a:t>OpenGL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76400"/>
            <a:ext cx="7772400" cy="1447800"/>
          </a:xfrm>
        </p:spPr>
        <p:txBody>
          <a:bodyPr/>
          <a:lstStyle/>
          <a:p>
            <a:r>
              <a:rPr lang="fr-FR" dirty="0" smtClean="0">
                <a:solidFill>
                  <a:srgbClr val="FF8000"/>
                </a:solidFill>
              </a:rPr>
              <a:t>Notation du changement d’échelle en 3D : </a:t>
            </a:r>
          </a:p>
          <a:p>
            <a:r>
              <a:rPr lang="fr-FR" dirty="0" smtClean="0"/>
              <a:t>    </a:t>
            </a:r>
          </a:p>
          <a:p>
            <a:r>
              <a:rPr lang="fr-FR" dirty="0" smtClean="0"/>
              <a:t>	Matrice du changement d’échelle S(</a:t>
            </a:r>
            <a:r>
              <a:rPr lang="fr-FR" dirty="0" err="1" smtClean="0"/>
              <a:t>S</a:t>
            </a:r>
            <a:r>
              <a:rPr lang="fr-FR" baseline="-25000" dirty="0" err="1" smtClean="0"/>
              <a:t>x</a:t>
            </a:r>
            <a:r>
              <a:rPr lang="fr-FR" dirty="0" smtClean="0"/>
              <a:t>, </a:t>
            </a:r>
            <a:r>
              <a:rPr lang="fr-FR" dirty="0" err="1" smtClean="0"/>
              <a:t>S</a:t>
            </a:r>
            <a:r>
              <a:rPr lang="fr-FR" baseline="-25000" dirty="0" err="1" smtClean="0"/>
              <a:t>y</a:t>
            </a:r>
            <a:r>
              <a:rPr lang="fr-FR" dirty="0" smtClean="0"/>
              <a:t>, </a:t>
            </a:r>
            <a:r>
              <a:rPr lang="fr-FR" dirty="0" err="1" smtClean="0"/>
              <a:t>S</a:t>
            </a:r>
            <a:r>
              <a:rPr lang="fr-FR" baseline="-25000" dirty="0" err="1" smtClean="0"/>
              <a:t>z</a:t>
            </a:r>
            <a:r>
              <a:rPr lang="fr-FR" dirty="0" smtClean="0"/>
              <a:t>) :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	 </a:t>
            </a:r>
            <a:endParaRPr lang="fr-FR" dirty="0"/>
          </a:p>
        </p:txBody>
      </p:sp>
      <p:graphicFrame>
        <p:nvGraphicFramePr>
          <p:cNvPr id="5" name="Objet 4"/>
          <p:cNvGraphicFramePr>
            <a:graphicFrameLocks noChangeAspect="1"/>
          </p:cNvGraphicFramePr>
          <p:nvPr/>
        </p:nvGraphicFramePr>
        <p:xfrm>
          <a:off x="6327775" y="2119313"/>
          <a:ext cx="1670050" cy="1462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669" name="…quation" r:id="rId3" imgW="1016000" imgH="889000" progId="Equation.3">
                  <p:embed/>
                </p:oleObj>
              </mc:Choice>
              <mc:Fallback>
                <p:oleObj name="…quation" r:id="rId3" imgW="1016000" imgH="8890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7775" y="2119313"/>
                        <a:ext cx="1670050" cy="14620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t 5"/>
          <p:cNvGraphicFramePr>
            <a:graphicFrameLocks noChangeAspect="1"/>
          </p:cNvGraphicFramePr>
          <p:nvPr/>
        </p:nvGraphicFramePr>
        <p:xfrm>
          <a:off x="3124200" y="3962400"/>
          <a:ext cx="957263" cy="165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670" name="…quation" r:id="rId5" imgW="469900" imgH="812800" progId="Equation.3">
                  <p:embed/>
                </p:oleObj>
              </mc:Choice>
              <mc:Fallback>
                <p:oleObj name="…quation" r:id="rId5" imgW="469900" imgH="8128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3962400"/>
                        <a:ext cx="957263" cy="1654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Flèche vers la droite 7"/>
          <p:cNvSpPr/>
          <p:nvPr/>
        </p:nvSpPr>
        <p:spPr bwMode="auto">
          <a:xfrm>
            <a:off x="1981200" y="4724400"/>
            <a:ext cx="533400" cy="228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Concepts de base de la librairie </a:t>
            </a:r>
            <a:r>
              <a:rPr lang="fr-FR" dirty="0" err="1" smtClean="0"/>
              <a:t>OpenGL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7772400" cy="990600"/>
          </a:xfrm>
        </p:spPr>
        <p:txBody>
          <a:bodyPr/>
          <a:lstStyle/>
          <a:p>
            <a:r>
              <a:rPr lang="fr-FR" dirty="0" smtClean="0">
                <a:solidFill>
                  <a:srgbClr val="FF6600"/>
                </a:solidFill>
              </a:rPr>
              <a:t>Rotation en coordonnées homogènes en 3D : </a:t>
            </a:r>
          </a:p>
          <a:p>
            <a:r>
              <a:rPr lang="fr-FR" dirty="0" smtClean="0"/>
              <a:t>	Rotation dépend d’un axe et d’un angle</a:t>
            </a:r>
          </a:p>
          <a:p>
            <a:endParaRPr lang="fr-FR" dirty="0"/>
          </a:p>
        </p:txBody>
      </p:sp>
      <p:grpSp>
        <p:nvGrpSpPr>
          <p:cNvPr id="30" name="Grouper 29"/>
          <p:cNvGrpSpPr/>
          <p:nvPr/>
        </p:nvGrpSpPr>
        <p:grpSpPr>
          <a:xfrm>
            <a:off x="228600" y="2743200"/>
            <a:ext cx="2133600" cy="2262664"/>
            <a:chOff x="457200" y="3974068"/>
            <a:chExt cx="2133600" cy="2262664"/>
          </a:xfrm>
        </p:grpSpPr>
        <p:sp>
          <p:nvSpPr>
            <p:cNvPr id="25" name="Flèche en arc 24"/>
            <p:cNvSpPr/>
            <p:nvPr/>
          </p:nvSpPr>
          <p:spPr bwMode="auto">
            <a:xfrm>
              <a:off x="990600" y="4419600"/>
              <a:ext cx="381000" cy="457200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2450450"/>
                <a:gd name="adj5" fmla="val 16525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72" charset="0"/>
                <a:ea typeface="ＭＳ Ｐゴシック" pitchFamily="72" charset="-128"/>
                <a:cs typeface="ＭＳ Ｐゴシック" pitchFamily="72" charset="-128"/>
              </a:endParaRPr>
            </a:p>
          </p:txBody>
        </p:sp>
        <p:cxnSp>
          <p:nvCxnSpPr>
            <p:cNvPr id="6" name="Connecteur droit avec flèche 5"/>
            <p:cNvCxnSpPr/>
            <p:nvPr/>
          </p:nvCxnSpPr>
          <p:spPr bwMode="auto">
            <a:xfrm rot="5400000" flipH="1" flipV="1">
              <a:off x="533400" y="4724400"/>
              <a:ext cx="1219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8" name="Connecteur droit avec flèche 7"/>
            <p:cNvCxnSpPr/>
            <p:nvPr/>
          </p:nvCxnSpPr>
          <p:spPr bwMode="auto">
            <a:xfrm>
              <a:off x="1143000" y="5334000"/>
              <a:ext cx="11430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0" name="Connecteur droit avec flèche 9"/>
            <p:cNvCxnSpPr/>
            <p:nvPr/>
          </p:nvCxnSpPr>
          <p:spPr bwMode="auto">
            <a:xfrm rot="5400000">
              <a:off x="457200" y="5334000"/>
              <a:ext cx="685800" cy="6858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1" name="ZoneTexte 10"/>
            <p:cNvSpPr txBox="1"/>
            <p:nvPr/>
          </p:nvSpPr>
          <p:spPr>
            <a:xfrm>
              <a:off x="2209800" y="5257800"/>
              <a:ext cx="381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800" dirty="0" smtClean="0"/>
                <a:t>x</a:t>
              </a:r>
              <a:endParaRPr lang="fr-FR" sz="1800" dirty="0"/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1219200" y="3974068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800" dirty="0" smtClean="0"/>
                <a:t>y</a:t>
              </a:r>
              <a:endParaRPr lang="fr-FR" sz="1800" dirty="0"/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609600" y="5867400"/>
              <a:ext cx="381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800" dirty="0" smtClean="0"/>
                <a:t>z</a:t>
              </a:r>
              <a:endParaRPr lang="fr-FR" sz="1800" dirty="0"/>
            </a:p>
          </p:txBody>
        </p:sp>
        <p:sp>
          <p:nvSpPr>
            <p:cNvPr id="20" name="Flèche en arc 19"/>
            <p:cNvSpPr/>
            <p:nvPr/>
          </p:nvSpPr>
          <p:spPr bwMode="auto">
            <a:xfrm>
              <a:off x="1676400" y="5181600"/>
              <a:ext cx="381000" cy="609600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4492397"/>
                <a:gd name="adj5" fmla="val 12500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72" charset="0"/>
                <a:ea typeface="ＭＳ Ｐゴシック" pitchFamily="72" charset="-128"/>
                <a:cs typeface="ＭＳ Ｐゴシック" pitchFamily="72" charset="-128"/>
              </a:endParaRPr>
            </a:p>
          </p:txBody>
        </p:sp>
        <p:sp>
          <p:nvSpPr>
            <p:cNvPr id="26" name="Flèche en arc 25"/>
            <p:cNvSpPr/>
            <p:nvPr/>
          </p:nvSpPr>
          <p:spPr bwMode="auto">
            <a:xfrm>
              <a:off x="685800" y="5486400"/>
              <a:ext cx="304800" cy="381000"/>
            </a:xfrm>
            <a:prstGeom prst="circular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72" charset="0"/>
                <a:ea typeface="ＭＳ Ｐゴシック" pitchFamily="72" charset="-128"/>
                <a:cs typeface="ＭＳ Ｐゴシック" pitchFamily="72" charset="-128"/>
              </a:endParaRPr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914400" y="5562600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800" dirty="0" err="1" smtClean="0"/>
                <a:t>γ</a:t>
              </a:r>
              <a:endParaRPr lang="fr-FR" sz="1800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676400" y="5257800"/>
              <a:ext cx="71131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800" dirty="0" err="1" smtClean="0"/>
                <a:t>θ</a:t>
              </a:r>
              <a:endParaRPr lang="fr-FR" sz="1800" dirty="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295400" y="4495800"/>
              <a:ext cx="36883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800" dirty="0" err="1" smtClean="0"/>
                <a:t>Φ</a:t>
              </a:r>
              <a:endParaRPr lang="fr-FR" sz="1800" dirty="0"/>
            </a:p>
          </p:txBody>
        </p:sp>
      </p:grpSp>
      <p:sp>
        <p:nvSpPr>
          <p:cNvPr id="31" name="ZoneTexte 30"/>
          <p:cNvSpPr txBox="1"/>
          <p:nvPr/>
        </p:nvSpPr>
        <p:spPr>
          <a:xfrm>
            <a:off x="2438400" y="2438400"/>
            <a:ext cx="533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FF6600"/>
                </a:solidFill>
              </a:rPr>
              <a:t>Rotation autour de l’axe X :</a:t>
            </a:r>
          </a:p>
          <a:p>
            <a:r>
              <a:rPr lang="fr-FR" sz="2000" dirty="0" smtClean="0"/>
              <a:t> (coordonnée en x non modifiée)</a:t>
            </a:r>
            <a:endParaRPr lang="fr-FR" sz="2000" dirty="0"/>
          </a:p>
        </p:txBody>
      </p:sp>
      <p:sp>
        <p:nvSpPr>
          <p:cNvPr id="32" name="ZoneTexte 31"/>
          <p:cNvSpPr txBox="1"/>
          <p:nvPr/>
        </p:nvSpPr>
        <p:spPr>
          <a:xfrm>
            <a:off x="2438400" y="3962400"/>
            <a:ext cx="533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FF6600"/>
                </a:solidFill>
              </a:rPr>
              <a:t>Rotation autour de l’axe Y :</a:t>
            </a:r>
          </a:p>
          <a:p>
            <a:r>
              <a:rPr lang="fr-FR" sz="2000" dirty="0" smtClean="0"/>
              <a:t> (coordonnée en y non modifiée)</a:t>
            </a:r>
          </a:p>
          <a:p>
            <a:endParaRPr lang="fr-FR" sz="2000" dirty="0"/>
          </a:p>
        </p:txBody>
      </p:sp>
      <p:sp>
        <p:nvSpPr>
          <p:cNvPr id="33" name="ZoneTexte 32"/>
          <p:cNvSpPr txBox="1"/>
          <p:nvPr/>
        </p:nvSpPr>
        <p:spPr>
          <a:xfrm>
            <a:off x="2438400" y="5257800"/>
            <a:ext cx="403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FF6600"/>
                </a:solidFill>
              </a:rPr>
              <a:t>Rotation autour de l’axe Z :</a:t>
            </a:r>
          </a:p>
          <a:p>
            <a:r>
              <a:rPr lang="fr-FR" sz="2000" dirty="0" smtClean="0"/>
              <a:t> (coordonnée en z non modifiée)</a:t>
            </a:r>
          </a:p>
          <a:p>
            <a:endParaRPr lang="fr-FR" sz="2000" dirty="0"/>
          </a:p>
        </p:txBody>
      </p:sp>
      <p:graphicFrame>
        <p:nvGraphicFramePr>
          <p:cNvPr id="34" name="Objet 33"/>
          <p:cNvGraphicFramePr>
            <a:graphicFrameLocks noChangeAspect="1"/>
          </p:cNvGraphicFramePr>
          <p:nvPr/>
        </p:nvGraphicFramePr>
        <p:xfrm>
          <a:off x="6455229" y="2133600"/>
          <a:ext cx="2383971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2963" name="…quation" r:id="rId3" imgW="1854200" imgH="889000" progId="Equation.3">
                  <p:embed/>
                </p:oleObj>
              </mc:Choice>
              <mc:Fallback>
                <p:oleObj name="…quation" r:id="rId3" imgW="1854200" imgH="8890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5229" y="2133600"/>
                        <a:ext cx="2383971" cy="1143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2147" name="Object 3"/>
          <p:cNvGraphicFramePr>
            <a:graphicFrameLocks noChangeAspect="1"/>
          </p:cNvGraphicFramePr>
          <p:nvPr/>
        </p:nvGraphicFramePr>
        <p:xfrm>
          <a:off x="6469063" y="3657600"/>
          <a:ext cx="240030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2964" name="…quation" r:id="rId5" imgW="1866900" imgH="889000" progId="Equation.3">
                  <p:embed/>
                </p:oleObj>
              </mc:Choice>
              <mc:Fallback>
                <p:oleObj name="…quation" r:id="rId5" imgW="1866900" imgH="8890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9063" y="3657600"/>
                        <a:ext cx="2400300" cy="1143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2148" name="Object 4"/>
          <p:cNvGraphicFramePr>
            <a:graphicFrameLocks noChangeAspect="1"/>
          </p:cNvGraphicFramePr>
          <p:nvPr/>
        </p:nvGraphicFramePr>
        <p:xfrm>
          <a:off x="6538913" y="5105400"/>
          <a:ext cx="2351087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2965" name="…quation" r:id="rId7" imgW="1828800" imgH="889000" progId="Equation.3">
                  <p:embed/>
                </p:oleObj>
              </mc:Choice>
              <mc:Fallback>
                <p:oleObj name="…quation" r:id="rId7" imgW="1828800" imgH="8890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38913" y="5105400"/>
                        <a:ext cx="2351087" cy="1143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Ellipse 36"/>
          <p:cNvSpPr/>
          <p:nvPr/>
        </p:nvSpPr>
        <p:spPr bwMode="auto">
          <a:xfrm>
            <a:off x="609600" y="5105400"/>
            <a:ext cx="914400" cy="9144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72" charset="0"/>
              <a:ea typeface="ＭＳ Ｐゴシック" pitchFamily="72" charset="-128"/>
              <a:cs typeface="ＭＳ Ｐゴシック" pitchFamily="72" charset="-128"/>
            </a:endParaRPr>
          </a:p>
        </p:txBody>
      </p:sp>
      <p:cxnSp>
        <p:nvCxnSpPr>
          <p:cNvPr id="39" name="Connecteur droit 38"/>
          <p:cNvCxnSpPr/>
          <p:nvPr/>
        </p:nvCxnSpPr>
        <p:spPr bwMode="auto">
          <a:xfrm rot="5400000">
            <a:off x="457200" y="5562600"/>
            <a:ext cx="12192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Connecteur droit 42"/>
          <p:cNvCxnSpPr/>
          <p:nvPr/>
        </p:nvCxnSpPr>
        <p:spPr bwMode="auto">
          <a:xfrm>
            <a:off x="381000" y="5562600"/>
            <a:ext cx="12954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Connecteur droit avec flèche 46"/>
          <p:cNvCxnSpPr>
            <a:endCxn id="37" idx="7"/>
          </p:cNvCxnSpPr>
          <p:nvPr/>
        </p:nvCxnSpPr>
        <p:spPr bwMode="auto">
          <a:xfrm rot="5400000" flipH="1" flipV="1">
            <a:off x="1066800" y="5239312"/>
            <a:ext cx="323289" cy="32328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9" name="Connecteur droit avec flèche 48"/>
          <p:cNvCxnSpPr>
            <a:endCxn id="37" idx="5"/>
          </p:cNvCxnSpPr>
          <p:nvPr/>
        </p:nvCxnSpPr>
        <p:spPr bwMode="auto">
          <a:xfrm rot="16200000" flipH="1">
            <a:off x="1066800" y="5562599"/>
            <a:ext cx="323289" cy="32328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1" name="Connecteur droit 50"/>
          <p:cNvCxnSpPr/>
          <p:nvPr/>
        </p:nvCxnSpPr>
        <p:spPr bwMode="auto">
          <a:xfrm>
            <a:off x="990600" y="5867400"/>
            <a:ext cx="1524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Connecteur droit 51"/>
          <p:cNvCxnSpPr/>
          <p:nvPr/>
        </p:nvCxnSpPr>
        <p:spPr bwMode="auto">
          <a:xfrm>
            <a:off x="990600" y="5257800"/>
            <a:ext cx="1524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3" name="ZoneTexte 52"/>
          <p:cNvSpPr txBox="1"/>
          <p:nvPr/>
        </p:nvSpPr>
        <p:spPr>
          <a:xfrm>
            <a:off x="685800" y="5181600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sin</a:t>
            </a:r>
            <a:endParaRPr lang="fr-FR" sz="1400" dirty="0"/>
          </a:p>
        </p:txBody>
      </p:sp>
      <p:sp>
        <p:nvSpPr>
          <p:cNvPr id="54" name="ZoneTexte 53"/>
          <p:cNvSpPr txBox="1"/>
          <p:nvPr/>
        </p:nvSpPr>
        <p:spPr>
          <a:xfrm>
            <a:off x="685800" y="5638800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-sin</a:t>
            </a:r>
            <a:endParaRPr lang="fr-FR" sz="1400" dirty="0"/>
          </a:p>
        </p:txBody>
      </p:sp>
      <p:sp>
        <p:nvSpPr>
          <p:cNvPr id="55" name="ZoneTexte 54"/>
          <p:cNvSpPr txBox="1"/>
          <p:nvPr/>
        </p:nvSpPr>
        <p:spPr>
          <a:xfrm>
            <a:off x="1066800" y="5331023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cos</a:t>
            </a:r>
            <a:endParaRPr lang="fr-FR" sz="1400" dirty="0"/>
          </a:p>
        </p:txBody>
      </p:sp>
      <p:sp>
        <p:nvSpPr>
          <p:cNvPr id="35" name="Text Box 5"/>
          <p:cNvSpPr txBox="1">
            <a:spLocks noChangeArrowheads="1"/>
          </p:cNvSpPr>
          <p:nvPr/>
        </p:nvSpPr>
        <p:spPr bwMode="auto">
          <a:xfrm>
            <a:off x="6381750" y="0"/>
            <a:ext cx="275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rgbClr val="FF8000"/>
                </a:solidFill>
              </a:rPr>
              <a:t>Informatique Graphique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Réalité Virtuelle</a:t>
            </a:r>
          </a:p>
          <a:p>
            <a:pPr marL="457200" indent="-457200">
              <a:buFontTx/>
              <a:buAutoNum type="arabicPeriod"/>
            </a:pPr>
            <a:r>
              <a:rPr kumimoji="1" lang="fr-FR" sz="1200" dirty="0">
                <a:solidFill>
                  <a:schemeClr val="accent1"/>
                </a:solidFill>
              </a:rPr>
              <a:t>Applications pour le</a:t>
            </a:r>
            <a:r>
              <a:rPr kumimoji="1" lang="fr-FR" sz="1200" dirty="0" smtClean="0">
                <a:solidFill>
                  <a:schemeClr val="accent1"/>
                </a:solidFill>
              </a:rPr>
              <a:t> médical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ouvelle présentation">
  <a:themeElements>
    <a:clrScheme name="Nouvelle pré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ouvelle pré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72" charset="0"/>
            <a:ea typeface="ＭＳ Ｐゴシック" pitchFamily="72" charset="-128"/>
            <a:cs typeface="ＭＳ Ｐゴシック" pitchFamily="7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72" charset="0"/>
            <a:ea typeface="ＭＳ Ｐゴシック" pitchFamily="72" charset="-128"/>
            <a:cs typeface="ＭＳ Ｐゴシック" pitchFamily="72" charset="-128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30224</TotalTime>
  <Words>8150</Words>
  <Application>Microsoft Macintosh PowerPoint</Application>
  <PresentationFormat>Présentation à l'écran (4:3)</PresentationFormat>
  <Paragraphs>2328</Paragraphs>
  <Slides>210</Slides>
  <Notes>47</Notes>
  <HiddenSlides>0</HiddenSlides>
  <MMClips>7</MMClips>
  <ScaleCrop>false</ScaleCrop>
  <HeadingPairs>
    <vt:vector size="8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3</vt:i4>
      </vt:variant>
      <vt:variant>
        <vt:lpstr>Titres des diapositives</vt:lpstr>
      </vt:variant>
      <vt:variant>
        <vt:i4>210</vt:i4>
      </vt:variant>
    </vt:vector>
  </HeadingPairs>
  <TitlesOfParts>
    <vt:vector size="226" baseType="lpstr">
      <vt:lpstr>Comic Sans MS</vt:lpstr>
      <vt:lpstr>Courier</vt:lpstr>
      <vt:lpstr>Helvetica</vt:lpstr>
      <vt:lpstr>Lucida Calligraphy</vt:lpstr>
      <vt:lpstr>Lucida Grande</vt:lpstr>
      <vt:lpstr>ＭＳ Ｐゴシック</vt:lpstr>
      <vt:lpstr>Symbol</vt:lpstr>
      <vt:lpstr>Times New Roman</vt:lpstr>
      <vt:lpstr>Trebuchet MS</vt:lpstr>
      <vt:lpstr>Verdana</vt:lpstr>
      <vt:lpstr>Wingdings</vt:lpstr>
      <vt:lpstr>Arial</vt:lpstr>
      <vt:lpstr>Nouvelle présentation</vt:lpstr>
      <vt:lpstr>…quation</vt:lpstr>
      <vt:lpstr>Equation</vt:lpstr>
      <vt:lpstr>Image</vt:lpstr>
      <vt:lpstr>Présentation PowerPoint</vt:lpstr>
      <vt:lpstr>Plan du cours</vt:lpstr>
      <vt:lpstr>Sources utilisées – Transparents de cours</vt:lpstr>
      <vt:lpstr>Références de livres pour en savoir plus </vt:lpstr>
      <vt:lpstr>Présentation PowerPoint</vt:lpstr>
      <vt:lpstr>Informatique Graphique</vt:lpstr>
      <vt:lpstr>Domaines d’applications - Applications médicales</vt:lpstr>
      <vt:lpstr>Domaines d’applications - Simulation scientifique</vt:lpstr>
      <vt:lpstr>Domaines d’applications - Films d’animation</vt:lpstr>
      <vt:lpstr>Domaines d’applications - Jeux vidéos</vt:lpstr>
      <vt:lpstr>Création d’images virtuelles en Informatique Graphique</vt:lpstr>
      <vt:lpstr>Création d’images virtuelles en Informatique Graphique</vt:lpstr>
      <vt:lpstr>Création d’images virtuelles en Informatique Graphique </vt:lpstr>
      <vt:lpstr>Plan – Informatique Graphique</vt:lpstr>
      <vt:lpstr>Plan – Informatique Graphique</vt:lpstr>
      <vt:lpstr>Modélisation géométrique</vt:lpstr>
      <vt:lpstr>Modélisation géométrique</vt:lpstr>
      <vt:lpstr>Modélisation géométrique</vt:lpstr>
      <vt:lpstr>Modélisation géométrique</vt:lpstr>
      <vt:lpstr>Modélisation géométrique</vt:lpstr>
      <vt:lpstr>Modélisation géométrique</vt:lpstr>
      <vt:lpstr>Modélisation géométrique</vt:lpstr>
      <vt:lpstr>Modélisation géométrique</vt:lpstr>
      <vt:lpstr>Modélisation géométrique</vt:lpstr>
      <vt:lpstr>Modélisation géométrique</vt:lpstr>
      <vt:lpstr>Modélisation géométrique</vt:lpstr>
      <vt:lpstr>Modélisation géométrique</vt:lpstr>
      <vt:lpstr>Modélisation géométrique</vt:lpstr>
      <vt:lpstr>Modélisation géométrique</vt:lpstr>
      <vt:lpstr>Modélisation géométrique</vt:lpstr>
      <vt:lpstr>Modélisation géométrique</vt:lpstr>
      <vt:lpstr>Modélisation géométrique</vt:lpstr>
      <vt:lpstr>Modélisation géométrique</vt:lpstr>
      <vt:lpstr>Modélisation géométrique</vt:lpstr>
      <vt:lpstr>Modélisation géométrique</vt:lpstr>
      <vt:lpstr>Modélisation géométrique</vt:lpstr>
      <vt:lpstr>Modélisation géométrique</vt:lpstr>
      <vt:lpstr>Plan – Informatique Graphique</vt:lpstr>
      <vt:lpstr>Animation d’objets 3D </vt:lpstr>
      <vt:lpstr>Animation d’objets 3D </vt:lpstr>
      <vt:lpstr>Animation d’objets 3D - Techniques </vt:lpstr>
      <vt:lpstr>Animation d’objets 3D – Types d’objets</vt:lpstr>
      <vt:lpstr>Animation d’objets 3D</vt:lpstr>
      <vt:lpstr>Animation d’objets 3D</vt:lpstr>
      <vt:lpstr>Animation d’objets 3D déformables par modèles physiques </vt:lpstr>
      <vt:lpstr>Animation par modèles physiques – MMC</vt:lpstr>
      <vt:lpstr>Animation par modèles physiques – MMC</vt:lpstr>
      <vt:lpstr>Animation par modèles physiques – MMC</vt:lpstr>
      <vt:lpstr>Animation par modèles physiques – MMC</vt:lpstr>
      <vt:lpstr>Animation par modèles physiques – MMC</vt:lpstr>
      <vt:lpstr>Animation par modèles physiques – MMC</vt:lpstr>
      <vt:lpstr>Animation par modèles physiques – MMC</vt:lpstr>
      <vt:lpstr>Animation par modèles physiques – MMC</vt:lpstr>
      <vt:lpstr>Animation par modèles physiques – MMC</vt:lpstr>
      <vt:lpstr>Animation par modèles physiques – Dynamique </vt:lpstr>
      <vt:lpstr>Animation par modèles physiques – Dynamique </vt:lpstr>
      <vt:lpstr>Animation par modèles physiques – Dynamique </vt:lpstr>
      <vt:lpstr>Animation par modèles physiques – Dynamique </vt:lpstr>
      <vt:lpstr>Animation par modèles physiques - Dynamique</vt:lpstr>
      <vt:lpstr>Animation par modèles physiques – Dynamique + MMC</vt:lpstr>
      <vt:lpstr>Animation par modèles physiques – Dynamique </vt:lpstr>
      <vt:lpstr>Animation par modèles physiques – Modèles physiques</vt:lpstr>
      <vt:lpstr>Animation par modèles physiques – Modèle discret</vt:lpstr>
      <vt:lpstr>Animation par modèles physiques – Modèle discret</vt:lpstr>
      <vt:lpstr>Animation par modèles physiques – Modèle discret</vt:lpstr>
      <vt:lpstr>Animation par modèles physiques – Modèle discret</vt:lpstr>
      <vt:lpstr>Animation par modèles physiques – Modèle discret</vt:lpstr>
      <vt:lpstr>Animation par modèles physiques – Modèle discret</vt:lpstr>
      <vt:lpstr>Animation par modèles physiques – Modèle discret</vt:lpstr>
      <vt:lpstr>Animation par modèles physiques – Collisions </vt:lpstr>
      <vt:lpstr>Animation par modèles physiques – Collisions </vt:lpstr>
      <vt:lpstr>Animation par modèles physiques – Collisions </vt:lpstr>
      <vt:lpstr>Animation par modèles physiques – Collisions </vt:lpstr>
      <vt:lpstr>Animation par modèles physiques – Collisions </vt:lpstr>
      <vt:lpstr>Plan – Informatique Graphique</vt:lpstr>
      <vt:lpstr>Rendu de la scène virtuelle</vt:lpstr>
      <vt:lpstr>Concepts de base de la librairie OpenGL</vt:lpstr>
      <vt:lpstr>Concepts de base de la librairie OpenGL</vt:lpstr>
      <vt:lpstr>Plan - Concepts de base de la librairie OpenGL</vt:lpstr>
      <vt:lpstr>Concepts de base de la librairie OpenGL</vt:lpstr>
      <vt:lpstr>Concepts de base de la librairie OpenGL</vt:lpstr>
      <vt:lpstr>Concepts de base de la librairie OpenGL</vt:lpstr>
      <vt:lpstr>Concepts de base de la librairie OpenGL</vt:lpstr>
      <vt:lpstr>Concepts de base de la librairie OpenGL</vt:lpstr>
      <vt:lpstr>Concepts de base de la librairie OpenGL</vt:lpstr>
      <vt:lpstr>Concepts de base de la librairie OpenGL</vt:lpstr>
      <vt:lpstr>Concepts de base de la librairie OpenGL</vt:lpstr>
      <vt:lpstr>Concepts de base de la librairie OpenGL</vt:lpstr>
      <vt:lpstr>Concepts de base de la librairie OpenGL</vt:lpstr>
      <vt:lpstr>Concepts de base de la librairie OpenGL</vt:lpstr>
      <vt:lpstr>Concepts de base de la librairie OpenGL</vt:lpstr>
      <vt:lpstr>Concepts de base de la librairie OpenGL</vt:lpstr>
      <vt:lpstr>Concepts de base de la librairie OpenGL</vt:lpstr>
      <vt:lpstr>Concepts de base de la librairie OpenGL</vt:lpstr>
      <vt:lpstr>Concepts de base de la librairie OpenGL</vt:lpstr>
      <vt:lpstr>Concepts de base de la librairie OpenGL</vt:lpstr>
      <vt:lpstr>Concepts de base de la librairie OpenGL</vt:lpstr>
      <vt:lpstr>Concepts de base de la librairie OpenGL</vt:lpstr>
      <vt:lpstr>Concepts de base de la librairie OpenGL</vt:lpstr>
      <vt:lpstr>Concepts de base de la librairie OpenGL</vt:lpstr>
      <vt:lpstr>Concepts de base de la librairie OpenGL</vt:lpstr>
      <vt:lpstr>Concepts de base de la librairie OpenGL</vt:lpstr>
      <vt:lpstr>Concepts de base de la librairie OpenGL</vt:lpstr>
      <vt:lpstr>Concepts de base de la librairie OpenGL</vt:lpstr>
      <vt:lpstr>Concepts de base de la librairie OpenGL</vt:lpstr>
      <vt:lpstr>Concepts de base de la librairie OpenGL</vt:lpstr>
      <vt:lpstr>Concepts de base de la librairie OpenGL</vt:lpstr>
      <vt:lpstr>Concepts de base de la librairie OpenGL</vt:lpstr>
      <vt:lpstr>Concepts de base de la librairie OpenGL</vt:lpstr>
      <vt:lpstr>Concepts de base de la librairie OpenGL</vt:lpstr>
      <vt:lpstr>Concepts de base de la librairie OpenGL</vt:lpstr>
      <vt:lpstr>Concepts de base de la librairie OpenGL</vt:lpstr>
      <vt:lpstr>Concepts de base de la librairie OpenGL</vt:lpstr>
      <vt:lpstr>Concepts de base de la librairie OpenGL</vt:lpstr>
      <vt:lpstr>Concepts de base de la librairie OpenGL</vt:lpstr>
      <vt:lpstr>Concepts de base de la librairie OpenGL</vt:lpstr>
      <vt:lpstr>Concepts de base de la librairie OpenGL</vt:lpstr>
      <vt:lpstr>Concepts de base de la librairie OpenGL</vt:lpstr>
      <vt:lpstr>Concepts de base de la librairie OpenGL</vt:lpstr>
      <vt:lpstr>Concepts de base de la librairie OpenGL</vt:lpstr>
      <vt:lpstr>Concepts de base de la librairie OpenGL</vt:lpstr>
      <vt:lpstr>Concepts de base de la librairie OpenGL</vt:lpstr>
      <vt:lpstr>Concepts de base de la librairie OpenGL</vt:lpstr>
      <vt:lpstr>Concepts de base de la librairie OpenGL</vt:lpstr>
      <vt:lpstr>Concepts de base de la librairie OpenGL</vt:lpstr>
      <vt:lpstr>Concepts de base de la librairie OpenGL</vt:lpstr>
      <vt:lpstr>Concepts de base de la librairie OpenGL</vt:lpstr>
      <vt:lpstr>Concepts de base de la librairie OpenGL</vt:lpstr>
      <vt:lpstr>Concepts de base de la librairie OpenGL</vt:lpstr>
      <vt:lpstr>Concepts de base de la librairie OpenGL</vt:lpstr>
      <vt:lpstr>Concepts de base de la librairie OpenGL</vt:lpstr>
      <vt:lpstr>Concepts de base de la librairie OpenGL</vt:lpstr>
      <vt:lpstr>Concepts de base de la librairie OpenGL</vt:lpstr>
      <vt:lpstr>Concepts de base de la librairie OpenGL</vt:lpstr>
      <vt:lpstr>Plan – Informatique Graphique</vt:lpstr>
      <vt:lpstr>Autre type de rendu – Visualisation volumique</vt:lpstr>
      <vt:lpstr>Visualisation Volumique - Implantation</vt:lpstr>
      <vt:lpstr>Autre visualisation volumique - Rendu Volumique</vt:lpstr>
      <vt:lpstr>Rendu Volumique - Implantation</vt:lpstr>
      <vt:lpstr>Rendu Volumique - Implantation </vt:lpstr>
      <vt:lpstr>Rendu Volumique – Applications médicales</vt:lpstr>
      <vt:lpstr>Rendu Volumique - Illustrations</vt:lpstr>
      <vt:lpstr>Rendu Volumique - Illustrations</vt:lpstr>
      <vt:lpstr>Rendu Volumique - Illustrations</vt:lpstr>
      <vt:lpstr>Rendu Volumique - Illustrations</vt:lpstr>
      <vt:lpstr>Rendu Volumique - Illustrations</vt:lpstr>
      <vt:lpstr>Informatique Graphique - Récapitulatif</vt:lpstr>
      <vt:lpstr>Présentation PowerPoint</vt:lpstr>
      <vt:lpstr>Plan - Réalité Virtuelle</vt:lpstr>
      <vt:lpstr>Domaines d’applications -  Simulateurs</vt:lpstr>
      <vt:lpstr>Domaines d’applications -  Jeu vidéos</vt:lpstr>
      <vt:lpstr>Réalité Virtuelle – Motivations </vt:lpstr>
      <vt:lpstr>Réalité Virtuelle – Motivations</vt:lpstr>
      <vt:lpstr>Réalité Virtuelle – Historique  </vt:lpstr>
      <vt:lpstr>Réalité Virtuelle - Dispositif matériel</vt:lpstr>
      <vt:lpstr>Réalité Virtuelle - Dispositif matériel</vt:lpstr>
      <vt:lpstr>Réalité Virtuelle - Dispositif matériel</vt:lpstr>
      <vt:lpstr>Réalité Virtuelle - Dispositif matériel</vt:lpstr>
      <vt:lpstr>Réalité Virtuelle - Dispositif matériel</vt:lpstr>
      <vt:lpstr>Réalité Virtuelle - Dispositif matériel</vt:lpstr>
      <vt:lpstr>Réalité Virtuelle - Dispositif matériel</vt:lpstr>
      <vt:lpstr>Réalité Virtuelle - Dispositif matériel</vt:lpstr>
      <vt:lpstr>Réalité Virtuelle - Dispositif matériel</vt:lpstr>
      <vt:lpstr>Réalité Virtuelle - Dispositif matériel</vt:lpstr>
      <vt:lpstr>Réalité Virtuelle - Dispositif matériel</vt:lpstr>
      <vt:lpstr>Réalité Virtuelle - Dispositif matériel</vt:lpstr>
      <vt:lpstr>Réalité Virtuelle - Dispositif matériel</vt:lpstr>
      <vt:lpstr>Réalité Virtuelle - Dispositif matériel</vt:lpstr>
      <vt:lpstr>Réalité Virtuelle - Dispositif matériel</vt:lpstr>
      <vt:lpstr>Réalité Virtuelle - Architecture du système  </vt:lpstr>
      <vt:lpstr>Présentation PowerPoint</vt:lpstr>
      <vt:lpstr>Simulateurs chirurgicaux - Les étapes</vt:lpstr>
      <vt:lpstr>Simulateurs chirurgicaux - Modèles géométriques </vt:lpstr>
      <vt:lpstr>Simulateurs chirurgicaux - Modèles géométriques </vt:lpstr>
      <vt:lpstr>Simulateurs chirurgicaux - Modèles géométriques </vt:lpstr>
      <vt:lpstr>Simulateurs chirurgicaux - Modèles géométriques </vt:lpstr>
      <vt:lpstr>Simulateurs chirurgicaux - Modèles géométriques </vt:lpstr>
      <vt:lpstr>Simulateurs chirurgicaux - Modèles géométriques </vt:lpstr>
      <vt:lpstr>Simulateurs chirurgicaux - Modèles géométriques </vt:lpstr>
      <vt:lpstr>Simulateurs chirurgicaux - Modèles géométriques </vt:lpstr>
      <vt:lpstr>Simulateurs chirurgicaux - Modèles géométriques </vt:lpstr>
      <vt:lpstr>Simulateurs chirurgicaux - Modèles géométriques </vt:lpstr>
      <vt:lpstr>Simulateurs chirurgicaux - Modèles géométriques </vt:lpstr>
      <vt:lpstr>Simulateurs chirurgicaux - Modèles géométriques </vt:lpstr>
      <vt:lpstr>Simulateurs chirurgicaux - Modèles géométriques </vt:lpstr>
      <vt:lpstr>Simulateurs chirurgicaux - Modèles géométriques </vt:lpstr>
      <vt:lpstr>Simulateurs chirurgicaux – Simulation 3D</vt:lpstr>
      <vt:lpstr>Simulateurs chirurgicaux – Simulation 3D</vt:lpstr>
      <vt:lpstr>Présentation PowerPoint</vt:lpstr>
      <vt:lpstr>Simulateurs chirurgicaux - Interfaces haptiques</vt:lpstr>
      <vt:lpstr>Simulateurs chirurgicaux - Interfaces haptiques</vt:lpstr>
      <vt:lpstr>Simulateurs chirurgicaux - Validation</vt:lpstr>
      <vt:lpstr>Présentation PowerPoint</vt:lpstr>
      <vt:lpstr>Présentation PowerPoint</vt:lpstr>
      <vt:lpstr>Simulateur de biopsies de foies</vt:lpstr>
      <vt:lpstr>Simulateur de biopsies de foies</vt:lpstr>
      <vt:lpstr>Vissage Sacro-Iliaque – Projet TELEOS</vt:lpstr>
      <vt:lpstr>Vissage Sacro-Iliaque – Projet TELEOS</vt:lpstr>
      <vt:lpstr>Vissage Sacro-Iliaque – Projet TELEOS</vt:lpstr>
      <vt:lpstr>Vissage Sacro-Iliaque – Projet TELEOS</vt:lpstr>
      <vt:lpstr>Simulateurs de gestes chirurgicaux</vt:lpstr>
      <vt:lpstr>Simulateurs de gestes chirurgicaux</vt:lpstr>
      <vt:lpstr>Présentation PowerPoint</vt:lpstr>
      <vt:lpstr>Informatique Graphique, RV et applications médicales</vt:lpstr>
      <vt:lpstr>Présentation PowerPoint</vt:lpstr>
      <vt:lpstr>Animation par modèles physiques – Modèle continu</vt:lpstr>
      <vt:lpstr>Animation par modèles physiques – Modèle continu</vt:lpstr>
      <vt:lpstr>Animation par modèles physiques – Modèle continu</vt:lpstr>
      <vt:lpstr>Animation par modèles physiques – Modèle continu</vt:lpstr>
      <vt:lpstr>Animation par modèles physiques – Modèle continu</vt:lpstr>
    </vt:vector>
  </TitlesOfParts>
  <Company>Florence/Zara</Company>
  <LinksUpToDate>false</LinksUpToDate>
  <SharedDoc>false</SharedDoc>
  <HyperlinksChanged>false</HyperlinksChanged>
  <AppVersion>15.0034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M1 Master Recherche Biomédicale</dc:title>
  <dc:creator>Florence/Zara</dc:creator>
  <cp:lastModifiedBy>Florence Zara</cp:lastModifiedBy>
  <cp:revision>1139</cp:revision>
  <cp:lastPrinted>2018-11-14T10:12:31Z</cp:lastPrinted>
  <dcterms:created xsi:type="dcterms:W3CDTF">2008-04-03T07:33:27Z</dcterms:created>
  <dcterms:modified xsi:type="dcterms:W3CDTF">2018-11-14T10:12:36Z</dcterms:modified>
</cp:coreProperties>
</file>