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core0.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metadata/core-properties" Target="docProps/core0.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69" r:id="rId2"/>
    <p:sldId id="270" r:id="rId3"/>
    <p:sldId id="271" r:id="rId4"/>
    <p:sldId id="272" r:id="rId5"/>
    <p:sldId id="273" r:id="rId6"/>
    <p:sldId id="274" r:id="rId7"/>
    <p:sldId id="275" r:id="rId8"/>
    <p:sldId id="276" r:id="rId9"/>
    <p:sldId id="277" r:id="rId10"/>
    <p:sldId id="278" r:id="rId11"/>
    <p:sldId id="279" r:id="rId12"/>
  </p:sldIdLst>
  <p:sldSz cx="9144000" cy="5143500" type="screen16x9"/>
  <p:notesSz cx="51435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2245"/>
    <p:restoredTop sz="94715"/>
  </p:normalViewPr>
  <p:slideViewPr>
    <p:cSldViewPr snapToGrid="0">
      <p:cViewPr>
        <p:scale>
          <a:sx n="121" d="100"/>
          <a:sy n="121" d="100"/>
        </p:scale>
        <p:origin x="144" y="37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r>
              <a:rPr lang="en-US" sz="1800" b="0" strike="noStrike" spc="-1">
                <a:solidFill>
                  <a:schemeClr val="dk1"/>
                </a:solidFill>
                <a:latin typeface="Calibri"/>
              </a:rPr>
              <a:t>Click to move the slide</a:t>
            </a:r>
          </a:p>
        </p:txBody>
      </p:sp>
      <p:sp>
        <p:nvSpPr>
          <p:cNvPr id="3"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216000">
              <a:buNone/>
            </a:pPr>
            <a:r>
              <a:rPr lang="en-US" sz="2000" b="0" strike="noStrike" spc="-1">
                <a:solidFill>
                  <a:srgbClr val="000000"/>
                </a:solidFill>
                <a:latin typeface="Arial"/>
              </a:rPr>
              <a:t>Click to edit the notes format</a:t>
            </a:r>
          </a:p>
        </p:txBody>
      </p:sp>
      <p:sp>
        <p:nvSpPr>
          <p:cNvPr id="4"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pPr indent="0">
              <a:buNone/>
            </a:pPr>
            <a:r>
              <a:rPr lang="en-US" sz="1400" b="0" strike="noStrike" spc="-1">
                <a:solidFill>
                  <a:srgbClr val="000000"/>
                </a:solidFill>
                <a:latin typeface="Times New Roman"/>
              </a:rPr>
              <a:t>&lt;header&gt;</a:t>
            </a:r>
          </a:p>
        </p:txBody>
      </p:sp>
      <p:sp>
        <p:nvSpPr>
          <p:cNvPr id="5" name="PlaceHolder 4"/>
          <p:cNvSpPr>
            <a:spLocks noGrp="1"/>
          </p:cNvSpPr>
          <p:nvPr>
            <p:ph type="dt" idx="1"/>
          </p:nvPr>
        </p:nvSpPr>
        <p:spPr>
          <a:xfrm>
            <a:off x="4278960" y="0"/>
            <a:ext cx="3280680" cy="534240"/>
          </a:xfrm>
          <a:prstGeom prst="rect">
            <a:avLst/>
          </a:prstGeom>
          <a:noFill/>
          <a:ln w="0">
            <a:noFill/>
          </a:ln>
        </p:spPr>
        <p:txBody>
          <a:bodyPr lIns="0" tIns="0" rIns="0" bIns="0" anchor="t">
            <a:noAutofit/>
          </a:bodyPr>
          <a:lstStyle>
            <a:lvl1pPr indent="0" algn="r">
              <a:buNone/>
              <a:defRPr lang="en-US" sz="1400" b="0" strike="noStrike" spc="-1">
                <a:solidFill>
                  <a:srgbClr val="000000"/>
                </a:solidFill>
                <a:latin typeface="Times New Roman"/>
              </a:defRPr>
            </a:lvl1pPr>
          </a:lstStyle>
          <a:p>
            <a:pPr indent="0" algn="r">
              <a:buNone/>
            </a:pPr>
            <a:r>
              <a:rPr lang="en-US" sz="1400" b="0" strike="noStrike" spc="-1">
                <a:solidFill>
                  <a:srgbClr val="000000"/>
                </a:solidFill>
                <a:latin typeface="Times New Roman"/>
              </a:rPr>
              <a:t>&lt;date/time&gt;</a:t>
            </a:r>
          </a:p>
        </p:txBody>
      </p:sp>
      <p:sp>
        <p:nvSpPr>
          <p:cNvPr id="6" name="PlaceHolder 5"/>
          <p:cNvSpPr>
            <a:spLocks noGrp="1"/>
          </p:cNvSpPr>
          <p:nvPr>
            <p:ph type="ftr" idx="2"/>
          </p:nvPr>
        </p:nvSpPr>
        <p:spPr>
          <a:xfrm>
            <a:off x="0" y="10157400"/>
            <a:ext cx="3280680" cy="534240"/>
          </a:xfrm>
          <a:prstGeom prst="rect">
            <a:avLst/>
          </a:prstGeom>
          <a:noFill/>
          <a:ln w="0">
            <a:noFill/>
          </a:ln>
        </p:spPr>
        <p:txBody>
          <a:bodyPr lIns="0" tIns="0" rIns="0" bIns="0" anchor="b">
            <a:noAutofit/>
          </a:bodyPr>
          <a:lstStyle>
            <a:lvl1pPr indent="0">
              <a:buNone/>
              <a:defRPr lang="en-US" sz="1400" b="0" strike="noStrike" spc="-1">
                <a:solidFill>
                  <a:srgbClr val="000000"/>
                </a:solidFill>
                <a:latin typeface="Times New Roman"/>
              </a:defRPr>
            </a:lvl1pPr>
          </a:lstStyle>
          <a:p>
            <a:pPr indent="0">
              <a:buNone/>
            </a:pPr>
            <a:r>
              <a:rPr lang="en-US" sz="1400" b="0" strike="noStrike" spc="-1">
                <a:solidFill>
                  <a:srgbClr val="000000"/>
                </a:solidFill>
                <a:latin typeface="Times New Roman"/>
              </a:rPr>
              <a:t>&lt;footer&gt;</a:t>
            </a:r>
          </a:p>
        </p:txBody>
      </p:sp>
      <p:sp>
        <p:nvSpPr>
          <p:cNvPr id="7" name="PlaceHolder 6"/>
          <p:cNvSpPr>
            <a:spLocks noGrp="1"/>
          </p:cNvSpPr>
          <p:nvPr>
            <p:ph type="sldNum" idx="3"/>
          </p:nvPr>
        </p:nvSpPr>
        <p:spPr>
          <a:xfrm>
            <a:off x="4278960" y="10157400"/>
            <a:ext cx="3280680" cy="534240"/>
          </a:xfrm>
          <a:prstGeom prst="rect">
            <a:avLst/>
          </a:prstGeom>
          <a:noFill/>
          <a:ln w="0">
            <a:noFill/>
          </a:ln>
        </p:spPr>
        <p:txBody>
          <a:bodyPr lIns="0" tIns="0" rIns="0" bIns="0" anchor="b">
            <a:noAutofit/>
          </a:bodyPr>
          <a:lstStyle>
            <a:lvl1pPr indent="0" algn="r">
              <a:buNone/>
              <a:defRPr lang="en-US" sz="1400" b="0" strike="noStrike" spc="-1">
                <a:solidFill>
                  <a:srgbClr val="000000"/>
                </a:solidFill>
                <a:latin typeface="Times New Roman"/>
              </a:defRPr>
            </a:lvl1pPr>
          </a:lstStyle>
          <a:p>
            <a:pPr indent="0" algn="r">
              <a:buNone/>
            </a:pPr>
            <a:fld id="{9FF2B84A-BEB4-4025-B4AE-54073376FB6F}" type="slidenum">
              <a:rPr lang="en-US" sz="1400" b="0" strike="noStrike" spc="-1">
                <a:solidFill>
                  <a:srgbClr val="000000"/>
                </a:solidFill>
                <a:latin typeface="Times New Roman"/>
              </a:rPr>
              <a:t>‹N°›</a:t>
            </a:fld>
            <a:endParaRPr lang="en-US" sz="14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PlaceHolder 1"/>
          <p:cNvSpPr>
            <a:spLocks noGrp="1" noRot="1" noChangeAspect="1"/>
          </p:cNvSpPr>
          <p:nvPr>
            <p:ph type="sldImg"/>
          </p:nvPr>
        </p:nvSpPr>
        <p:spPr>
          <a:xfrm>
            <a:off x="685800" y="1143000"/>
            <a:ext cx="5486400" cy="3086100"/>
          </a:xfrm>
          <a:prstGeom prst="rect">
            <a:avLst/>
          </a:prstGeom>
          <a:ln w="0">
            <a:noFill/>
          </a:ln>
        </p:spPr>
      </p:sp>
      <p:sp>
        <p:nvSpPr>
          <p:cNvPr id="283"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216000">
              <a:buNone/>
            </a:pPr>
            <a:endParaRPr lang="en-US" sz="1800" b="0" strike="noStrike" spc="-1">
              <a:solidFill>
                <a:srgbClr val="000000"/>
              </a:solidFill>
              <a:latin typeface="Arial"/>
            </a:endParaRPr>
          </a:p>
        </p:txBody>
      </p:sp>
      <p:sp>
        <p:nvSpPr>
          <p:cNvPr id="284" name="PlaceHolder 3"/>
          <p:cNvSpPr>
            <a:spLocks noGrp="1"/>
          </p:cNvSpPr>
          <p:nvPr>
            <p:ph type="sldNum" idx="4"/>
          </p:nvPr>
        </p:nvSpPr>
        <p:spPr>
          <a:xfrm>
            <a:off x="3884760" y="8685360"/>
            <a:ext cx="2971440" cy="458280"/>
          </a:xfrm>
          <a:prstGeom prst="rect">
            <a:avLst/>
          </a:prstGeom>
          <a:noFill/>
          <a:ln w="0">
            <a:noFill/>
          </a:ln>
        </p:spPr>
        <p:txBody>
          <a:bodyPr lIns="91440" tIns="45720" rIns="91440" bIns="45720" anchor="b">
            <a:noAutofit/>
          </a:bodyPr>
          <a:lstStyle>
            <a:lvl1pPr indent="0" algn="r" defTabSz="914400">
              <a:lnSpc>
                <a:spcPct val="100000"/>
              </a:lnSpc>
              <a:buNone/>
              <a:defRPr lang="en-US" sz="1200" b="0" strike="noStrike" spc="-1">
                <a:solidFill>
                  <a:schemeClr val="dk1"/>
                </a:solidFill>
                <a:latin typeface="+mn-lt"/>
                <a:ea typeface="+mn-ea"/>
              </a:defRPr>
            </a:lvl1pPr>
          </a:lstStyle>
          <a:p>
            <a:pPr indent="0" algn="r" defTabSz="914400">
              <a:lnSpc>
                <a:spcPct val="100000"/>
              </a:lnSpc>
              <a:buNone/>
            </a:pPr>
            <a:fld id="{AC9CB1E5-46CF-4D39-8F21-D89325D526D1}" type="slidenum">
              <a:rPr lang="en-US" sz="1200" b="0" strike="noStrike" spc="-1">
                <a:solidFill>
                  <a:schemeClr val="dk1"/>
                </a:solidFill>
                <a:latin typeface="+mn-lt"/>
                <a:ea typeface="+mn-ea"/>
              </a:rPr>
              <a:t>1</a:t>
            </a:fld>
            <a:endParaRPr lang="en-US" sz="1200" b="0" strike="noStrike" spc="-1">
              <a:solidFill>
                <a:srgbClr val="000000"/>
              </a:solidFill>
              <a:latin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PlaceHolder 1"/>
          <p:cNvSpPr>
            <a:spLocks noGrp="1" noRot="1" noChangeAspect="1"/>
          </p:cNvSpPr>
          <p:nvPr>
            <p:ph type="sldImg"/>
          </p:nvPr>
        </p:nvSpPr>
        <p:spPr>
          <a:xfrm>
            <a:off x="685800" y="1143000"/>
            <a:ext cx="5486400" cy="3086100"/>
          </a:xfrm>
          <a:prstGeom prst="rect">
            <a:avLst/>
          </a:prstGeom>
          <a:ln w="0">
            <a:noFill/>
          </a:ln>
        </p:spPr>
      </p:sp>
      <p:sp>
        <p:nvSpPr>
          <p:cNvPr id="310"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0">
              <a:lnSpc>
                <a:spcPct val="100000"/>
              </a:lnSpc>
              <a:buNone/>
            </a:pPr>
            <a:r>
              <a:rPr lang="en-US" sz="2000" b="0" strike="noStrike" spc="-1">
                <a:solidFill>
                  <a:srgbClr val="000000"/>
                </a:solidFill>
                <a:latin typeface="Arial"/>
              </a:rPr>
              <a:t>Terminer sur les 3 chantiers. Puis remercier et ouvrir aux questions.</a:t>
            </a:r>
          </a:p>
        </p:txBody>
      </p:sp>
      <p:sp>
        <p:nvSpPr>
          <p:cNvPr id="311" name="PlaceHolder 3"/>
          <p:cNvSpPr>
            <a:spLocks noGrp="1"/>
          </p:cNvSpPr>
          <p:nvPr>
            <p:ph type="sldNum" idx="13"/>
          </p:nvPr>
        </p:nvSpPr>
        <p:spPr>
          <a:xfrm>
            <a:off x="3884760" y="8685360"/>
            <a:ext cx="2971440" cy="458280"/>
          </a:xfrm>
          <a:prstGeom prst="rect">
            <a:avLst/>
          </a:prstGeom>
          <a:noFill/>
          <a:ln w="0">
            <a:noFill/>
          </a:ln>
        </p:spPr>
        <p:txBody>
          <a:bodyPr lIns="91440" tIns="45720" rIns="91440" bIns="45720" anchor="b">
            <a:noAutofit/>
          </a:bodyPr>
          <a:lstStyle>
            <a:lvl1pPr indent="0" algn="r" defTabSz="914400">
              <a:lnSpc>
                <a:spcPct val="100000"/>
              </a:lnSpc>
              <a:buNone/>
              <a:defRPr lang="en-US" sz="1200" b="0" strike="noStrike" spc="-1">
                <a:solidFill>
                  <a:schemeClr val="dk1"/>
                </a:solidFill>
                <a:latin typeface="+mn-lt"/>
                <a:ea typeface="+mn-ea"/>
              </a:defRPr>
            </a:lvl1pPr>
          </a:lstStyle>
          <a:p>
            <a:pPr indent="0" algn="r" defTabSz="914400">
              <a:lnSpc>
                <a:spcPct val="100000"/>
              </a:lnSpc>
              <a:buNone/>
            </a:pPr>
            <a:fld id="{3105CA4E-F55A-45DC-8CE0-30671C4EAD4D}" type="slidenum">
              <a:rPr lang="en-US" sz="1200" b="0" strike="noStrike" spc="-1">
                <a:solidFill>
                  <a:schemeClr val="dk1"/>
                </a:solidFill>
                <a:latin typeface="+mn-lt"/>
                <a:ea typeface="+mn-ea"/>
              </a:rPr>
              <a:t>10</a:t>
            </a:fld>
            <a:endParaRPr lang="en-US" sz="1200" b="0" strike="noStrike" spc="-1">
              <a:solidFill>
                <a:srgbClr val="000000"/>
              </a:solidFill>
              <a:latin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7488" y="812800"/>
            <a:ext cx="7124700" cy="4008438"/>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idx="3"/>
          </p:nvPr>
        </p:nvSpPr>
        <p:spPr/>
        <p:txBody>
          <a:bodyPr/>
          <a:lstStyle/>
          <a:p>
            <a:pPr indent="0" algn="r">
              <a:buNone/>
            </a:pPr>
            <a:fld id="{9FF2B84A-BEB4-4025-B4AE-54073376FB6F}" type="slidenum">
              <a:rPr lang="en-US" sz="1400" b="0" strike="noStrike" spc="-1" smtClean="0">
                <a:solidFill>
                  <a:srgbClr val="000000"/>
                </a:solidFill>
                <a:latin typeface="Times New Roman"/>
              </a:rPr>
              <a:t>11</a:t>
            </a:fld>
            <a:endParaRPr lang="en-US" sz="1400" b="0" strike="noStrike" spc="-1">
              <a:solidFill>
                <a:srgbClr val="000000"/>
              </a:solidFill>
              <a:latin typeface="Times New Roman"/>
            </a:endParaRPr>
          </a:p>
        </p:txBody>
      </p:sp>
    </p:spTree>
    <p:extLst>
      <p:ext uri="{BB962C8B-B14F-4D97-AF65-F5344CB8AC3E}">
        <p14:creationId xmlns:p14="http://schemas.microsoft.com/office/powerpoint/2010/main" val="3652578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PlaceHolder 1"/>
          <p:cNvSpPr>
            <a:spLocks noGrp="1" noRot="1" noChangeAspect="1"/>
          </p:cNvSpPr>
          <p:nvPr>
            <p:ph type="sldImg"/>
          </p:nvPr>
        </p:nvSpPr>
        <p:spPr>
          <a:xfrm>
            <a:off x="685800" y="1143000"/>
            <a:ext cx="5486400" cy="3086100"/>
          </a:xfrm>
          <a:prstGeom prst="rect">
            <a:avLst/>
          </a:prstGeom>
          <a:ln w="0">
            <a:noFill/>
          </a:ln>
        </p:spPr>
      </p:sp>
      <p:sp>
        <p:nvSpPr>
          <p:cNvPr id="286"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0">
              <a:lnSpc>
                <a:spcPct val="100000"/>
              </a:lnSpc>
              <a:buNone/>
            </a:pPr>
            <a:r>
              <a:rPr lang="en-US" sz="2000" b="0" strike="noStrike" spc="-1">
                <a:solidFill>
                  <a:srgbClr val="000000"/>
                </a:solidFill>
                <a:latin typeface="Arial"/>
              </a:rPr>
              <a:t>Ouvrir sur le paradoxe : cancer relativement peu fréquent mais 4e cause de décès. Insister sur l'absence de dépistage organisé qui justifie le recours à l'IA.</a:t>
            </a:r>
          </a:p>
        </p:txBody>
      </p:sp>
      <p:sp>
        <p:nvSpPr>
          <p:cNvPr id="287" name="PlaceHolder 3"/>
          <p:cNvSpPr>
            <a:spLocks noGrp="1"/>
          </p:cNvSpPr>
          <p:nvPr>
            <p:ph type="sldNum" idx="5"/>
          </p:nvPr>
        </p:nvSpPr>
        <p:spPr>
          <a:xfrm>
            <a:off x="3884760" y="8685360"/>
            <a:ext cx="2971440" cy="458280"/>
          </a:xfrm>
          <a:prstGeom prst="rect">
            <a:avLst/>
          </a:prstGeom>
          <a:noFill/>
          <a:ln w="0">
            <a:noFill/>
          </a:ln>
        </p:spPr>
        <p:txBody>
          <a:bodyPr lIns="91440" tIns="45720" rIns="91440" bIns="45720" anchor="b">
            <a:noAutofit/>
          </a:bodyPr>
          <a:lstStyle>
            <a:lvl1pPr indent="0" algn="r" defTabSz="914400">
              <a:lnSpc>
                <a:spcPct val="100000"/>
              </a:lnSpc>
              <a:buNone/>
              <a:defRPr lang="en-US" sz="1200" b="0" strike="noStrike" spc="-1">
                <a:solidFill>
                  <a:schemeClr val="dk1"/>
                </a:solidFill>
                <a:latin typeface="+mn-lt"/>
                <a:ea typeface="+mn-ea"/>
              </a:defRPr>
            </a:lvl1pPr>
          </a:lstStyle>
          <a:p>
            <a:pPr indent="0" algn="r" defTabSz="914400">
              <a:lnSpc>
                <a:spcPct val="100000"/>
              </a:lnSpc>
              <a:buNone/>
            </a:pPr>
            <a:fld id="{0BE07EA7-6767-405C-974C-7D8B27E85662}" type="slidenum">
              <a:rPr lang="en-US" sz="1200" b="0" strike="noStrike" spc="-1">
                <a:solidFill>
                  <a:schemeClr val="dk1"/>
                </a:solidFill>
                <a:latin typeface="+mn-lt"/>
                <a:ea typeface="+mn-ea"/>
              </a:rPr>
              <a:t>2</a:t>
            </a:fld>
            <a:endParaRPr lang="en-US" sz="1200" b="0" strike="noStrike" spc="-1">
              <a:solidFill>
                <a:srgbClr val="000000"/>
              </a:solidFill>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PlaceHolder 1"/>
          <p:cNvSpPr>
            <a:spLocks noGrp="1" noRot="1" noChangeAspect="1"/>
          </p:cNvSpPr>
          <p:nvPr>
            <p:ph type="sldImg"/>
          </p:nvPr>
        </p:nvSpPr>
        <p:spPr>
          <a:xfrm>
            <a:off x="685800" y="1143000"/>
            <a:ext cx="5486400" cy="3086100"/>
          </a:xfrm>
          <a:prstGeom prst="rect">
            <a:avLst/>
          </a:prstGeom>
          <a:ln w="0">
            <a:noFill/>
          </a:ln>
        </p:spPr>
      </p:sp>
      <p:sp>
        <p:nvSpPr>
          <p:cNvPr id="289"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216000">
              <a:buNone/>
            </a:pPr>
            <a:endParaRPr lang="en-US" sz="1800" b="0" strike="noStrike" spc="-1">
              <a:solidFill>
                <a:srgbClr val="000000"/>
              </a:solidFill>
              <a:latin typeface="Arial"/>
            </a:endParaRPr>
          </a:p>
        </p:txBody>
      </p:sp>
      <p:sp>
        <p:nvSpPr>
          <p:cNvPr id="290" name="PlaceHolder 3"/>
          <p:cNvSpPr>
            <a:spLocks noGrp="1"/>
          </p:cNvSpPr>
          <p:nvPr>
            <p:ph type="sldNum" idx="6"/>
          </p:nvPr>
        </p:nvSpPr>
        <p:spPr>
          <a:xfrm>
            <a:off x="3884760" y="8685360"/>
            <a:ext cx="2971440" cy="458280"/>
          </a:xfrm>
          <a:prstGeom prst="rect">
            <a:avLst/>
          </a:prstGeom>
          <a:noFill/>
          <a:ln w="0">
            <a:noFill/>
          </a:ln>
        </p:spPr>
        <p:txBody>
          <a:bodyPr lIns="91440" tIns="45720" rIns="91440" bIns="45720" anchor="b">
            <a:noAutofit/>
          </a:bodyPr>
          <a:lstStyle>
            <a:lvl1pPr indent="0" algn="r" defTabSz="914400">
              <a:lnSpc>
                <a:spcPct val="100000"/>
              </a:lnSpc>
              <a:buNone/>
              <a:defRPr lang="en-US" sz="1200" b="0" strike="noStrike" spc="-1">
                <a:solidFill>
                  <a:schemeClr val="dk1"/>
                </a:solidFill>
                <a:latin typeface="+mn-lt"/>
                <a:ea typeface="+mn-ea"/>
              </a:defRPr>
            </a:lvl1pPr>
          </a:lstStyle>
          <a:p>
            <a:pPr indent="0" algn="r" defTabSz="914400">
              <a:lnSpc>
                <a:spcPct val="100000"/>
              </a:lnSpc>
              <a:buNone/>
            </a:pPr>
            <a:fld id="{53426F5D-26EB-4BCD-810D-1663F94CF0E4}" type="slidenum">
              <a:rPr lang="en-US" sz="1200" b="0" strike="noStrike" spc="-1">
                <a:solidFill>
                  <a:schemeClr val="dk1"/>
                </a:solidFill>
                <a:latin typeface="+mn-lt"/>
                <a:ea typeface="+mn-ea"/>
              </a:rPr>
              <a:t>3</a:t>
            </a:fld>
            <a:endParaRPr lang="en-US" sz="1200" b="0" strike="noStrike" spc="-1">
              <a:solidFill>
                <a:srgbClr val="000000"/>
              </a:solidFill>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PlaceHolder 1"/>
          <p:cNvSpPr>
            <a:spLocks noGrp="1" noRot="1" noChangeAspect="1"/>
          </p:cNvSpPr>
          <p:nvPr>
            <p:ph type="sldImg"/>
          </p:nvPr>
        </p:nvSpPr>
        <p:spPr>
          <a:xfrm>
            <a:off x="685800" y="1143000"/>
            <a:ext cx="5486400" cy="3086100"/>
          </a:xfrm>
          <a:prstGeom prst="rect">
            <a:avLst/>
          </a:prstGeom>
          <a:ln w="0">
            <a:noFill/>
          </a:ln>
        </p:spPr>
      </p:sp>
      <p:sp>
        <p:nvSpPr>
          <p:cNvPr id="292"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0">
              <a:lnSpc>
                <a:spcPct val="100000"/>
              </a:lnSpc>
              <a:buNone/>
            </a:pPr>
            <a:r>
              <a:rPr lang="en-US" sz="2000" b="0" strike="noStrike" spc="-1">
                <a:solidFill>
                  <a:srgbClr val="000000"/>
                </a:solidFill>
                <a:latin typeface="Arial"/>
              </a:rPr>
              <a:t>Message clé : l'IA augmente les capacités humaines, elle ne les remplace pas. Le résultat sur les endoscopistes juniors est frappant.</a:t>
            </a:r>
          </a:p>
        </p:txBody>
      </p:sp>
      <p:sp>
        <p:nvSpPr>
          <p:cNvPr id="293" name="PlaceHolder 3"/>
          <p:cNvSpPr>
            <a:spLocks noGrp="1"/>
          </p:cNvSpPr>
          <p:nvPr>
            <p:ph type="sldNum" idx="7"/>
          </p:nvPr>
        </p:nvSpPr>
        <p:spPr>
          <a:xfrm>
            <a:off x="3884760" y="8685360"/>
            <a:ext cx="2971440" cy="458280"/>
          </a:xfrm>
          <a:prstGeom prst="rect">
            <a:avLst/>
          </a:prstGeom>
          <a:noFill/>
          <a:ln w="0">
            <a:noFill/>
          </a:ln>
        </p:spPr>
        <p:txBody>
          <a:bodyPr lIns="91440" tIns="45720" rIns="91440" bIns="45720" anchor="b">
            <a:noAutofit/>
          </a:bodyPr>
          <a:lstStyle>
            <a:lvl1pPr indent="0" algn="r" defTabSz="914400">
              <a:lnSpc>
                <a:spcPct val="100000"/>
              </a:lnSpc>
              <a:buNone/>
              <a:defRPr lang="en-US" sz="1200" b="0" strike="noStrike" spc="-1">
                <a:solidFill>
                  <a:schemeClr val="dk1"/>
                </a:solidFill>
                <a:latin typeface="+mn-lt"/>
                <a:ea typeface="+mn-ea"/>
              </a:defRPr>
            </a:lvl1pPr>
          </a:lstStyle>
          <a:p>
            <a:pPr indent="0" algn="r" defTabSz="914400">
              <a:lnSpc>
                <a:spcPct val="100000"/>
              </a:lnSpc>
              <a:buNone/>
            </a:pPr>
            <a:fld id="{547C80A1-930C-46B1-9CE4-11D02FF2F353}" type="slidenum">
              <a:rPr lang="en-US" sz="1200" b="0" strike="noStrike" spc="-1">
                <a:solidFill>
                  <a:schemeClr val="dk1"/>
                </a:solidFill>
                <a:latin typeface="+mn-lt"/>
                <a:ea typeface="+mn-ea"/>
              </a:rPr>
              <a:t>4</a:t>
            </a:fld>
            <a:endParaRPr lang="en-US" sz="1200" b="0" strike="noStrike" spc="-1">
              <a:solidFill>
                <a:srgbClr val="000000"/>
              </a:solidFill>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PlaceHolder 1"/>
          <p:cNvSpPr>
            <a:spLocks noGrp="1" noRot="1" noChangeAspect="1"/>
          </p:cNvSpPr>
          <p:nvPr>
            <p:ph type="sldImg"/>
          </p:nvPr>
        </p:nvSpPr>
        <p:spPr>
          <a:xfrm>
            <a:off x="685800" y="1143000"/>
            <a:ext cx="5486400" cy="3086100"/>
          </a:xfrm>
          <a:prstGeom prst="rect">
            <a:avLst/>
          </a:prstGeom>
          <a:ln w="0">
            <a:noFill/>
          </a:ln>
        </p:spPr>
      </p:sp>
      <p:sp>
        <p:nvSpPr>
          <p:cNvPr id="295"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0">
              <a:lnSpc>
                <a:spcPct val="100000"/>
              </a:lnSpc>
              <a:buNone/>
            </a:pPr>
            <a:r>
              <a:rPr lang="en-US" sz="2000" b="0" strike="noStrike" spc="-1">
                <a:solidFill>
                  <a:srgbClr val="000000"/>
                </a:solidFill>
                <a:latin typeface="Arial"/>
              </a:rPr>
              <a:t>PANDA est l'article phare : Nature Medicine, &gt;20 000 patients. Insister sur le fait qu'aucun examen supplémentaire n'est nécessaire.</a:t>
            </a:r>
          </a:p>
        </p:txBody>
      </p:sp>
      <p:sp>
        <p:nvSpPr>
          <p:cNvPr id="296" name="PlaceHolder 3"/>
          <p:cNvSpPr>
            <a:spLocks noGrp="1"/>
          </p:cNvSpPr>
          <p:nvPr>
            <p:ph type="sldNum" idx="8"/>
          </p:nvPr>
        </p:nvSpPr>
        <p:spPr>
          <a:xfrm>
            <a:off x="3884760" y="8685360"/>
            <a:ext cx="2971440" cy="458280"/>
          </a:xfrm>
          <a:prstGeom prst="rect">
            <a:avLst/>
          </a:prstGeom>
          <a:noFill/>
          <a:ln w="0">
            <a:noFill/>
          </a:ln>
        </p:spPr>
        <p:txBody>
          <a:bodyPr lIns="91440" tIns="45720" rIns="91440" bIns="45720" anchor="b">
            <a:noAutofit/>
          </a:bodyPr>
          <a:lstStyle>
            <a:lvl1pPr indent="0" algn="r" defTabSz="914400">
              <a:lnSpc>
                <a:spcPct val="100000"/>
              </a:lnSpc>
              <a:buNone/>
              <a:defRPr lang="en-US" sz="1200" b="0" strike="noStrike" spc="-1">
                <a:solidFill>
                  <a:schemeClr val="dk1"/>
                </a:solidFill>
                <a:latin typeface="+mn-lt"/>
                <a:ea typeface="+mn-ea"/>
              </a:defRPr>
            </a:lvl1pPr>
          </a:lstStyle>
          <a:p>
            <a:pPr indent="0" algn="r" defTabSz="914400">
              <a:lnSpc>
                <a:spcPct val="100000"/>
              </a:lnSpc>
              <a:buNone/>
            </a:pPr>
            <a:fld id="{34A018E0-554F-4B0D-B76D-AB48077CF3AB}" type="slidenum">
              <a:rPr lang="en-US" sz="1200" b="0" strike="noStrike" spc="-1">
                <a:solidFill>
                  <a:schemeClr val="dk1"/>
                </a:solidFill>
                <a:latin typeface="+mn-lt"/>
                <a:ea typeface="+mn-ea"/>
              </a:rPr>
              <a:t>5</a:t>
            </a:fld>
            <a:endParaRPr lang="en-US" sz="1200" b="0" strike="noStrike" spc="-1">
              <a:solidFill>
                <a:srgbClr val="000000"/>
              </a:solidFill>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PlaceHolder 1"/>
          <p:cNvSpPr>
            <a:spLocks noGrp="1" noRot="1" noChangeAspect="1"/>
          </p:cNvSpPr>
          <p:nvPr>
            <p:ph type="sldImg"/>
          </p:nvPr>
        </p:nvSpPr>
        <p:spPr>
          <a:xfrm>
            <a:off x="685800" y="1143000"/>
            <a:ext cx="5486400" cy="3086100"/>
          </a:xfrm>
          <a:prstGeom prst="rect">
            <a:avLst/>
          </a:prstGeom>
          <a:ln w="0">
            <a:noFill/>
          </a:ln>
        </p:spPr>
      </p:sp>
      <p:sp>
        <p:nvSpPr>
          <p:cNvPr id="298"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216000">
              <a:buNone/>
            </a:pPr>
            <a:endParaRPr lang="en-US" sz="1800" b="0" strike="noStrike" spc="-1">
              <a:solidFill>
                <a:srgbClr val="000000"/>
              </a:solidFill>
              <a:latin typeface="Arial"/>
            </a:endParaRPr>
          </a:p>
        </p:txBody>
      </p:sp>
      <p:sp>
        <p:nvSpPr>
          <p:cNvPr id="299" name="PlaceHolder 3"/>
          <p:cNvSpPr>
            <a:spLocks noGrp="1"/>
          </p:cNvSpPr>
          <p:nvPr>
            <p:ph type="sldNum" idx="9"/>
          </p:nvPr>
        </p:nvSpPr>
        <p:spPr>
          <a:xfrm>
            <a:off x="3884760" y="8685360"/>
            <a:ext cx="2971440" cy="458280"/>
          </a:xfrm>
          <a:prstGeom prst="rect">
            <a:avLst/>
          </a:prstGeom>
          <a:noFill/>
          <a:ln w="0">
            <a:noFill/>
          </a:ln>
        </p:spPr>
        <p:txBody>
          <a:bodyPr lIns="91440" tIns="45720" rIns="91440" bIns="45720" anchor="b">
            <a:noAutofit/>
          </a:bodyPr>
          <a:lstStyle>
            <a:lvl1pPr indent="0" algn="r" defTabSz="914400">
              <a:lnSpc>
                <a:spcPct val="100000"/>
              </a:lnSpc>
              <a:buNone/>
              <a:defRPr lang="en-US" sz="1200" b="0" strike="noStrike" spc="-1">
                <a:solidFill>
                  <a:schemeClr val="dk1"/>
                </a:solidFill>
                <a:latin typeface="+mn-lt"/>
                <a:ea typeface="+mn-ea"/>
              </a:defRPr>
            </a:lvl1pPr>
          </a:lstStyle>
          <a:p>
            <a:pPr indent="0" algn="r" defTabSz="914400">
              <a:lnSpc>
                <a:spcPct val="100000"/>
              </a:lnSpc>
              <a:buNone/>
            </a:pPr>
            <a:fld id="{A7414530-3F9D-4053-8F96-C966F1ED350E}" type="slidenum">
              <a:rPr lang="en-US" sz="1200" b="0" strike="noStrike" spc="-1">
                <a:solidFill>
                  <a:schemeClr val="dk1"/>
                </a:solidFill>
                <a:latin typeface="+mn-lt"/>
                <a:ea typeface="+mn-ea"/>
              </a:rPr>
              <a:t>6</a:t>
            </a:fld>
            <a:endParaRPr lang="en-US" sz="1200" b="0" strike="noStrike" spc="-1">
              <a:solidFill>
                <a:srgbClr val="000000"/>
              </a:solidFill>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PlaceHolder 1"/>
          <p:cNvSpPr>
            <a:spLocks noGrp="1" noRot="1" noChangeAspect="1"/>
          </p:cNvSpPr>
          <p:nvPr>
            <p:ph type="sldImg"/>
          </p:nvPr>
        </p:nvSpPr>
        <p:spPr>
          <a:xfrm>
            <a:off x="685800" y="1143000"/>
            <a:ext cx="5486400" cy="3086100"/>
          </a:xfrm>
          <a:prstGeom prst="rect">
            <a:avLst/>
          </a:prstGeom>
          <a:ln w="0">
            <a:noFill/>
          </a:ln>
        </p:spPr>
      </p:sp>
      <p:sp>
        <p:nvSpPr>
          <p:cNvPr id="301"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216000">
              <a:buNone/>
            </a:pPr>
            <a:endParaRPr lang="en-US" sz="1800" b="0" strike="noStrike" spc="-1">
              <a:solidFill>
                <a:srgbClr val="000000"/>
              </a:solidFill>
              <a:latin typeface="Arial"/>
            </a:endParaRPr>
          </a:p>
        </p:txBody>
      </p:sp>
      <p:sp>
        <p:nvSpPr>
          <p:cNvPr id="302" name="PlaceHolder 3"/>
          <p:cNvSpPr>
            <a:spLocks noGrp="1"/>
          </p:cNvSpPr>
          <p:nvPr>
            <p:ph type="sldNum" idx="10"/>
          </p:nvPr>
        </p:nvSpPr>
        <p:spPr>
          <a:xfrm>
            <a:off x="3884760" y="8685360"/>
            <a:ext cx="2971440" cy="458280"/>
          </a:xfrm>
          <a:prstGeom prst="rect">
            <a:avLst/>
          </a:prstGeom>
          <a:noFill/>
          <a:ln w="0">
            <a:noFill/>
          </a:ln>
        </p:spPr>
        <p:txBody>
          <a:bodyPr lIns="91440" tIns="45720" rIns="91440" bIns="45720" anchor="b">
            <a:noAutofit/>
          </a:bodyPr>
          <a:lstStyle>
            <a:lvl1pPr indent="0" algn="r" defTabSz="914400">
              <a:lnSpc>
                <a:spcPct val="100000"/>
              </a:lnSpc>
              <a:buNone/>
              <a:defRPr lang="en-US" sz="1200" b="0" strike="noStrike" spc="-1">
                <a:solidFill>
                  <a:schemeClr val="dk1"/>
                </a:solidFill>
                <a:latin typeface="+mn-lt"/>
                <a:ea typeface="+mn-ea"/>
              </a:defRPr>
            </a:lvl1pPr>
          </a:lstStyle>
          <a:p>
            <a:pPr indent="0" algn="r" defTabSz="914400">
              <a:lnSpc>
                <a:spcPct val="100000"/>
              </a:lnSpc>
              <a:buNone/>
            </a:pPr>
            <a:fld id="{8038981F-5BDD-418C-9459-46FCA003F294}" type="slidenum">
              <a:rPr lang="en-US" sz="1200" b="0" strike="noStrike" spc="-1">
                <a:solidFill>
                  <a:schemeClr val="dk1"/>
                </a:solidFill>
                <a:latin typeface="+mn-lt"/>
                <a:ea typeface="+mn-ea"/>
              </a:rPr>
              <a:t>7</a:t>
            </a:fld>
            <a:endParaRPr lang="en-US" sz="1200" b="0" strike="noStrike" spc="-1">
              <a:solidFill>
                <a:srgbClr val="000000"/>
              </a:solidFill>
              <a:latin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PlaceHolder 1"/>
          <p:cNvSpPr>
            <a:spLocks noGrp="1" noRot="1" noChangeAspect="1"/>
          </p:cNvSpPr>
          <p:nvPr>
            <p:ph type="sldImg"/>
          </p:nvPr>
        </p:nvSpPr>
        <p:spPr>
          <a:xfrm>
            <a:off x="685800" y="1143000"/>
            <a:ext cx="5486400" cy="3086100"/>
          </a:xfrm>
          <a:prstGeom prst="rect">
            <a:avLst/>
          </a:prstGeom>
          <a:ln w="0">
            <a:noFill/>
          </a:ln>
        </p:spPr>
      </p:sp>
      <p:sp>
        <p:nvSpPr>
          <p:cNvPr id="304"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0">
              <a:lnSpc>
                <a:spcPct val="100000"/>
              </a:lnSpc>
              <a:buNone/>
            </a:pPr>
            <a:r>
              <a:rPr lang="en-US" sz="2000" b="0" strike="noStrike" spc="-1">
                <a:solidFill>
                  <a:srgbClr val="000000"/>
                </a:solidFill>
                <a:latin typeface="Arial"/>
              </a:rPr>
              <a:t>Point clé : le paradoxe de responsabilité. Le clinicien est juridiquement responsable mais ne peut pas comprendre l'algorithme qu'il utilise.</a:t>
            </a:r>
          </a:p>
        </p:txBody>
      </p:sp>
      <p:sp>
        <p:nvSpPr>
          <p:cNvPr id="305" name="PlaceHolder 3"/>
          <p:cNvSpPr>
            <a:spLocks noGrp="1"/>
          </p:cNvSpPr>
          <p:nvPr>
            <p:ph type="sldNum" idx="11"/>
          </p:nvPr>
        </p:nvSpPr>
        <p:spPr>
          <a:xfrm>
            <a:off x="3884760" y="8685360"/>
            <a:ext cx="2971440" cy="458280"/>
          </a:xfrm>
          <a:prstGeom prst="rect">
            <a:avLst/>
          </a:prstGeom>
          <a:noFill/>
          <a:ln w="0">
            <a:noFill/>
          </a:ln>
        </p:spPr>
        <p:txBody>
          <a:bodyPr lIns="91440" tIns="45720" rIns="91440" bIns="45720" anchor="b">
            <a:noAutofit/>
          </a:bodyPr>
          <a:lstStyle>
            <a:lvl1pPr indent="0" algn="r" defTabSz="914400">
              <a:lnSpc>
                <a:spcPct val="100000"/>
              </a:lnSpc>
              <a:buNone/>
              <a:defRPr lang="en-US" sz="1200" b="0" strike="noStrike" spc="-1">
                <a:solidFill>
                  <a:schemeClr val="dk1"/>
                </a:solidFill>
                <a:latin typeface="+mn-lt"/>
                <a:ea typeface="+mn-ea"/>
              </a:defRPr>
            </a:lvl1pPr>
          </a:lstStyle>
          <a:p>
            <a:pPr indent="0" algn="r" defTabSz="914400">
              <a:lnSpc>
                <a:spcPct val="100000"/>
              </a:lnSpc>
              <a:buNone/>
            </a:pPr>
            <a:fld id="{A23A4386-676A-4668-A94D-B105A9FE4F29}" type="slidenum">
              <a:rPr lang="en-US" sz="1200" b="0" strike="noStrike" spc="-1">
                <a:solidFill>
                  <a:schemeClr val="dk1"/>
                </a:solidFill>
                <a:latin typeface="+mn-lt"/>
                <a:ea typeface="+mn-ea"/>
              </a:rPr>
              <a:t>8</a:t>
            </a:fld>
            <a:endParaRPr lang="en-US" sz="1200" b="0" strike="noStrike" spc="-1">
              <a:solidFill>
                <a:srgbClr val="000000"/>
              </a:solidFill>
              <a:latin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PlaceHolder 1"/>
          <p:cNvSpPr>
            <a:spLocks noGrp="1" noRot="1" noChangeAspect="1"/>
          </p:cNvSpPr>
          <p:nvPr>
            <p:ph type="sldImg"/>
          </p:nvPr>
        </p:nvSpPr>
        <p:spPr>
          <a:xfrm>
            <a:off x="685800" y="1143000"/>
            <a:ext cx="5486400" cy="3086100"/>
          </a:xfrm>
          <a:prstGeom prst="rect">
            <a:avLst/>
          </a:prstGeom>
          <a:ln w="0">
            <a:noFill/>
          </a:ln>
        </p:spPr>
      </p:sp>
      <p:sp>
        <p:nvSpPr>
          <p:cNvPr id="307"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lstStyle/>
          <a:p>
            <a:pPr marL="216000" indent="0">
              <a:lnSpc>
                <a:spcPct val="100000"/>
              </a:lnSpc>
              <a:buNone/>
            </a:pPr>
            <a:r>
              <a:rPr lang="en-US" sz="2000" b="0" strike="noStrike" spc="-1">
                <a:solidFill>
                  <a:srgbClr val="000000"/>
                </a:solidFill>
                <a:latin typeface="Arial"/>
              </a:rPr>
              <a:t>Insister sur le risque d'aggravation des inégalités. Terminer sur les 6 principes de l'OMS comme cadre de référence.</a:t>
            </a:r>
          </a:p>
        </p:txBody>
      </p:sp>
      <p:sp>
        <p:nvSpPr>
          <p:cNvPr id="308" name="PlaceHolder 3"/>
          <p:cNvSpPr>
            <a:spLocks noGrp="1"/>
          </p:cNvSpPr>
          <p:nvPr>
            <p:ph type="sldNum" idx="12"/>
          </p:nvPr>
        </p:nvSpPr>
        <p:spPr>
          <a:xfrm>
            <a:off x="3884760" y="8685360"/>
            <a:ext cx="2971440" cy="458280"/>
          </a:xfrm>
          <a:prstGeom prst="rect">
            <a:avLst/>
          </a:prstGeom>
          <a:noFill/>
          <a:ln w="0">
            <a:noFill/>
          </a:ln>
        </p:spPr>
        <p:txBody>
          <a:bodyPr lIns="91440" tIns="45720" rIns="91440" bIns="45720" anchor="b">
            <a:noAutofit/>
          </a:bodyPr>
          <a:lstStyle>
            <a:lvl1pPr indent="0" algn="r" defTabSz="914400">
              <a:lnSpc>
                <a:spcPct val="100000"/>
              </a:lnSpc>
              <a:buNone/>
              <a:defRPr lang="en-US" sz="1200" b="0" strike="noStrike" spc="-1">
                <a:solidFill>
                  <a:schemeClr val="dk1"/>
                </a:solidFill>
                <a:latin typeface="+mn-lt"/>
                <a:ea typeface="+mn-ea"/>
              </a:defRPr>
            </a:lvl1pPr>
          </a:lstStyle>
          <a:p>
            <a:pPr indent="0" algn="r" defTabSz="914400">
              <a:lnSpc>
                <a:spcPct val="100000"/>
              </a:lnSpc>
              <a:buNone/>
            </a:pPr>
            <a:fld id="{AEBC9693-CB63-4083-9E97-E0C911687FCF}" type="slidenum">
              <a:rPr lang="en-US" sz="1200" b="0" strike="noStrike" spc="-1">
                <a:solidFill>
                  <a:schemeClr val="dk1"/>
                </a:solidFill>
                <a:latin typeface="+mn-lt"/>
                <a:ea typeface="+mn-ea"/>
              </a:rPr>
              <a:t>9</a:t>
            </a:fld>
            <a:endParaRPr lang="en-US" sz="1200" b="0" strike="noStrike" spc="-1">
              <a:solidFill>
                <a:srgbClr val="000000"/>
              </a:solidFill>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DEFAULT">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buNone/>
            </a:pPr>
            <a:r>
              <a:rPr lang="en-US" sz="1800" b="0" strike="noStrike" spc="-1">
                <a:solidFill>
                  <a:schemeClr val="dk1"/>
                </a:solidFill>
                <a:latin typeface="Calibri"/>
              </a:rPr>
              <a:t>Click to edit the title text format</a:t>
            </a:r>
          </a:p>
        </p:txBody>
      </p:sp>
      <p:sp>
        <p:nvSpPr>
          <p:cNvPr id="3" name="PlaceHolder 2"/>
          <p:cNvSpPr>
            <a:spLocks noGrp="1"/>
          </p:cNvSpPr>
          <p:nvPr>
            <p:ph type="body"/>
          </p:nvPr>
        </p:nvSpPr>
        <p:spPr>
          <a:xfrm>
            <a:off x="457200" y="1203480"/>
            <a:ext cx="8229240" cy="298296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3200" b="0" strike="noStrike" spc="-1">
                <a:solidFill>
                  <a:schemeClr val="dk1"/>
                </a:solidFill>
                <a:latin typeface="Calibri"/>
              </a:rPr>
              <a:t>Click to edit the outline text format</a:t>
            </a:r>
          </a:p>
          <a:p>
            <a:pPr marL="864000" lvl="1" indent="-324000">
              <a:spcBef>
                <a:spcPts val="1134"/>
              </a:spcBef>
              <a:buClr>
                <a:srgbClr val="000000"/>
              </a:buClr>
              <a:buSzPct val="75000"/>
              <a:buFont typeface="Symbol" charset="2"/>
              <a:buChar char=""/>
            </a:pPr>
            <a:r>
              <a:rPr lang="en-US" sz="2400" b="0" strike="noStrike" spc="-1">
                <a:solidFill>
                  <a:schemeClr val="dk1"/>
                </a:solidFill>
                <a:latin typeface="Calibri"/>
              </a:rPr>
              <a:t>Second Outline Level</a:t>
            </a:r>
          </a:p>
          <a:p>
            <a:pPr marL="1296000" lvl="2" indent="-288000">
              <a:spcBef>
                <a:spcPts val="850"/>
              </a:spcBef>
              <a:buClr>
                <a:srgbClr val="000000"/>
              </a:buClr>
              <a:buSzPct val="45000"/>
              <a:buFont typeface="Wingdings" charset="2"/>
              <a:buChar char=""/>
            </a:pPr>
            <a:r>
              <a:rPr lang="en-US" sz="2000" b="0" strike="noStrike" spc="-1">
                <a:solidFill>
                  <a:schemeClr val="dk1"/>
                </a:solidFill>
                <a:latin typeface="Calibri"/>
              </a:rPr>
              <a:t>Third Outline Level</a:t>
            </a:r>
          </a:p>
          <a:p>
            <a:pPr marL="1728000" lvl="3" indent="-216000">
              <a:spcBef>
                <a:spcPts val="567"/>
              </a:spcBef>
              <a:buClr>
                <a:srgbClr val="000000"/>
              </a:buClr>
              <a:buSzPct val="75000"/>
              <a:buFont typeface="Symbol" charset="2"/>
              <a:buChar char=""/>
            </a:pPr>
            <a:r>
              <a:rPr lang="en-US" sz="2000" b="0" strike="noStrike" spc="-1">
                <a:solidFill>
                  <a:schemeClr val="dk1"/>
                </a:solidFill>
                <a:latin typeface="Calibri"/>
              </a:rPr>
              <a:t>Fourth Outline Level</a:t>
            </a:r>
          </a:p>
          <a:p>
            <a:pPr marL="2160000" lvl="4" indent="-216000">
              <a:spcBef>
                <a:spcPts val="283"/>
              </a:spcBef>
              <a:buClr>
                <a:srgbClr val="000000"/>
              </a:buClr>
              <a:buSzPct val="45000"/>
              <a:buFont typeface="Wingdings" charset="2"/>
              <a:buChar char=""/>
            </a:pPr>
            <a:r>
              <a:rPr lang="en-US" sz="2000" b="0" strike="noStrike" spc="-1">
                <a:solidFill>
                  <a:schemeClr val="dk1"/>
                </a:solidFill>
                <a:latin typeface="Calibri"/>
              </a:rPr>
              <a:t>Fifth Outline Level</a:t>
            </a:r>
          </a:p>
          <a:p>
            <a:pPr marL="2592000" lvl="5" indent="-216000">
              <a:spcBef>
                <a:spcPts val="283"/>
              </a:spcBef>
              <a:buClr>
                <a:srgbClr val="000000"/>
              </a:buClr>
              <a:buSzPct val="45000"/>
              <a:buFont typeface="Wingdings" charset="2"/>
              <a:buChar char=""/>
            </a:pPr>
            <a:r>
              <a:rPr lang="en-US" sz="2000" b="0" strike="noStrike" spc="-1">
                <a:solidFill>
                  <a:schemeClr val="dk1"/>
                </a:solidFill>
                <a:latin typeface="Calibri"/>
              </a:rPr>
              <a:t>Sixth Outline Level</a:t>
            </a:r>
          </a:p>
          <a:p>
            <a:pPr marL="3024000" lvl="6" indent="-216000">
              <a:spcBef>
                <a:spcPts val="283"/>
              </a:spcBef>
              <a:buClr>
                <a:srgbClr val="000000"/>
              </a:buClr>
              <a:buSzPct val="45000"/>
              <a:buFont typeface="Wingdings" charset="2"/>
              <a:buChar char=""/>
            </a:pPr>
            <a:r>
              <a:rPr lang="en-US" sz="2000" b="0" strike="noStrike" spc="-1">
                <a:solidFill>
                  <a:schemeClr val="dk1"/>
                </a:solidFill>
                <a:latin typeface="Calibri"/>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B2A4A"/>
        </a:solidFill>
        <a:effectLst/>
      </p:bgPr>
    </p:bg>
    <p:spTree>
      <p:nvGrpSpPr>
        <p:cNvPr id="1" name=""/>
        <p:cNvGrpSpPr/>
        <p:nvPr/>
      </p:nvGrpSpPr>
      <p:grpSpPr>
        <a:xfrm>
          <a:off x="0" y="0"/>
          <a:ext cx="0" cy="0"/>
          <a:chOff x="0" y="0"/>
          <a:chExt cx="0" cy="0"/>
        </a:xfrm>
      </p:grpSpPr>
      <p:sp>
        <p:nvSpPr>
          <p:cNvPr id="8" name="Shape 0"/>
          <p:cNvSpPr/>
          <p:nvPr/>
        </p:nvSpPr>
        <p:spPr>
          <a:xfrm>
            <a:off x="-1463040" y="3017520"/>
            <a:ext cx="3840120" cy="3840120"/>
          </a:xfrm>
          <a:solidFill>
            <a:srgbClr val="0D9488">
              <a:alpha val="18000"/>
            </a:srgbClr>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FFFFFF"/>
              </a:solidFill>
              <a:latin typeface="Arial"/>
            </a:endParaRPr>
          </a:p>
        </p:txBody>
      </p:sp>
      <p:sp>
        <p:nvSpPr>
          <p:cNvPr id="9" name="Shape 1"/>
          <p:cNvSpPr/>
          <p:nvPr/>
        </p:nvSpPr>
        <p:spPr>
          <a:xfrm>
            <a:off x="7406640" y="-1188720"/>
            <a:ext cx="3108600" cy="3108600"/>
          </a:xfrm>
          <a:solidFill>
            <a:srgbClr val="E9A23B">
              <a:alpha val="16000"/>
            </a:srgbClr>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Arial"/>
            </a:endParaRPr>
          </a:p>
        </p:txBody>
      </p:sp>
      <p:sp>
        <p:nvSpPr>
          <p:cNvPr id="10" name="Shape 2"/>
          <p:cNvSpPr/>
          <p:nvPr/>
        </p:nvSpPr>
        <p:spPr>
          <a:xfrm>
            <a:off x="7223760" y="3931920"/>
            <a:ext cx="1645560" cy="1645560"/>
          </a:xfrm>
          <a:solidFill>
            <a:srgbClr val="A78BFA">
              <a:alpha val="12000"/>
            </a:srgbClr>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Arial"/>
            </a:endParaRPr>
          </a:p>
        </p:txBody>
      </p:sp>
      <p:pic>
        <p:nvPicPr>
          <p:cNvPr id="11" name="Image 0" descr="preencoded.png"/>
          <p:cNvPicPr/>
          <p:nvPr/>
        </p:nvPicPr>
        <p:blipFill>
          <a:blip r:embed="rId3"/>
          <a:stretch/>
        </p:blipFill>
        <p:spPr>
          <a:xfrm>
            <a:off x="4160520" y="658440"/>
            <a:ext cx="822600" cy="822600"/>
          </a:xfrm>
          <a:prstGeom prst="rect">
            <a:avLst/>
          </a:prstGeom>
          <a:ln w="0">
            <a:noFill/>
          </a:ln>
        </p:spPr>
      </p:pic>
      <p:sp>
        <p:nvSpPr>
          <p:cNvPr id="12" name="Text 3"/>
          <p:cNvSpPr/>
          <p:nvPr/>
        </p:nvSpPr>
        <p:spPr>
          <a:xfrm>
            <a:off x="548640" y="1627560"/>
            <a:ext cx="8046360" cy="2739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defTabSz="914400">
              <a:lnSpc>
                <a:spcPct val="100000"/>
              </a:lnSpc>
              <a:tabLst>
                <a:tab pos="0" algn="l"/>
              </a:tabLst>
            </a:pPr>
            <a:r>
              <a:rPr lang="en-US" sz="1100" b="0" i="1" strike="noStrike" spc="-1">
                <a:solidFill>
                  <a:srgbClr val="2DD4BF"/>
                </a:solidFill>
                <a:latin typeface="Arial"/>
                <a:ea typeface="Arial"/>
              </a:rPr>
              <a:t>EKO Félicie — FGSM2</a:t>
            </a:r>
            <a:endParaRPr lang="en-US" sz="1100" b="0" strike="noStrike" spc="-1">
              <a:solidFill>
                <a:srgbClr val="FFFFFF"/>
              </a:solidFill>
              <a:latin typeface="Arial"/>
            </a:endParaRPr>
          </a:p>
        </p:txBody>
      </p:sp>
      <p:sp>
        <p:nvSpPr>
          <p:cNvPr id="13" name="Text 4"/>
          <p:cNvSpPr/>
          <p:nvPr/>
        </p:nvSpPr>
        <p:spPr>
          <a:xfrm>
            <a:off x="548640" y="1920240"/>
            <a:ext cx="8046360" cy="2923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defTabSz="914400">
              <a:lnSpc>
                <a:spcPct val="100000"/>
              </a:lnSpc>
              <a:tabLst>
                <a:tab pos="0" algn="l"/>
              </a:tabLst>
            </a:pPr>
            <a:r>
              <a:rPr lang="en-US" sz="1100" b="0" strike="noStrike" spc="398">
                <a:solidFill>
                  <a:srgbClr val="94A3B8"/>
                </a:solidFill>
                <a:latin typeface="Arial"/>
                <a:ea typeface="Arial"/>
              </a:rPr>
              <a:t>U E R B 1 4</a:t>
            </a:r>
            <a:endParaRPr lang="en-US" sz="1100" b="0" strike="noStrike" spc="-1">
              <a:solidFill>
                <a:srgbClr val="FFFFFF"/>
              </a:solidFill>
              <a:latin typeface="Arial"/>
            </a:endParaRPr>
          </a:p>
        </p:txBody>
      </p:sp>
      <p:sp>
        <p:nvSpPr>
          <p:cNvPr id="14" name="Text 5"/>
          <p:cNvSpPr/>
          <p:nvPr/>
        </p:nvSpPr>
        <p:spPr>
          <a:xfrm>
            <a:off x="548640" y="2286000"/>
            <a:ext cx="8046360" cy="5666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defTabSz="914400">
              <a:lnSpc>
                <a:spcPct val="100000"/>
              </a:lnSpc>
              <a:tabLst>
                <a:tab pos="0" algn="l"/>
              </a:tabLst>
            </a:pPr>
            <a:r>
              <a:rPr lang="en-US" sz="3200" b="1" strike="noStrike" spc="-1">
                <a:solidFill>
                  <a:srgbClr val="FFFFFF"/>
                </a:solidFill>
                <a:latin typeface="Arial"/>
                <a:ea typeface="Arial"/>
              </a:rPr>
              <a:t>Deep learning et</a:t>
            </a:r>
            <a:endParaRPr lang="en-US" sz="3200" b="0" strike="noStrike" spc="-1">
              <a:solidFill>
                <a:srgbClr val="FFFFFF"/>
              </a:solidFill>
              <a:latin typeface="Arial"/>
            </a:endParaRPr>
          </a:p>
        </p:txBody>
      </p:sp>
      <p:sp>
        <p:nvSpPr>
          <p:cNvPr id="15" name="Text 6"/>
          <p:cNvSpPr/>
          <p:nvPr/>
        </p:nvSpPr>
        <p:spPr>
          <a:xfrm>
            <a:off x="548640" y="2816280"/>
            <a:ext cx="8046360" cy="5666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defTabSz="914400">
              <a:lnSpc>
                <a:spcPct val="100000"/>
              </a:lnSpc>
              <a:tabLst>
                <a:tab pos="0" algn="l"/>
              </a:tabLst>
            </a:pPr>
            <a:r>
              <a:rPr lang="en-US" sz="3200" b="1" strike="noStrike" spc="-1">
                <a:solidFill>
                  <a:srgbClr val="E9A23B"/>
                </a:solidFill>
                <a:latin typeface="Arial"/>
                <a:ea typeface="Arial"/>
              </a:rPr>
              <a:t>cancer du pancréas</a:t>
            </a:r>
            <a:endParaRPr lang="en-US" sz="3200" b="0" strike="noStrike" spc="-1">
              <a:solidFill>
                <a:srgbClr val="FFFFFF"/>
              </a:solidFill>
              <a:latin typeface="Arial"/>
            </a:endParaRPr>
          </a:p>
        </p:txBody>
      </p:sp>
      <p:sp>
        <p:nvSpPr>
          <p:cNvPr id="16" name="Shape 7"/>
          <p:cNvSpPr/>
          <p:nvPr/>
        </p:nvSpPr>
        <p:spPr>
          <a:xfrm>
            <a:off x="3291840" y="3547800"/>
            <a:ext cx="2559960" cy="360"/>
          </a:xfrm>
          <a:noFill/>
          <a:ln w="19050">
            <a:solidFill>
              <a:srgbClr val="0D9488"/>
            </a:solidFill>
            <a:round/>
          </a:ln>
        </p:spPr>
        <p:style>
          <a:lnRef idx="0">
            <a:scrgbClr r="0" g="0" b="0"/>
          </a:lnRef>
          <a:fillRef idx="0">
            <a:scrgbClr r="0" g="0" b="0"/>
          </a:fillRef>
          <a:effectRef idx="0">
            <a:scrgbClr r="0" g="0" b="0"/>
          </a:effectRef>
          <a:fontRef idx="minor"/>
        </p:style>
        <p:txBody>
          <a:bodyPr lIns="90000" tIns="-44640" rIns="90000" bIns="-44640" anchor="t">
            <a:noAutofit/>
          </a:bodyPr>
          <a:lstStyle/>
          <a:p>
            <a:endParaRPr lang="en-US" sz="1800" b="0" strike="noStrike" spc="-1">
              <a:solidFill>
                <a:srgbClr val="FFFFFF"/>
              </a:solidFill>
              <a:latin typeface="Arial"/>
            </a:endParaRPr>
          </a:p>
        </p:txBody>
      </p:sp>
      <p:sp>
        <p:nvSpPr>
          <p:cNvPr id="17" name="Text 8"/>
          <p:cNvSpPr/>
          <p:nvPr/>
        </p:nvSpPr>
        <p:spPr>
          <a:xfrm>
            <a:off x="548640" y="3703320"/>
            <a:ext cx="8046360" cy="3106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defTabSz="914400">
              <a:lnSpc>
                <a:spcPct val="100000"/>
              </a:lnSpc>
              <a:tabLst>
                <a:tab pos="0" algn="l"/>
              </a:tabLst>
            </a:pPr>
            <a:r>
              <a:rPr lang="en-US" sz="1200" b="0" strike="noStrike" spc="-1">
                <a:solidFill>
                  <a:srgbClr val="E8EDF3"/>
                </a:solidFill>
                <a:latin typeface="Arial"/>
                <a:ea typeface="Arial"/>
              </a:rPr>
              <a:t>Revue bibliographique de 10 articles  ·  Apports et limites</a:t>
            </a:r>
            <a:endParaRPr lang="en-US" sz="1200" b="0" strike="noStrike" spc="-1">
              <a:solidFill>
                <a:srgbClr val="FFFFFF"/>
              </a:solidFill>
              <a:latin typeface="Arial"/>
            </a:endParaRPr>
          </a:p>
        </p:txBody>
      </p:sp>
      <p:sp>
        <p:nvSpPr>
          <p:cNvPr id="18" name="Text 9"/>
          <p:cNvSpPr/>
          <p:nvPr/>
        </p:nvSpPr>
        <p:spPr>
          <a:xfrm>
            <a:off x="548640" y="4005000"/>
            <a:ext cx="8046360" cy="2739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defTabSz="914400">
              <a:lnSpc>
                <a:spcPct val="100000"/>
              </a:lnSpc>
              <a:tabLst>
                <a:tab pos="0" algn="l"/>
              </a:tabLst>
            </a:pPr>
            <a:r>
              <a:rPr lang="en-US" sz="950" b="0" i="1" strike="noStrike" spc="-1">
                <a:solidFill>
                  <a:srgbClr val="94A3B8"/>
                </a:solidFill>
                <a:latin typeface="Arial"/>
                <a:ea typeface="Arial"/>
              </a:rPr>
              <a:t>Revues à comité de lecture internationales</a:t>
            </a:r>
            <a:endParaRPr lang="en-US" sz="950" b="0" strike="noStrike" spc="-1">
              <a:solidFill>
                <a:srgbClr val="FFFFFF"/>
              </a:solidFill>
              <a:latin typeface="Arial"/>
            </a:endParaRPr>
          </a:p>
        </p:txBody>
      </p:sp>
      <p:sp>
        <p:nvSpPr>
          <p:cNvPr id="19" name="Text 10"/>
          <p:cNvSpPr/>
          <p:nvPr/>
        </p:nvSpPr>
        <p:spPr>
          <a:xfrm>
            <a:off x="548640" y="4498920"/>
            <a:ext cx="8046360" cy="2739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defTabSz="914400">
              <a:lnSpc>
                <a:spcPct val="100000"/>
              </a:lnSpc>
              <a:tabLst>
                <a:tab pos="0" algn="l"/>
              </a:tabLst>
            </a:pPr>
            <a:r>
              <a:rPr lang="en-US" sz="800" b="0" strike="noStrike" spc="299">
                <a:solidFill>
                  <a:srgbClr val="94A3B8"/>
                </a:solidFill>
                <a:latin typeface="Arial"/>
                <a:ea typeface="Arial"/>
              </a:rPr>
              <a:t>IA  ·  ONCOLOGIE  ·  DEEP LEARNING</a:t>
            </a:r>
            <a:endParaRPr lang="en-US" sz="800" b="0" strike="noStrike" spc="-1">
              <a:solidFill>
                <a:srgbClr val="FFFFFF"/>
              </a:solidFill>
              <a:latin typeface="Arial"/>
            </a:endParaRPr>
          </a:p>
        </p:txBody>
      </p:sp>
      <p:sp>
        <p:nvSpPr>
          <p:cNvPr id="20" name="Text 11"/>
          <p:cNvSpPr/>
          <p:nvPr/>
        </p:nvSpPr>
        <p:spPr>
          <a:xfrm>
            <a:off x="8092440" y="4773240"/>
            <a:ext cx="822600" cy="2739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r" defTabSz="914400">
              <a:lnSpc>
                <a:spcPct val="100000"/>
              </a:lnSpc>
              <a:tabLst>
                <a:tab pos="0" algn="l"/>
              </a:tabLst>
            </a:pPr>
            <a:r>
              <a:rPr lang="en-US" sz="900" b="0" strike="noStrike" spc="-1">
                <a:solidFill>
                  <a:srgbClr val="94A3B8"/>
                </a:solidFill>
                <a:latin typeface="Arial"/>
                <a:ea typeface="Arial"/>
              </a:rPr>
              <a:t>1 / 11</a:t>
            </a:r>
            <a:endParaRPr lang="en-US" sz="900" b="0" strike="noStrike" spc="-1">
              <a:solidFill>
                <a:srgbClr val="FFFFFF"/>
              </a:solidFill>
              <a:latin typeface="Arial"/>
            </a:endParaRPr>
          </a:p>
        </p:txBody>
      </p:sp>
    </p:spTree>
    <p:extLst>
      <p:ext uri="{BB962C8B-B14F-4D97-AF65-F5344CB8AC3E}">
        <p14:creationId xmlns:p14="http://schemas.microsoft.com/office/powerpoint/2010/main" val="539328340"/>
      </p:ext>
    </p:extLst>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B2A4A"/>
        </a:solidFill>
        <a:effectLst/>
      </p:bgPr>
    </p:bg>
    <p:spTree>
      <p:nvGrpSpPr>
        <p:cNvPr id="1" name=""/>
        <p:cNvGrpSpPr/>
        <p:nvPr/>
      </p:nvGrpSpPr>
      <p:grpSpPr>
        <a:xfrm>
          <a:off x="0" y="0"/>
          <a:ext cx="0" cy="0"/>
          <a:chOff x="0" y="0"/>
          <a:chExt cx="0" cy="0"/>
        </a:xfrm>
      </p:grpSpPr>
      <p:sp>
        <p:nvSpPr>
          <p:cNvPr id="247" name="Shape 0"/>
          <p:cNvSpPr/>
          <p:nvPr/>
        </p:nvSpPr>
        <p:spPr>
          <a:xfrm>
            <a:off x="-1005840" y="3474720"/>
            <a:ext cx="2925720" cy="2925720"/>
          </a:xfrm>
          <a:solidFill>
            <a:srgbClr val="0D9488">
              <a:alpha val="16000"/>
            </a:srgbClr>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FFFFFF"/>
              </a:solidFill>
              <a:latin typeface="Arial"/>
            </a:endParaRPr>
          </a:p>
        </p:txBody>
      </p:sp>
      <p:sp>
        <p:nvSpPr>
          <p:cNvPr id="248" name="Shape 1"/>
          <p:cNvSpPr/>
          <p:nvPr/>
        </p:nvSpPr>
        <p:spPr>
          <a:xfrm>
            <a:off x="7863840" y="-822960"/>
            <a:ext cx="2194200" cy="2194200"/>
          </a:xfrm>
          <a:solidFill>
            <a:srgbClr val="E9A23B">
              <a:alpha val="14000"/>
            </a:srgbClr>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Arial"/>
            </a:endParaRPr>
          </a:p>
        </p:txBody>
      </p:sp>
      <p:sp>
        <p:nvSpPr>
          <p:cNvPr id="249" name="Shape 2"/>
          <p:cNvSpPr/>
          <p:nvPr/>
        </p:nvSpPr>
        <p:spPr>
          <a:xfrm>
            <a:off x="365760" y="182880"/>
            <a:ext cx="2468520" cy="292320"/>
          </a:xfrm>
          <a:solidFill>
            <a:srgbClr val="0D9488"/>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FFFFFF"/>
              </a:solidFill>
              <a:latin typeface="Arial"/>
            </a:endParaRPr>
          </a:p>
        </p:txBody>
      </p:sp>
      <p:sp>
        <p:nvSpPr>
          <p:cNvPr id="250" name="Text 3"/>
          <p:cNvSpPr/>
          <p:nvPr/>
        </p:nvSpPr>
        <p:spPr>
          <a:xfrm>
            <a:off x="365760" y="182880"/>
            <a:ext cx="2468520" cy="2923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defTabSz="914400">
              <a:lnSpc>
                <a:spcPct val="100000"/>
              </a:lnSpc>
              <a:tabLst>
                <a:tab pos="0" algn="l"/>
              </a:tabLst>
            </a:pPr>
            <a:r>
              <a:rPr lang="en-US" sz="850" b="1" strike="noStrike" spc="-1">
                <a:solidFill>
                  <a:srgbClr val="FFFFFF"/>
                </a:solidFill>
                <a:latin typeface="Arial"/>
                <a:ea typeface="Arial"/>
              </a:rPr>
              <a:t>CONCLUSION</a:t>
            </a:r>
            <a:endParaRPr lang="en-US" sz="850" b="0" strike="noStrike" spc="-1">
              <a:solidFill>
                <a:srgbClr val="FFFFFF"/>
              </a:solidFill>
              <a:latin typeface="Arial"/>
            </a:endParaRPr>
          </a:p>
        </p:txBody>
      </p:sp>
      <p:sp>
        <p:nvSpPr>
          <p:cNvPr id="251" name="Text 4"/>
          <p:cNvSpPr/>
          <p:nvPr/>
        </p:nvSpPr>
        <p:spPr>
          <a:xfrm>
            <a:off x="365760" y="567000"/>
            <a:ext cx="8412120" cy="5025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defTabSz="914400">
              <a:lnSpc>
                <a:spcPct val="100000"/>
              </a:lnSpc>
              <a:tabLst>
                <a:tab pos="0" algn="l"/>
              </a:tabLst>
            </a:pPr>
            <a:r>
              <a:rPr lang="en-US" sz="2200" b="1" strike="noStrike" spc="-1">
                <a:solidFill>
                  <a:srgbClr val="FFFFFF"/>
                </a:solidFill>
                <a:latin typeface="Arial"/>
                <a:ea typeface="Arial"/>
              </a:rPr>
              <a:t>Une piste prometteuse, pas encore une solution</a:t>
            </a:r>
            <a:endParaRPr lang="en-US" sz="2200" b="0" strike="noStrike" spc="-1">
              <a:solidFill>
                <a:srgbClr val="FFFFFF"/>
              </a:solidFill>
              <a:latin typeface="Arial"/>
            </a:endParaRPr>
          </a:p>
        </p:txBody>
      </p:sp>
      <p:sp>
        <p:nvSpPr>
          <p:cNvPr id="252" name="Shape 5"/>
          <p:cNvSpPr/>
          <p:nvPr/>
        </p:nvSpPr>
        <p:spPr>
          <a:xfrm>
            <a:off x="365760" y="1234440"/>
            <a:ext cx="4114440" cy="2331360"/>
          </a:xfrm>
          <a:solidFill>
            <a:srgbClr val="2C3E63"/>
          </a:solidFill>
          <a:ln w="0">
            <a:noFill/>
          </a:ln>
          <a:effectLst>
            <a:outerShdw blurRad="127080" dist="37674" dir="2700000" algn="bl" rotWithShape="0">
              <a:srgbClr val="000000">
                <a:alpha val="25000"/>
              </a:srgbClr>
            </a:outerShdw>
          </a:effectLst>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FFFFFF"/>
              </a:solidFill>
              <a:latin typeface="Arial"/>
            </a:endParaRPr>
          </a:p>
        </p:txBody>
      </p:sp>
      <p:sp>
        <p:nvSpPr>
          <p:cNvPr id="253" name="Text 6"/>
          <p:cNvSpPr/>
          <p:nvPr/>
        </p:nvSpPr>
        <p:spPr>
          <a:xfrm>
            <a:off x="530280" y="1325880"/>
            <a:ext cx="3794400" cy="2739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defTabSz="914400">
              <a:lnSpc>
                <a:spcPct val="100000"/>
              </a:lnSpc>
              <a:tabLst>
                <a:tab pos="0" algn="l"/>
              </a:tabLst>
            </a:pPr>
            <a:r>
              <a:rPr lang="en-US" sz="1050" b="1" strike="noStrike" spc="-1">
                <a:solidFill>
                  <a:srgbClr val="2DD4BF"/>
                </a:solidFill>
                <a:latin typeface="Arial"/>
                <a:ea typeface="Arial"/>
              </a:rPr>
              <a:t>Ce que la littérature démontre</a:t>
            </a:r>
            <a:endParaRPr lang="en-US" sz="1050" b="0" strike="noStrike" spc="-1">
              <a:solidFill>
                <a:srgbClr val="FFFFFF"/>
              </a:solidFill>
              <a:latin typeface="Arial"/>
            </a:endParaRPr>
          </a:p>
        </p:txBody>
      </p:sp>
      <p:sp>
        <p:nvSpPr>
          <p:cNvPr id="254" name="Shape 7"/>
          <p:cNvSpPr/>
          <p:nvPr/>
        </p:nvSpPr>
        <p:spPr>
          <a:xfrm>
            <a:off x="548640" y="1737360"/>
            <a:ext cx="145800" cy="145800"/>
          </a:xfrm>
          <a:solidFill>
            <a:srgbClr val="0D9488"/>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FFFFFF"/>
              </a:solidFill>
              <a:latin typeface="Arial"/>
            </a:endParaRPr>
          </a:p>
        </p:txBody>
      </p:sp>
      <p:sp>
        <p:nvSpPr>
          <p:cNvPr id="255" name="Text 8"/>
          <p:cNvSpPr/>
          <p:nvPr/>
        </p:nvSpPr>
        <p:spPr>
          <a:xfrm>
            <a:off x="786240" y="1691640"/>
            <a:ext cx="3565800" cy="4021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defTabSz="914400">
              <a:lnSpc>
                <a:spcPct val="100000"/>
              </a:lnSpc>
              <a:tabLst>
                <a:tab pos="0" algn="l"/>
              </a:tabLst>
            </a:pPr>
            <a:r>
              <a:rPr lang="en-US" sz="850" b="0" strike="noStrike" spc="-1">
                <a:solidFill>
                  <a:srgbClr val="E8EDF3"/>
                </a:solidFill>
                <a:latin typeface="Arial"/>
                <a:ea typeface="Arial"/>
              </a:rPr>
              <a:t>Performances comparables ou supérieures aux experts humains</a:t>
            </a:r>
            <a:endParaRPr lang="en-US" sz="850" b="0" strike="noStrike" spc="-1">
              <a:solidFill>
                <a:srgbClr val="FFFFFF"/>
              </a:solidFill>
              <a:latin typeface="Arial"/>
            </a:endParaRPr>
          </a:p>
        </p:txBody>
      </p:sp>
      <p:sp>
        <p:nvSpPr>
          <p:cNvPr id="256" name="Shape 9"/>
          <p:cNvSpPr/>
          <p:nvPr/>
        </p:nvSpPr>
        <p:spPr>
          <a:xfrm>
            <a:off x="548640" y="2194560"/>
            <a:ext cx="145800" cy="145800"/>
          </a:xfrm>
          <a:solidFill>
            <a:srgbClr val="0D9488"/>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FFFFFF"/>
              </a:solidFill>
              <a:latin typeface="Arial"/>
            </a:endParaRPr>
          </a:p>
        </p:txBody>
      </p:sp>
      <p:sp>
        <p:nvSpPr>
          <p:cNvPr id="257" name="Text 10"/>
          <p:cNvSpPr/>
          <p:nvPr/>
        </p:nvSpPr>
        <p:spPr>
          <a:xfrm>
            <a:off x="786240" y="2148840"/>
            <a:ext cx="3565800" cy="4021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defTabSz="914400">
              <a:lnSpc>
                <a:spcPct val="100000"/>
              </a:lnSpc>
              <a:tabLst>
                <a:tab pos="0" algn="l"/>
              </a:tabLst>
            </a:pPr>
            <a:r>
              <a:rPr lang="en-US" sz="850" b="0" strike="noStrike" spc="-1">
                <a:solidFill>
                  <a:srgbClr val="E8EDF3"/>
                </a:solidFill>
                <a:latin typeface="Arial"/>
                <a:ea typeface="Arial"/>
              </a:rPr>
              <a:t>PANDA : dépistage populationnel possible sur examen de routine</a:t>
            </a:r>
            <a:endParaRPr lang="en-US" sz="850" b="0" strike="noStrike" spc="-1">
              <a:solidFill>
                <a:srgbClr val="FFFFFF"/>
              </a:solidFill>
              <a:latin typeface="Arial"/>
            </a:endParaRPr>
          </a:p>
        </p:txBody>
      </p:sp>
      <p:sp>
        <p:nvSpPr>
          <p:cNvPr id="258" name="Shape 11"/>
          <p:cNvSpPr/>
          <p:nvPr/>
        </p:nvSpPr>
        <p:spPr>
          <a:xfrm>
            <a:off x="548640" y="2651760"/>
            <a:ext cx="145800" cy="145800"/>
          </a:xfrm>
          <a:solidFill>
            <a:srgbClr val="0D9488"/>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FFFFFF"/>
              </a:solidFill>
              <a:latin typeface="Arial"/>
            </a:endParaRPr>
          </a:p>
        </p:txBody>
      </p:sp>
      <p:sp>
        <p:nvSpPr>
          <p:cNvPr id="259" name="Text 12"/>
          <p:cNvSpPr/>
          <p:nvPr/>
        </p:nvSpPr>
        <p:spPr>
          <a:xfrm>
            <a:off x="786240" y="2606040"/>
            <a:ext cx="3565800" cy="4021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defTabSz="914400">
              <a:lnSpc>
                <a:spcPct val="100000"/>
              </a:lnSpc>
              <a:tabLst>
                <a:tab pos="0" algn="l"/>
              </a:tabLst>
            </a:pPr>
            <a:r>
              <a:rPr lang="en-US" sz="850" b="0" strike="noStrike" spc="-1">
                <a:solidFill>
                  <a:srgbClr val="E8EDF3"/>
                </a:solidFill>
                <a:latin typeface="Arial"/>
                <a:ea typeface="Arial"/>
              </a:rPr>
              <a:t>L'IA augmente les capacités humaines sans les remplacer</a:t>
            </a:r>
            <a:endParaRPr lang="en-US" sz="850" b="0" strike="noStrike" spc="-1">
              <a:solidFill>
                <a:srgbClr val="FFFFFF"/>
              </a:solidFill>
              <a:latin typeface="Arial"/>
            </a:endParaRPr>
          </a:p>
        </p:txBody>
      </p:sp>
      <p:sp>
        <p:nvSpPr>
          <p:cNvPr id="260" name="Shape 13"/>
          <p:cNvSpPr/>
          <p:nvPr/>
        </p:nvSpPr>
        <p:spPr>
          <a:xfrm>
            <a:off x="548640" y="3108960"/>
            <a:ext cx="145800" cy="145800"/>
          </a:xfrm>
          <a:solidFill>
            <a:srgbClr val="0D9488"/>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FFFFFF"/>
              </a:solidFill>
              <a:latin typeface="Arial"/>
            </a:endParaRPr>
          </a:p>
        </p:txBody>
      </p:sp>
      <p:sp>
        <p:nvSpPr>
          <p:cNvPr id="261" name="Text 14"/>
          <p:cNvSpPr/>
          <p:nvPr/>
        </p:nvSpPr>
        <p:spPr>
          <a:xfrm>
            <a:off x="786240" y="3063240"/>
            <a:ext cx="3565800" cy="4021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defTabSz="914400">
              <a:lnSpc>
                <a:spcPct val="100000"/>
              </a:lnSpc>
              <a:tabLst>
                <a:tab pos="0" algn="l"/>
              </a:tabLst>
            </a:pPr>
            <a:r>
              <a:rPr lang="en-US" sz="850" b="0" strike="noStrike" spc="-1">
                <a:solidFill>
                  <a:srgbClr val="E8EDF3"/>
                </a:solidFill>
                <a:latin typeface="Arial"/>
                <a:ea typeface="Arial"/>
              </a:rPr>
              <a:t>Imagerie + biomarqueurs + clinique = médecine personnalisée</a:t>
            </a:r>
            <a:endParaRPr lang="en-US" sz="850" b="0" strike="noStrike" spc="-1">
              <a:solidFill>
                <a:srgbClr val="FFFFFF"/>
              </a:solidFill>
              <a:latin typeface="Arial"/>
            </a:endParaRPr>
          </a:p>
        </p:txBody>
      </p:sp>
      <p:sp>
        <p:nvSpPr>
          <p:cNvPr id="262" name="Shape 15"/>
          <p:cNvSpPr/>
          <p:nvPr/>
        </p:nvSpPr>
        <p:spPr>
          <a:xfrm>
            <a:off x="4663440" y="1234440"/>
            <a:ext cx="4114440" cy="2331360"/>
          </a:xfrm>
          <a:solidFill>
            <a:srgbClr val="2C3E63"/>
          </a:solidFill>
          <a:ln w="0">
            <a:noFill/>
          </a:ln>
          <a:effectLst>
            <a:outerShdw blurRad="127080" dist="37674" dir="2700000" algn="bl" rotWithShape="0">
              <a:srgbClr val="000000">
                <a:alpha val="25000"/>
              </a:srgbClr>
            </a:outerShdw>
          </a:effectLst>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FFFFFF"/>
              </a:solidFill>
              <a:latin typeface="Arial"/>
            </a:endParaRPr>
          </a:p>
        </p:txBody>
      </p:sp>
      <p:sp>
        <p:nvSpPr>
          <p:cNvPr id="263" name="Text 16"/>
          <p:cNvSpPr/>
          <p:nvPr/>
        </p:nvSpPr>
        <p:spPr>
          <a:xfrm>
            <a:off x="4827960" y="1325880"/>
            <a:ext cx="3794400" cy="2739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defTabSz="914400">
              <a:lnSpc>
                <a:spcPct val="100000"/>
              </a:lnSpc>
              <a:tabLst>
                <a:tab pos="0" algn="l"/>
              </a:tabLst>
            </a:pPr>
            <a:r>
              <a:rPr lang="en-US" sz="1050" b="1" strike="noStrike" spc="-1">
                <a:solidFill>
                  <a:srgbClr val="E9A23B"/>
                </a:solidFill>
                <a:latin typeface="Arial"/>
                <a:ea typeface="Arial"/>
              </a:rPr>
              <a:t>Ce qui reste à résoudre</a:t>
            </a:r>
            <a:endParaRPr lang="en-US" sz="1050" b="0" strike="noStrike" spc="-1">
              <a:solidFill>
                <a:srgbClr val="FFFFFF"/>
              </a:solidFill>
              <a:latin typeface="Arial"/>
            </a:endParaRPr>
          </a:p>
        </p:txBody>
      </p:sp>
      <p:sp>
        <p:nvSpPr>
          <p:cNvPr id="264" name="Shape 17"/>
          <p:cNvSpPr/>
          <p:nvPr/>
        </p:nvSpPr>
        <p:spPr>
          <a:xfrm>
            <a:off x="4846320" y="1737360"/>
            <a:ext cx="145800" cy="145800"/>
          </a:xfrm>
          <a:solidFill>
            <a:srgbClr val="E9A23B"/>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Arial"/>
            </a:endParaRPr>
          </a:p>
        </p:txBody>
      </p:sp>
      <p:sp>
        <p:nvSpPr>
          <p:cNvPr id="265" name="Text 18"/>
          <p:cNvSpPr/>
          <p:nvPr/>
        </p:nvSpPr>
        <p:spPr>
          <a:xfrm>
            <a:off x="5083920" y="1691640"/>
            <a:ext cx="3565800" cy="4021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defTabSz="914400">
              <a:lnSpc>
                <a:spcPct val="100000"/>
              </a:lnSpc>
              <a:tabLst>
                <a:tab pos="0" algn="l"/>
              </a:tabLst>
            </a:pPr>
            <a:r>
              <a:rPr lang="en-US" sz="850" b="0" strike="noStrike" spc="-1">
                <a:solidFill>
                  <a:srgbClr val="E8EDF3"/>
                </a:solidFill>
                <a:latin typeface="Arial"/>
                <a:ea typeface="Arial"/>
              </a:rPr>
              <a:t>Cohortes trop petites, validation externe insuffisante</a:t>
            </a:r>
            <a:endParaRPr lang="en-US" sz="850" b="0" strike="noStrike" spc="-1">
              <a:solidFill>
                <a:srgbClr val="FFFFFF"/>
              </a:solidFill>
              <a:latin typeface="Arial"/>
            </a:endParaRPr>
          </a:p>
        </p:txBody>
      </p:sp>
      <p:sp>
        <p:nvSpPr>
          <p:cNvPr id="266" name="Shape 19"/>
          <p:cNvSpPr/>
          <p:nvPr/>
        </p:nvSpPr>
        <p:spPr>
          <a:xfrm>
            <a:off x="4846320" y="2194560"/>
            <a:ext cx="145800" cy="145800"/>
          </a:xfrm>
          <a:solidFill>
            <a:srgbClr val="E9A23B"/>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Arial"/>
            </a:endParaRPr>
          </a:p>
        </p:txBody>
      </p:sp>
      <p:sp>
        <p:nvSpPr>
          <p:cNvPr id="267" name="Text 20"/>
          <p:cNvSpPr/>
          <p:nvPr/>
        </p:nvSpPr>
        <p:spPr>
          <a:xfrm>
            <a:off x="5083920" y="2148840"/>
            <a:ext cx="3565800" cy="4021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defTabSz="914400">
              <a:lnSpc>
                <a:spcPct val="100000"/>
              </a:lnSpc>
              <a:tabLst>
                <a:tab pos="0" algn="l"/>
              </a:tabLst>
            </a:pPr>
            <a:r>
              <a:rPr lang="en-US" sz="850" b="0" strike="noStrike" spc="-1">
                <a:solidFill>
                  <a:srgbClr val="E8EDF3"/>
                </a:solidFill>
                <a:latin typeface="Arial"/>
                <a:ea typeface="Arial"/>
              </a:rPr>
              <a:t>Boîte noire : explicabilité inadaptée à la clinique</a:t>
            </a:r>
            <a:endParaRPr lang="en-US" sz="850" b="0" strike="noStrike" spc="-1">
              <a:solidFill>
                <a:srgbClr val="FFFFFF"/>
              </a:solidFill>
              <a:latin typeface="Arial"/>
            </a:endParaRPr>
          </a:p>
        </p:txBody>
      </p:sp>
      <p:sp>
        <p:nvSpPr>
          <p:cNvPr id="268" name="Shape 21"/>
          <p:cNvSpPr/>
          <p:nvPr/>
        </p:nvSpPr>
        <p:spPr>
          <a:xfrm>
            <a:off x="4846320" y="2651760"/>
            <a:ext cx="145800" cy="145800"/>
          </a:xfrm>
          <a:solidFill>
            <a:srgbClr val="E9A23B"/>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Arial"/>
            </a:endParaRPr>
          </a:p>
        </p:txBody>
      </p:sp>
      <p:sp>
        <p:nvSpPr>
          <p:cNvPr id="269" name="Text 22"/>
          <p:cNvSpPr/>
          <p:nvPr/>
        </p:nvSpPr>
        <p:spPr>
          <a:xfrm>
            <a:off x="5083920" y="2606040"/>
            <a:ext cx="3565800" cy="4021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defTabSz="914400">
              <a:lnSpc>
                <a:spcPct val="100000"/>
              </a:lnSpc>
              <a:tabLst>
                <a:tab pos="0" algn="l"/>
              </a:tabLst>
            </a:pPr>
            <a:r>
              <a:rPr lang="en-US" sz="850" b="0" strike="noStrike" spc="-1">
                <a:solidFill>
                  <a:srgbClr val="E8EDF3"/>
                </a:solidFill>
                <a:latin typeface="Arial"/>
                <a:ea typeface="Arial"/>
              </a:rPr>
              <a:t>Biais algorithmiques → risque d'aggraver les inégalités</a:t>
            </a:r>
            <a:endParaRPr lang="en-US" sz="850" b="0" strike="noStrike" spc="-1">
              <a:solidFill>
                <a:srgbClr val="FFFFFF"/>
              </a:solidFill>
              <a:latin typeface="Arial"/>
            </a:endParaRPr>
          </a:p>
        </p:txBody>
      </p:sp>
      <p:sp>
        <p:nvSpPr>
          <p:cNvPr id="270" name="Shape 23"/>
          <p:cNvSpPr/>
          <p:nvPr/>
        </p:nvSpPr>
        <p:spPr>
          <a:xfrm>
            <a:off x="4846320" y="3108960"/>
            <a:ext cx="145800" cy="145800"/>
          </a:xfrm>
          <a:solidFill>
            <a:srgbClr val="E9A23B"/>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Arial"/>
            </a:endParaRPr>
          </a:p>
        </p:txBody>
      </p:sp>
      <p:sp>
        <p:nvSpPr>
          <p:cNvPr id="271" name="Text 24"/>
          <p:cNvSpPr/>
          <p:nvPr/>
        </p:nvSpPr>
        <p:spPr>
          <a:xfrm>
            <a:off x="5083920" y="3063240"/>
            <a:ext cx="3565800" cy="4021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defTabSz="914400">
              <a:lnSpc>
                <a:spcPct val="100000"/>
              </a:lnSpc>
              <a:tabLst>
                <a:tab pos="0" algn="l"/>
              </a:tabLst>
            </a:pPr>
            <a:r>
              <a:rPr lang="en-US" sz="850" b="0" strike="noStrike" spc="-1">
                <a:solidFill>
                  <a:srgbClr val="E8EDF3"/>
                </a:solidFill>
                <a:latin typeface="Arial"/>
                <a:ea typeface="Arial"/>
              </a:rPr>
              <a:t>Absence de cadre réglementaire adapté dans la plupart des pays</a:t>
            </a:r>
            <a:endParaRPr lang="en-US" sz="850" b="0" strike="noStrike" spc="-1">
              <a:solidFill>
                <a:srgbClr val="FFFFFF"/>
              </a:solidFill>
              <a:latin typeface="Arial"/>
            </a:endParaRPr>
          </a:p>
        </p:txBody>
      </p:sp>
      <p:sp>
        <p:nvSpPr>
          <p:cNvPr id="272" name="Text 25"/>
          <p:cNvSpPr/>
          <p:nvPr/>
        </p:nvSpPr>
        <p:spPr>
          <a:xfrm>
            <a:off x="365760" y="3675960"/>
            <a:ext cx="8412120" cy="2556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defTabSz="914400">
              <a:lnSpc>
                <a:spcPct val="100000"/>
              </a:lnSpc>
              <a:tabLst>
                <a:tab pos="0" algn="l"/>
              </a:tabLst>
            </a:pPr>
            <a:r>
              <a:rPr lang="en-US" sz="950" b="0" i="1" strike="noStrike" spc="-1">
                <a:solidFill>
                  <a:srgbClr val="94A3B8"/>
                </a:solidFill>
                <a:latin typeface="Arial"/>
                <a:ea typeface="Arial"/>
              </a:rPr>
              <a:t>Les prochaines années seront décisives</a:t>
            </a:r>
            <a:endParaRPr lang="en-US" sz="950" b="0" strike="noStrike" spc="-1">
              <a:solidFill>
                <a:srgbClr val="FFFFFF"/>
              </a:solidFill>
              <a:latin typeface="Arial"/>
            </a:endParaRPr>
          </a:p>
        </p:txBody>
      </p:sp>
      <p:sp>
        <p:nvSpPr>
          <p:cNvPr id="273" name="Shape 26"/>
          <p:cNvSpPr/>
          <p:nvPr/>
        </p:nvSpPr>
        <p:spPr>
          <a:xfrm>
            <a:off x="365760" y="3968640"/>
            <a:ext cx="2651400" cy="456840"/>
          </a:xfrm>
          <a:solidFill>
            <a:srgbClr val="243558"/>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FFFFFF"/>
              </a:solidFill>
              <a:latin typeface="Arial"/>
            </a:endParaRPr>
          </a:p>
        </p:txBody>
      </p:sp>
      <p:sp>
        <p:nvSpPr>
          <p:cNvPr id="274" name="Text 27"/>
          <p:cNvSpPr/>
          <p:nvPr/>
        </p:nvSpPr>
        <p:spPr>
          <a:xfrm>
            <a:off x="438840" y="3968640"/>
            <a:ext cx="2505240" cy="4568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defTabSz="914400">
              <a:lnSpc>
                <a:spcPct val="100000"/>
              </a:lnSpc>
              <a:tabLst>
                <a:tab pos="0" algn="l"/>
              </a:tabLst>
            </a:pPr>
            <a:r>
              <a:rPr lang="en-US" sz="780" b="0" strike="noStrike" spc="-1">
                <a:solidFill>
                  <a:srgbClr val="E8EDF3"/>
                </a:solidFill>
                <a:latin typeface="Arial"/>
                <a:ea typeface="Arial"/>
              </a:rPr>
              <a:t>Essais cliniques prospectifs à grande échelle</a:t>
            </a:r>
            <a:endParaRPr lang="en-US" sz="780" b="0" strike="noStrike" spc="-1">
              <a:solidFill>
                <a:srgbClr val="FFFFFF"/>
              </a:solidFill>
              <a:latin typeface="Arial"/>
            </a:endParaRPr>
          </a:p>
        </p:txBody>
      </p:sp>
      <p:sp>
        <p:nvSpPr>
          <p:cNvPr id="275" name="Shape 28"/>
          <p:cNvSpPr/>
          <p:nvPr/>
        </p:nvSpPr>
        <p:spPr>
          <a:xfrm>
            <a:off x="3200400" y="3968640"/>
            <a:ext cx="2651400" cy="456840"/>
          </a:xfrm>
          <a:solidFill>
            <a:srgbClr val="243558"/>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FFFFFF"/>
              </a:solidFill>
              <a:latin typeface="Arial"/>
            </a:endParaRPr>
          </a:p>
        </p:txBody>
      </p:sp>
      <p:sp>
        <p:nvSpPr>
          <p:cNvPr id="276" name="Text 29"/>
          <p:cNvSpPr/>
          <p:nvPr/>
        </p:nvSpPr>
        <p:spPr>
          <a:xfrm>
            <a:off x="3273480" y="3968640"/>
            <a:ext cx="2505240" cy="4568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defTabSz="914400">
              <a:lnSpc>
                <a:spcPct val="100000"/>
              </a:lnSpc>
              <a:tabLst>
                <a:tab pos="0" algn="l"/>
              </a:tabLst>
            </a:pPr>
            <a:r>
              <a:rPr lang="en-US" sz="780" b="0" strike="noStrike" spc="-1">
                <a:solidFill>
                  <a:srgbClr val="E8EDF3"/>
                </a:solidFill>
                <a:latin typeface="Arial"/>
                <a:ea typeface="Arial"/>
              </a:rPr>
              <a:t>Bases de données internationales représentatives</a:t>
            </a:r>
            <a:endParaRPr lang="en-US" sz="780" b="0" strike="noStrike" spc="-1">
              <a:solidFill>
                <a:srgbClr val="FFFFFF"/>
              </a:solidFill>
              <a:latin typeface="Arial"/>
            </a:endParaRPr>
          </a:p>
        </p:txBody>
      </p:sp>
      <p:sp>
        <p:nvSpPr>
          <p:cNvPr id="277" name="Shape 30"/>
          <p:cNvSpPr/>
          <p:nvPr/>
        </p:nvSpPr>
        <p:spPr>
          <a:xfrm>
            <a:off x="6035040" y="3968640"/>
            <a:ext cx="2651400" cy="456840"/>
          </a:xfrm>
          <a:solidFill>
            <a:srgbClr val="243558"/>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FFFFFF"/>
              </a:solidFill>
              <a:latin typeface="Arial"/>
            </a:endParaRPr>
          </a:p>
        </p:txBody>
      </p:sp>
      <p:sp>
        <p:nvSpPr>
          <p:cNvPr id="278" name="Text 31"/>
          <p:cNvSpPr/>
          <p:nvPr/>
        </p:nvSpPr>
        <p:spPr>
          <a:xfrm>
            <a:off x="6108120" y="3968640"/>
            <a:ext cx="2505240" cy="4568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defTabSz="914400">
              <a:lnSpc>
                <a:spcPct val="100000"/>
              </a:lnSpc>
              <a:tabLst>
                <a:tab pos="0" algn="l"/>
              </a:tabLst>
            </a:pPr>
            <a:r>
              <a:rPr lang="en-US" sz="780" b="0" strike="noStrike" spc="-1">
                <a:solidFill>
                  <a:srgbClr val="E8EDF3"/>
                </a:solidFill>
                <a:latin typeface="Arial"/>
                <a:ea typeface="Arial"/>
              </a:rPr>
              <a:t>Cadres éthiques et réglementaires adaptés</a:t>
            </a:r>
            <a:endParaRPr lang="en-US" sz="780" b="0" strike="noStrike" spc="-1">
              <a:solidFill>
                <a:srgbClr val="FFFFFF"/>
              </a:solidFill>
              <a:latin typeface="Arial"/>
            </a:endParaRPr>
          </a:p>
        </p:txBody>
      </p:sp>
      <p:sp>
        <p:nvSpPr>
          <p:cNvPr id="279" name="Shape 32"/>
          <p:cNvSpPr/>
          <p:nvPr/>
        </p:nvSpPr>
        <p:spPr>
          <a:xfrm>
            <a:off x="365760" y="4526280"/>
            <a:ext cx="8412120" cy="383760"/>
          </a:xfrm>
          <a:solidFill>
            <a:srgbClr val="0D9488"/>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FFFFFF"/>
              </a:solidFill>
              <a:latin typeface="Arial"/>
            </a:endParaRPr>
          </a:p>
        </p:txBody>
      </p:sp>
      <p:sp>
        <p:nvSpPr>
          <p:cNvPr id="280" name="Text 33"/>
          <p:cNvSpPr/>
          <p:nvPr/>
        </p:nvSpPr>
        <p:spPr>
          <a:xfrm>
            <a:off x="365760" y="4526280"/>
            <a:ext cx="8412120" cy="3837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defTabSz="914400">
              <a:lnSpc>
                <a:spcPct val="100000"/>
              </a:lnSpc>
              <a:tabLst>
                <a:tab pos="0" algn="l"/>
              </a:tabLst>
            </a:pPr>
            <a:r>
              <a:rPr lang="en-US" sz="950" b="0" i="1" strike="noStrike" spc="-1">
                <a:solidFill>
                  <a:srgbClr val="FFFFFF"/>
                </a:solidFill>
                <a:latin typeface="Arial"/>
                <a:ea typeface="Arial"/>
              </a:rPr>
              <a:t>L'IA n'est pas encore une solution simple — mais elle en est probablement la piste la plus prometteuse.</a:t>
            </a:r>
            <a:endParaRPr lang="en-US" sz="950" b="0" strike="noStrike" spc="-1">
              <a:solidFill>
                <a:srgbClr val="FFFFFF"/>
              </a:solidFill>
              <a:latin typeface="Arial"/>
            </a:endParaRPr>
          </a:p>
        </p:txBody>
      </p:sp>
      <p:sp>
        <p:nvSpPr>
          <p:cNvPr id="281" name="Text 34"/>
          <p:cNvSpPr/>
          <p:nvPr/>
        </p:nvSpPr>
        <p:spPr>
          <a:xfrm>
            <a:off x="8092440" y="4773240"/>
            <a:ext cx="822600" cy="2739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r" defTabSz="914400">
              <a:lnSpc>
                <a:spcPct val="100000"/>
              </a:lnSpc>
              <a:tabLst>
                <a:tab pos="0" algn="l"/>
              </a:tabLst>
            </a:pPr>
            <a:r>
              <a:rPr lang="en-US" sz="900" b="0" strike="noStrike" spc="-1">
                <a:solidFill>
                  <a:srgbClr val="94A3B8"/>
                </a:solidFill>
                <a:latin typeface="Arial"/>
                <a:ea typeface="Arial"/>
              </a:rPr>
              <a:t>10 / 11</a:t>
            </a:r>
            <a:endParaRPr lang="en-US" sz="900" b="0" strike="noStrike" spc="-1">
              <a:solidFill>
                <a:srgbClr val="FFFFFF"/>
              </a:solidFill>
              <a:latin typeface="Arial"/>
            </a:endParaRPr>
          </a:p>
        </p:txBody>
      </p:sp>
    </p:spTree>
    <p:extLst>
      <p:ext uri="{BB962C8B-B14F-4D97-AF65-F5344CB8AC3E}">
        <p14:creationId xmlns:p14="http://schemas.microsoft.com/office/powerpoint/2010/main" val="2370734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B2A4A"/>
        </a:solidFill>
        <a:effectLst/>
      </p:bgPr>
    </p:bg>
    <p:spTree>
      <p:nvGrpSpPr>
        <p:cNvPr id="1" name=""/>
        <p:cNvGrpSpPr/>
        <p:nvPr/>
      </p:nvGrpSpPr>
      <p:grpSpPr>
        <a:xfrm>
          <a:off x="0" y="0"/>
          <a:ext cx="0" cy="0"/>
          <a:chOff x="0" y="0"/>
          <a:chExt cx="0" cy="0"/>
        </a:xfrm>
      </p:grpSpPr>
      <p:sp>
        <p:nvSpPr>
          <p:cNvPr id="1001" name="Tag"/>
          <p:cNvSpPr/>
          <p:nvPr/>
        </p:nvSpPr>
        <p:spPr>
          <a:xfrm>
            <a:off x="368300" y="177800"/>
            <a:ext cx="2095500" cy="292100"/>
          </a:xfrm>
          <a:prstGeom prst="rect">
            <a:avLst/>
          </a:prstGeom>
          <a:solidFill>
            <a:srgbClr val="0D9488"/>
          </a:solidFill>
          <a:ln w="0">
            <a:noFill/>
          </a:ln>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en-US" sz="850" b="1" strike="noStrike" spc="-1">
                <a:solidFill>
                  <a:srgbClr val="FFFFFF"/>
                </a:solidFill>
                <a:latin typeface="Arial"/>
                <a:ea typeface="Arial"/>
              </a:rPr>
              <a:t>RÉFÉRENCES</a:t>
            </a:r>
          </a:p>
        </p:txBody>
      </p:sp>
      <p:sp>
        <p:nvSpPr>
          <p:cNvPr id="1002" name="Title"/>
          <p:cNvSpPr/>
          <p:nvPr/>
        </p:nvSpPr>
        <p:spPr>
          <a:xfrm>
            <a:off x="368300" y="571500"/>
            <a:ext cx="8407400" cy="508000"/>
          </a:xfrm>
          <a:prstGeom prst="rect">
            <a:avLst/>
          </a:prstGeom>
          <a:noFill/>
          <a:ln w="0">
            <a:noFill/>
          </a:ln>
          <a:effectLst/>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100000"/>
              </a:lnSpc>
              <a:tabLst>
                <a:tab pos="0" algn="l"/>
              </a:tabLst>
            </a:pPr>
            <a:r>
              <a:rPr lang="en-US" sz="2200" b="1" strike="noStrike" spc="-1">
                <a:solidFill>
                  <a:srgbClr val="FFFFFF"/>
                </a:solidFill>
                <a:latin typeface="Arial"/>
                <a:ea typeface="Arial"/>
              </a:rPr>
              <a:t>Bibliographie</a:t>
            </a:r>
          </a:p>
        </p:txBody>
      </p:sp>
      <p:sp>
        <p:nvSpPr>
          <p:cNvPr id="1003" name="Card1"/>
          <p:cNvSpPr/>
          <p:nvPr/>
        </p:nvSpPr>
        <p:spPr>
          <a:xfrm>
            <a:off x="368300" y="1143000"/>
            <a:ext cx="4114800" cy="3556000"/>
          </a:xfrm>
          <a:prstGeom prst="rect">
            <a:avLst/>
          </a:prstGeom>
          <a:solidFill>
            <a:srgbClr val="2C3E63"/>
          </a:solidFill>
          <a:ln w="0">
            <a:noFill/>
          </a:ln>
          <a:effectLst>
            <a:outerShdw blurRad="127080" dist="37674" dir="2700000" algn="bl" rotWithShape="0">
              <a:srgbClr val="000000">
                <a:alpha val="25000"/>
              </a:srgbClr>
            </a:outerShdw>
          </a:effectLst>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850" dirty="0">
              <a:solidFill>
                <a:srgbClr val="2C3E63"/>
              </a:solidFill>
            </a:endParaRPr>
          </a:p>
        </p:txBody>
      </p:sp>
      <p:sp>
        <p:nvSpPr>
          <p:cNvPr id="1004" name="Header1"/>
          <p:cNvSpPr/>
          <p:nvPr/>
        </p:nvSpPr>
        <p:spPr>
          <a:xfrm>
            <a:off x="533400" y="1244600"/>
            <a:ext cx="3797300" cy="228600"/>
          </a:xfrm>
          <a:prstGeom prst="rect">
            <a:avLst/>
          </a:prstGeom>
          <a:noFill/>
          <a:ln w="0">
            <a:noFill/>
          </a:ln>
          <a:effectLst/>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100000"/>
              </a:lnSpc>
              <a:tabLst>
                <a:tab pos="0" algn="l"/>
              </a:tabLst>
            </a:pPr>
            <a:endParaRPr lang="en-US" sz="1050" b="1" strike="noStrike" spc="-1" dirty="0">
              <a:solidFill>
                <a:srgbClr val="2DD4BF"/>
              </a:solidFill>
              <a:latin typeface="Arial"/>
              <a:ea typeface="Arial"/>
            </a:endParaRPr>
          </a:p>
        </p:txBody>
      </p:sp>
      <p:sp>
        <p:nvSpPr>
          <p:cNvPr id="1005" name="Body1"/>
          <p:cNvSpPr/>
          <p:nvPr/>
        </p:nvSpPr>
        <p:spPr>
          <a:xfrm>
            <a:off x="533400" y="1549400"/>
            <a:ext cx="3797300" cy="3048000"/>
          </a:xfrm>
          <a:prstGeom prst="rect">
            <a:avLst/>
          </a:prstGeom>
          <a:noFill/>
          <a:ln w="0">
            <a:noFill/>
          </a:ln>
          <a:effectLst/>
        </p:spPr>
        <p:style>
          <a:lnRef idx="0">
            <a:scrgbClr r="0" g="0" b="0"/>
          </a:lnRef>
          <a:fillRef idx="0">
            <a:scrgbClr r="0" g="0" b="0"/>
          </a:fillRef>
          <a:effectRef idx="0">
            <a:scrgbClr r="0" g="0" b="0"/>
          </a:effectRef>
          <a:fontRef idx="minor"/>
        </p:style>
        <p:txBody>
          <a:bodyPr lIns="0" tIns="0" rIns="0" bIns="0" anchor="t">
            <a:noAutofit/>
          </a:bodyPr>
          <a:lstStyle/>
          <a:p>
            <a:pPr algn="l" defTabSz="914400">
              <a:lnSpc>
                <a:spcPct val="100000"/>
              </a:lnSpc>
              <a:spcAft>
                <a:spcPts val="300"/>
              </a:spcAft>
              <a:tabLst>
                <a:tab pos="0" algn="l"/>
              </a:tabLst>
            </a:pPr>
            <a:r>
              <a:rPr lang="en-US" sz="900" b="0" strike="noStrike" spc="-1">
                <a:solidFill>
                  <a:srgbClr val="E8EDF3"/>
                </a:solidFill>
                <a:latin typeface="Arial"/>
                <a:ea typeface="Arial"/>
              </a:rPr>
              <a:t>[1] Tripathi, S., Tabari, A., Mansur, A., Dabbara, H., Bridge, C.P., Daye, D. (2024). From Machine Learning to Patient Outcomes: A Comprehensive Review of AI in Pancreatic Cancer. Diagnostics, 14(2), 174.</a:t>
            </a:r>
            <a:br>
              <a:rPr lang="en-US" sz="800">
                <a:latin typeface="Arial"/>
              </a:rPr>
            </a:br>
            <a:r>
              <a:rPr lang="en-US" sz="800" b="0" i="1" strike="noStrike" spc="-1">
                <a:solidFill>
                  <a:srgbClr val="9FB0C8"/>
                </a:solidFill>
                <a:latin typeface="Arial"/>
                <a:ea typeface="Arial"/>
              </a:rPr>
              <a:t>DOI : 10.3390/diagnostics14020174</a:t>
            </a:r>
          </a:p>
          <a:p>
            <a:pPr algn="l" defTabSz="914400">
              <a:lnSpc>
                <a:spcPct val="100000"/>
              </a:lnSpc>
              <a:spcAft>
                <a:spcPts val="300"/>
              </a:spcAft>
              <a:tabLst>
                <a:tab pos="0" algn="l"/>
              </a:tabLst>
            </a:pPr>
            <a:r>
              <a:rPr lang="en-US" sz="900" b="0" strike="noStrike" spc="-1">
                <a:solidFill>
                  <a:srgbClr val="E8EDF3"/>
                </a:solidFill>
                <a:latin typeface="Arial"/>
                <a:ea typeface="Arial"/>
              </a:rPr>
              <a:t>[2] Patel, H., Zanos, T., Hewitt, D.B. (2024). Deep Learning Applications in Pancreatic Cancer. Cancers, 16(2), 436.</a:t>
            </a:r>
            <a:br>
              <a:rPr lang="en-US" sz="800">
                <a:latin typeface="Arial"/>
              </a:rPr>
            </a:br>
            <a:r>
              <a:rPr lang="en-US" sz="800" b="0" i="1" strike="noStrike" spc="-1">
                <a:solidFill>
                  <a:srgbClr val="9FB0C8"/>
                </a:solidFill>
                <a:latin typeface="Arial"/>
                <a:ea typeface="Arial"/>
              </a:rPr>
              <a:t>DOI : 10.3390/cancers16020436</a:t>
            </a:r>
          </a:p>
          <a:p>
            <a:pPr algn="l" defTabSz="914400">
              <a:lnSpc>
                <a:spcPct val="100000"/>
              </a:lnSpc>
              <a:spcAft>
                <a:spcPts val="300"/>
              </a:spcAft>
              <a:tabLst>
                <a:tab pos="0" algn="l"/>
              </a:tabLst>
            </a:pPr>
            <a:r>
              <a:rPr lang="en-US" sz="900" b="0" strike="noStrike" spc="-1">
                <a:solidFill>
                  <a:srgbClr val="E8EDF3"/>
                </a:solidFill>
                <a:latin typeface="Arial"/>
                <a:ea typeface="Arial"/>
              </a:rPr>
              <a:t>[3] Dinesh, M.G., Bacanin, N., Askar, S.S., Abouhawwash, M. (2023). Diagnostic Ability of Deep Learning in Detection of Pancreatic Tumour. Scientific Reports, 13, 9668.</a:t>
            </a:r>
            <a:br>
              <a:rPr lang="en-US" sz="800">
                <a:latin typeface="Arial"/>
              </a:rPr>
            </a:br>
            <a:r>
              <a:rPr lang="en-US" sz="800" b="0" i="1" strike="noStrike" spc="-1">
                <a:solidFill>
                  <a:srgbClr val="9FB0C8"/>
                </a:solidFill>
                <a:latin typeface="Arial"/>
                <a:ea typeface="Arial"/>
              </a:rPr>
              <a:t>DOI : 10.1038/s41598-023-36886-8</a:t>
            </a:r>
          </a:p>
          <a:p>
            <a:pPr algn="l" defTabSz="914400">
              <a:lnSpc>
                <a:spcPct val="100000"/>
              </a:lnSpc>
              <a:spcAft>
                <a:spcPts val="300"/>
              </a:spcAft>
              <a:tabLst>
                <a:tab pos="0" algn="l"/>
              </a:tabLst>
            </a:pPr>
            <a:r>
              <a:rPr lang="en-US" sz="900" b="0" strike="noStrike" spc="-1">
                <a:solidFill>
                  <a:srgbClr val="E8EDF3"/>
                </a:solidFill>
                <a:latin typeface="Arial"/>
                <a:ea typeface="Arial"/>
              </a:rPr>
              <a:t>[4] Makiev, G.G. et al. (2026). The Efficacy of EHR-Based AI Models for Early Detection of Pancreatic Cancer: A Systematic Review and Meta-Analysis. Cancers, 18(2), 315.</a:t>
            </a:r>
            <a:br>
              <a:rPr lang="en-US" sz="800">
                <a:latin typeface="Arial"/>
              </a:rPr>
            </a:br>
            <a:r>
              <a:rPr lang="en-US" sz="800" b="0" i="1" strike="noStrike" spc="-1">
                <a:solidFill>
                  <a:srgbClr val="9FB0C8"/>
                </a:solidFill>
                <a:latin typeface="Arial"/>
                <a:ea typeface="Arial"/>
              </a:rPr>
              <a:t>DOI : 10.3390/cancers18020315</a:t>
            </a:r>
          </a:p>
          <a:p>
            <a:pPr algn="l" defTabSz="914400">
              <a:lnSpc>
                <a:spcPct val="100000"/>
              </a:lnSpc>
              <a:spcAft>
                <a:spcPts val="300"/>
              </a:spcAft>
              <a:tabLst>
                <a:tab pos="0" algn="l"/>
              </a:tabLst>
            </a:pPr>
            <a:r>
              <a:rPr lang="en-US" sz="900" b="0" strike="noStrike" spc="-1">
                <a:solidFill>
                  <a:srgbClr val="E8EDF3"/>
                </a:solidFill>
                <a:latin typeface="Arial"/>
                <a:ea typeface="Arial"/>
              </a:rPr>
              <a:t>[5] Mandal, S. et al. (2024). Weakly Supervised Large-Scale Pancreatic Cancer Detection Using Multi-Instance Learning. Frontiers in Oncology, 14, 1362850.</a:t>
            </a:r>
            <a:br>
              <a:rPr lang="en-US" sz="800">
                <a:latin typeface="Arial"/>
              </a:rPr>
            </a:br>
            <a:r>
              <a:rPr lang="en-US" sz="800" b="0" i="1" strike="noStrike" spc="-1">
                <a:solidFill>
                  <a:srgbClr val="9FB0C8"/>
                </a:solidFill>
                <a:latin typeface="Arial"/>
                <a:ea typeface="Arial"/>
              </a:rPr>
              <a:t>DOI : 10.3389/fonc.2024.1362850</a:t>
            </a:r>
          </a:p>
        </p:txBody>
      </p:sp>
      <p:sp>
        <p:nvSpPr>
          <p:cNvPr id="1006" name="Card2"/>
          <p:cNvSpPr/>
          <p:nvPr/>
        </p:nvSpPr>
        <p:spPr>
          <a:xfrm>
            <a:off x="4660900" y="1143000"/>
            <a:ext cx="4114800" cy="3556000"/>
          </a:xfrm>
          <a:prstGeom prst="rect">
            <a:avLst/>
          </a:prstGeom>
          <a:solidFill>
            <a:srgbClr val="2C3E63"/>
          </a:solidFill>
          <a:ln w="0">
            <a:noFill/>
          </a:ln>
          <a:effectLst>
            <a:outerShdw blurRad="127080" dist="37674" dir="2700000" algn="bl" rotWithShape="0">
              <a:srgbClr val="000000">
                <a:alpha val="25000"/>
              </a:srgbClr>
            </a:outerShdw>
          </a:effectLst>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850">
              <a:solidFill>
                <a:srgbClr val="2C3E63"/>
              </a:solidFill>
            </a:endParaRPr>
          </a:p>
        </p:txBody>
      </p:sp>
      <p:sp>
        <p:nvSpPr>
          <p:cNvPr id="1007" name="Header2"/>
          <p:cNvSpPr/>
          <p:nvPr/>
        </p:nvSpPr>
        <p:spPr>
          <a:xfrm>
            <a:off x="4826000" y="1244600"/>
            <a:ext cx="3797300" cy="228600"/>
          </a:xfrm>
          <a:prstGeom prst="rect">
            <a:avLst/>
          </a:prstGeom>
          <a:noFill/>
          <a:ln w="0">
            <a:noFill/>
          </a:ln>
          <a:effectLst/>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100000"/>
              </a:lnSpc>
              <a:tabLst>
                <a:tab pos="0" algn="l"/>
              </a:tabLst>
            </a:pPr>
            <a:endParaRPr lang="en-US" sz="1050" b="1" strike="noStrike" spc="-1" dirty="0">
              <a:solidFill>
                <a:srgbClr val="2DD4BF"/>
              </a:solidFill>
              <a:latin typeface="Arial"/>
              <a:ea typeface="Arial"/>
            </a:endParaRPr>
          </a:p>
        </p:txBody>
      </p:sp>
      <p:sp>
        <p:nvSpPr>
          <p:cNvPr id="1008" name="Body2"/>
          <p:cNvSpPr/>
          <p:nvPr/>
        </p:nvSpPr>
        <p:spPr>
          <a:xfrm>
            <a:off x="4826000" y="1549400"/>
            <a:ext cx="3797300" cy="3048000"/>
          </a:xfrm>
          <a:prstGeom prst="rect">
            <a:avLst/>
          </a:prstGeom>
          <a:noFill/>
          <a:ln w="0">
            <a:noFill/>
          </a:ln>
          <a:effectLst/>
        </p:spPr>
        <p:style>
          <a:lnRef idx="0">
            <a:scrgbClr r="0" g="0" b="0"/>
          </a:lnRef>
          <a:fillRef idx="0">
            <a:scrgbClr r="0" g="0" b="0"/>
          </a:fillRef>
          <a:effectRef idx="0">
            <a:scrgbClr r="0" g="0" b="0"/>
          </a:effectRef>
          <a:fontRef idx="minor"/>
        </p:style>
        <p:txBody>
          <a:bodyPr lIns="0" tIns="0" rIns="0" bIns="0" anchor="t">
            <a:noAutofit/>
          </a:bodyPr>
          <a:lstStyle/>
          <a:p>
            <a:pPr algn="l" defTabSz="914400">
              <a:lnSpc>
                <a:spcPct val="100000"/>
              </a:lnSpc>
              <a:spcAft>
                <a:spcPts val="300"/>
              </a:spcAft>
              <a:tabLst>
                <a:tab pos="0" algn="l"/>
              </a:tabLst>
            </a:pPr>
            <a:r>
              <a:rPr lang="en-US" sz="900" b="0" strike="noStrike" spc="-1" dirty="0">
                <a:solidFill>
                  <a:srgbClr val="E8EDF3"/>
                </a:solidFill>
                <a:latin typeface="Arial"/>
                <a:ea typeface="Arial"/>
              </a:rPr>
              <a:t>[6] Kavak, F. et al. (2024). Diagnosis of Pancreatic Ductal Adenocarcinoma Using Deep Learning. Sensors, 24(21), 7005.</a:t>
            </a:r>
            <a:br>
              <a:rPr lang="en-US" sz="800" dirty="0">
                <a:latin typeface="Arial"/>
              </a:rPr>
            </a:br>
            <a:r>
              <a:rPr lang="en-US" sz="800" b="0" i="1" strike="noStrike" spc="-1" dirty="0">
                <a:solidFill>
                  <a:srgbClr val="9FB0C8"/>
                </a:solidFill>
                <a:latin typeface="Arial"/>
                <a:ea typeface="Arial"/>
              </a:rPr>
              <a:t>DOI : 10.3390/s24217005</a:t>
            </a:r>
          </a:p>
          <a:p>
            <a:pPr algn="l" defTabSz="914400">
              <a:lnSpc>
                <a:spcPct val="100000"/>
              </a:lnSpc>
              <a:spcAft>
                <a:spcPts val="300"/>
              </a:spcAft>
              <a:tabLst>
                <a:tab pos="0" algn="l"/>
              </a:tabLst>
            </a:pPr>
            <a:r>
              <a:rPr lang="en-US" sz="900" b="0" strike="noStrike" spc="-1" dirty="0">
                <a:solidFill>
                  <a:srgbClr val="E8EDF3"/>
                </a:solidFill>
                <a:latin typeface="Arial"/>
                <a:ea typeface="Arial"/>
              </a:rPr>
              <a:t>[7] Singh, Y. et al. (2024). Beyond the Hype: Navigating Bias in AI-Driven Cancer Detection. </a:t>
            </a:r>
            <a:r>
              <a:rPr lang="en-US" sz="900" b="0" strike="noStrike" spc="-1" dirty="0" err="1">
                <a:solidFill>
                  <a:srgbClr val="E8EDF3"/>
                </a:solidFill>
                <a:latin typeface="Arial"/>
                <a:ea typeface="Arial"/>
              </a:rPr>
              <a:t>Oncotarget</a:t>
            </a:r>
            <a:r>
              <a:rPr lang="en-US" sz="900" b="0" strike="noStrike" spc="-1" dirty="0">
                <a:solidFill>
                  <a:srgbClr val="E8EDF3"/>
                </a:solidFill>
                <a:latin typeface="Arial"/>
                <a:ea typeface="Arial"/>
              </a:rPr>
              <a:t>, 15, 756–761.</a:t>
            </a:r>
            <a:br>
              <a:rPr lang="en-US" sz="800" dirty="0">
                <a:latin typeface="Arial"/>
              </a:rPr>
            </a:br>
            <a:r>
              <a:rPr lang="en-US" sz="800" b="0" i="1" strike="noStrike" spc="-1" dirty="0">
                <a:solidFill>
                  <a:srgbClr val="9FB0C8"/>
                </a:solidFill>
                <a:latin typeface="Arial"/>
                <a:ea typeface="Arial"/>
              </a:rPr>
              <a:t>DOI : 10.18632/oncotarget.28665</a:t>
            </a:r>
          </a:p>
          <a:p>
            <a:pPr algn="l" defTabSz="914400">
              <a:lnSpc>
                <a:spcPct val="100000"/>
              </a:lnSpc>
              <a:spcAft>
                <a:spcPts val="300"/>
              </a:spcAft>
              <a:tabLst>
                <a:tab pos="0" algn="l"/>
              </a:tabLst>
            </a:pPr>
            <a:r>
              <a:rPr lang="en-US" sz="900" b="0" strike="noStrike" spc="-1" dirty="0">
                <a:solidFill>
                  <a:srgbClr val="E8EDF3"/>
                </a:solidFill>
                <a:latin typeface="Arial"/>
                <a:ea typeface="Arial"/>
              </a:rPr>
              <a:t>[8] Daher, M. et al. (2024). Advancements in Pancreatic Cancer Detection: Integrating Biomarkers, Imaging Technologies and Machine Learning for Early Diagnosis. </a:t>
            </a:r>
            <a:r>
              <a:rPr lang="en-US" sz="900" b="0" strike="noStrike" spc="-1" dirty="0" err="1">
                <a:solidFill>
                  <a:srgbClr val="E8EDF3"/>
                </a:solidFill>
                <a:latin typeface="Arial"/>
                <a:ea typeface="Arial"/>
              </a:rPr>
              <a:t>Cureus</a:t>
            </a:r>
            <a:r>
              <a:rPr lang="en-US" sz="900" b="0" strike="noStrike" spc="-1" dirty="0">
                <a:solidFill>
                  <a:srgbClr val="E8EDF3"/>
                </a:solidFill>
                <a:latin typeface="Arial"/>
                <a:ea typeface="Arial"/>
              </a:rPr>
              <a:t>, 16(3), e56583.</a:t>
            </a:r>
            <a:br>
              <a:rPr lang="en-US" sz="800" dirty="0">
                <a:latin typeface="Arial"/>
              </a:rPr>
            </a:br>
            <a:r>
              <a:rPr lang="en-US" sz="800" b="0" i="1" strike="noStrike" spc="-1" dirty="0">
                <a:solidFill>
                  <a:srgbClr val="9FB0C8"/>
                </a:solidFill>
                <a:latin typeface="Arial"/>
                <a:ea typeface="Arial"/>
              </a:rPr>
              <a:t>DOI : 10.7759/cureus.56583</a:t>
            </a:r>
          </a:p>
          <a:p>
            <a:pPr algn="l" defTabSz="914400">
              <a:lnSpc>
                <a:spcPct val="100000"/>
              </a:lnSpc>
              <a:spcAft>
                <a:spcPts val="300"/>
              </a:spcAft>
              <a:tabLst>
                <a:tab pos="0" algn="l"/>
              </a:tabLst>
            </a:pPr>
            <a:r>
              <a:rPr lang="en-US" sz="900" b="0" strike="noStrike" spc="-1" dirty="0">
                <a:solidFill>
                  <a:srgbClr val="E8EDF3"/>
                </a:solidFill>
                <a:latin typeface="Arial"/>
                <a:ea typeface="Arial"/>
              </a:rPr>
              <a:t>[9] Cao, K. et al. (2023). Large-Scale Pancreatic Cancer Detection via Non-Contrast CT and Deep Learning. Nature Medicine, 29, 3033–3043.</a:t>
            </a:r>
            <a:br>
              <a:rPr lang="en-US" sz="800" dirty="0">
                <a:latin typeface="Arial"/>
              </a:rPr>
            </a:br>
            <a:r>
              <a:rPr lang="en-US" sz="800" b="0" i="1" strike="noStrike" spc="-1" dirty="0">
                <a:solidFill>
                  <a:srgbClr val="9FB0C8"/>
                </a:solidFill>
                <a:latin typeface="Arial"/>
                <a:ea typeface="Arial"/>
              </a:rPr>
              <a:t>DOI : 10.1038/s41591-023-02640-w</a:t>
            </a:r>
          </a:p>
          <a:p>
            <a:pPr algn="l" defTabSz="914400">
              <a:lnSpc>
                <a:spcPct val="100000"/>
              </a:lnSpc>
              <a:spcAft>
                <a:spcPts val="300"/>
              </a:spcAft>
              <a:tabLst>
                <a:tab pos="0" algn="l"/>
              </a:tabLst>
            </a:pPr>
            <a:r>
              <a:rPr lang="en-US" sz="900" b="0" strike="noStrike" spc="-1" dirty="0">
                <a:solidFill>
                  <a:srgbClr val="E8EDF3"/>
                </a:solidFill>
                <a:latin typeface="Arial"/>
                <a:ea typeface="Arial"/>
              </a:rPr>
              <a:t>[10] Bratislava Medical Journal (2025). Challenges in the Clinical Application of Machine Learning for Pancreatic Cancer.</a:t>
            </a:r>
            <a:br>
              <a:rPr lang="en-US" sz="800" dirty="0">
                <a:latin typeface="Arial"/>
              </a:rPr>
            </a:br>
            <a:r>
              <a:rPr lang="en-US" sz="800" b="0" i="1" strike="noStrike" spc="-1" dirty="0">
                <a:solidFill>
                  <a:srgbClr val="9FB0C8"/>
                </a:solidFill>
                <a:latin typeface="Arial"/>
                <a:ea typeface="Arial"/>
              </a:rPr>
              <a:t>DOI : 10.1007/s44411-025-00312-4</a:t>
            </a:r>
          </a:p>
        </p:txBody>
      </p:sp>
      <p:sp>
        <p:nvSpPr>
          <p:cNvPr id="1009" name="PageNum"/>
          <p:cNvSpPr/>
          <p:nvPr/>
        </p:nvSpPr>
        <p:spPr>
          <a:xfrm>
            <a:off x="8089900" y="4775200"/>
            <a:ext cx="825500" cy="279400"/>
          </a:xfrm>
          <a:prstGeom prst="rect">
            <a:avLst/>
          </a:prstGeom>
          <a:noFill/>
          <a:ln w="0">
            <a:noFill/>
          </a:ln>
          <a:effectLst/>
        </p:spPr>
        <p:style>
          <a:lnRef idx="0">
            <a:scrgbClr r="0" g="0" b="0"/>
          </a:lnRef>
          <a:fillRef idx="0">
            <a:scrgbClr r="0" g="0" b="0"/>
          </a:fillRef>
          <a:effectRef idx="0">
            <a:scrgbClr r="0" g="0" b="0"/>
          </a:effectRef>
          <a:fontRef idx="minor"/>
        </p:style>
        <p:txBody>
          <a:bodyPr lIns="0" tIns="0" rIns="0" bIns="0" anchor="ctr">
            <a:noAutofit/>
          </a:bodyPr>
          <a:lstStyle/>
          <a:p>
            <a:pPr algn="r" defTabSz="914400">
              <a:lnSpc>
                <a:spcPct val="100000"/>
              </a:lnSpc>
              <a:tabLst>
                <a:tab pos="0" algn="l"/>
              </a:tabLst>
            </a:pPr>
            <a:r>
              <a:rPr lang="en-US" sz="900" b="0" strike="noStrike" spc="-1">
                <a:solidFill>
                  <a:srgbClr val="94A3B8"/>
                </a:solidFill>
                <a:latin typeface="Arial"/>
                <a:ea typeface="Arial"/>
              </a:rPr>
              <a:t>11 / 11</a:t>
            </a:r>
          </a:p>
        </p:txBody>
      </p:sp>
    </p:spTree>
    <p:extLst>
      <p:ext uri="{BB962C8B-B14F-4D97-AF65-F5344CB8AC3E}">
        <p14:creationId xmlns:p14="http://schemas.microsoft.com/office/powerpoint/2010/main" val="2123178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B2A4A"/>
        </a:solidFill>
        <a:effectLst/>
      </p:bgPr>
    </p:bg>
    <p:spTree>
      <p:nvGrpSpPr>
        <p:cNvPr id="1" name=""/>
        <p:cNvGrpSpPr/>
        <p:nvPr/>
      </p:nvGrpSpPr>
      <p:grpSpPr>
        <a:xfrm>
          <a:off x="0" y="0"/>
          <a:ext cx="0" cy="0"/>
          <a:chOff x="0" y="0"/>
          <a:chExt cx="0" cy="0"/>
        </a:xfrm>
      </p:grpSpPr>
      <p:sp>
        <p:nvSpPr>
          <p:cNvPr id="21" name="Shape 0"/>
          <p:cNvSpPr/>
          <p:nvPr/>
        </p:nvSpPr>
        <p:spPr>
          <a:xfrm>
            <a:off x="365760" y="182880"/>
            <a:ext cx="2468520" cy="292320"/>
          </a:xfrm>
          <a:solidFill>
            <a:srgbClr val="0D9488"/>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FFFFFF"/>
              </a:solidFill>
              <a:latin typeface="Arial"/>
            </a:endParaRPr>
          </a:p>
        </p:txBody>
      </p:sp>
      <p:sp>
        <p:nvSpPr>
          <p:cNvPr id="22" name="Text 1"/>
          <p:cNvSpPr/>
          <p:nvPr/>
        </p:nvSpPr>
        <p:spPr>
          <a:xfrm>
            <a:off x="365760" y="182880"/>
            <a:ext cx="2468520" cy="2923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defTabSz="914400">
              <a:lnSpc>
                <a:spcPct val="100000"/>
              </a:lnSpc>
              <a:tabLst>
                <a:tab pos="0" algn="l"/>
              </a:tabLst>
            </a:pPr>
            <a:r>
              <a:rPr lang="en-US" sz="850" b="1" strike="noStrike" spc="-1">
                <a:solidFill>
                  <a:srgbClr val="FFFFFF"/>
                </a:solidFill>
                <a:latin typeface="Arial"/>
                <a:ea typeface="Arial"/>
              </a:rPr>
              <a:t>INTRODUCTION</a:t>
            </a:r>
            <a:endParaRPr lang="en-US" sz="850" b="0" strike="noStrike" spc="-1">
              <a:solidFill>
                <a:srgbClr val="FFFFFF"/>
              </a:solidFill>
              <a:latin typeface="Arial"/>
            </a:endParaRPr>
          </a:p>
        </p:txBody>
      </p:sp>
      <p:sp>
        <p:nvSpPr>
          <p:cNvPr id="23" name="Text 2"/>
          <p:cNvSpPr/>
          <p:nvPr/>
        </p:nvSpPr>
        <p:spPr>
          <a:xfrm>
            <a:off x="365760" y="567000"/>
            <a:ext cx="8412120" cy="5025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defTabSz="914400">
              <a:lnSpc>
                <a:spcPct val="100000"/>
              </a:lnSpc>
              <a:tabLst>
                <a:tab pos="0" algn="l"/>
              </a:tabLst>
            </a:pPr>
            <a:r>
              <a:rPr lang="en-US" sz="2100" b="1" strike="noStrike" spc="-1">
                <a:solidFill>
                  <a:srgbClr val="FFFFFF"/>
                </a:solidFill>
                <a:latin typeface="Arial"/>
                <a:ea typeface="Arial"/>
              </a:rPr>
              <a:t>Un cancer au pronostic redoutable</a:t>
            </a:r>
            <a:endParaRPr lang="en-US" sz="2100" b="0" strike="noStrike" spc="-1">
              <a:solidFill>
                <a:srgbClr val="FFFFFF"/>
              </a:solidFill>
              <a:latin typeface="Arial"/>
            </a:endParaRPr>
          </a:p>
        </p:txBody>
      </p:sp>
      <p:sp>
        <p:nvSpPr>
          <p:cNvPr id="24" name="Shape 3"/>
          <p:cNvSpPr/>
          <p:nvPr/>
        </p:nvSpPr>
        <p:spPr>
          <a:xfrm>
            <a:off x="365760" y="1207080"/>
            <a:ext cx="1938240" cy="1170000"/>
          </a:xfrm>
          <a:solidFill>
            <a:srgbClr val="2C3E63"/>
          </a:solidFill>
          <a:ln w="0">
            <a:noFill/>
          </a:ln>
          <a:effectLst>
            <a:outerShdw blurRad="127080" dist="37674" dir="2700000" algn="bl" rotWithShape="0">
              <a:srgbClr val="000000">
                <a:alpha val="25000"/>
              </a:srgbClr>
            </a:outerShdw>
          </a:effectLst>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FFFFFF"/>
              </a:solidFill>
              <a:latin typeface="Arial"/>
            </a:endParaRPr>
          </a:p>
        </p:txBody>
      </p:sp>
      <p:sp>
        <p:nvSpPr>
          <p:cNvPr id="25" name="Text 4"/>
          <p:cNvSpPr/>
          <p:nvPr/>
        </p:nvSpPr>
        <p:spPr>
          <a:xfrm>
            <a:off x="457200" y="1280160"/>
            <a:ext cx="1755360" cy="4384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defTabSz="914400">
              <a:lnSpc>
                <a:spcPct val="100000"/>
              </a:lnSpc>
              <a:tabLst>
                <a:tab pos="0" algn="l"/>
              </a:tabLst>
            </a:pPr>
            <a:r>
              <a:rPr lang="en-US" sz="2000" b="1" strike="noStrike" spc="-1">
                <a:solidFill>
                  <a:srgbClr val="0D9488"/>
                </a:solidFill>
                <a:latin typeface="Arial"/>
                <a:ea typeface="Arial"/>
              </a:rPr>
              <a:t>16 000</a:t>
            </a:r>
            <a:endParaRPr lang="en-US" sz="2000" b="0" strike="noStrike" spc="-1">
              <a:solidFill>
                <a:srgbClr val="FFFFFF"/>
              </a:solidFill>
              <a:latin typeface="Arial"/>
            </a:endParaRPr>
          </a:p>
        </p:txBody>
      </p:sp>
      <p:sp>
        <p:nvSpPr>
          <p:cNvPr id="26" name="Text 5"/>
          <p:cNvSpPr/>
          <p:nvPr/>
        </p:nvSpPr>
        <p:spPr>
          <a:xfrm>
            <a:off x="438840" y="1719000"/>
            <a:ext cx="1791720" cy="2372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defTabSz="914400">
              <a:lnSpc>
                <a:spcPct val="100000"/>
              </a:lnSpc>
              <a:tabLst>
                <a:tab pos="0" algn="l"/>
              </a:tabLst>
            </a:pPr>
            <a:r>
              <a:rPr lang="en-US" sz="950" b="1" strike="noStrike" spc="-1">
                <a:solidFill>
                  <a:srgbClr val="FFFFFF"/>
                </a:solidFill>
                <a:latin typeface="Arial"/>
                <a:ea typeface="Arial"/>
              </a:rPr>
              <a:t>nouveaux cas/an</a:t>
            </a:r>
            <a:endParaRPr lang="en-US" sz="950" b="0" strike="noStrike" spc="-1">
              <a:solidFill>
                <a:srgbClr val="FFFFFF"/>
              </a:solidFill>
              <a:latin typeface="Arial"/>
            </a:endParaRPr>
          </a:p>
        </p:txBody>
      </p:sp>
      <p:sp>
        <p:nvSpPr>
          <p:cNvPr id="27" name="Text 6"/>
          <p:cNvSpPr/>
          <p:nvPr/>
        </p:nvSpPr>
        <p:spPr>
          <a:xfrm>
            <a:off x="438840" y="1956960"/>
            <a:ext cx="1791720" cy="3286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defTabSz="914400">
              <a:lnSpc>
                <a:spcPct val="100000"/>
              </a:lnSpc>
              <a:tabLst>
                <a:tab pos="0" algn="l"/>
              </a:tabLst>
            </a:pPr>
            <a:r>
              <a:rPr lang="en-US" sz="750" b="0" strike="noStrike" spc="-1">
                <a:solidFill>
                  <a:srgbClr val="94A3B8"/>
                </a:solidFill>
                <a:latin typeface="Arial"/>
                <a:ea typeface="Arial"/>
              </a:rPr>
              <a:t>en France · 7ᵉ en fréquence</a:t>
            </a:r>
            <a:endParaRPr lang="en-US" sz="750" b="0" strike="noStrike" spc="-1">
              <a:solidFill>
                <a:srgbClr val="FFFFFF"/>
              </a:solidFill>
              <a:latin typeface="Arial"/>
            </a:endParaRPr>
          </a:p>
        </p:txBody>
      </p:sp>
      <p:sp>
        <p:nvSpPr>
          <p:cNvPr id="28" name="Shape 7"/>
          <p:cNvSpPr/>
          <p:nvPr/>
        </p:nvSpPr>
        <p:spPr>
          <a:xfrm>
            <a:off x="2487240" y="1207080"/>
            <a:ext cx="1938240" cy="1170000"/>
          </a:xfrm>
          <a:solidFill>
            <a:srgbClr val="2C3E63"/>
          </a:solidFill>
          <a:ln w="0">
            <a:noFill/>
          </a:ln>
          <a:effectLst>
            <a:outerShdw blurRad="127080" dist="37674" dir="2700000" algn="bl" rotWithShape="0">
              <a:srgbClr val="000000">
                <a:alpha val="25000"/>
              </a:srgbClr>
            </a:outerShdw>
          </a:effectLst>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FFFFFF"/>
              </a:solidFill>
              <a:latin typeface="Arial"/>
            </a:endParaRPr>
          </a:p>
        </p:txBody>
      </p:sp>
      <p:sp>
        <p:nvSpPr>
          <p:cNvPr id="29" name="Text 8"/>
          <p:cNvSpPr/>
          <p:nvPr/>
        </p:nvSpPr>
        <p:spPr>
          <a:xfrm>
            <a:off x="2578680" y="1280160"/>
            <a:ext cx="1755360" cy="4384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defTabSz="914400">
              <a:lnSpc>
                <a:spcPct val="100000"/>
              </a:lnSpc>
              <a:tabLst>
                <a:tab pos="0" algn="l"/>
              </a:tabLst>
            </a:pPr>
            <a:r>
              <a:rPr lang="en-US" sz="2000" b="1" strike="noStrike" spc="-1">
                <a:solidFill>
                  <a:srgbClr val="A78BFA"/>
                </a:solidFill>
                <a:latin typeface="Arial"/>
                <a:ea typeface="Arial"/>
              </a:rPr>
              <a:t>4ᵉ</a:t>
            </a:r>
            <a:endParaRPr lang="en-US" sz="2000" b="0" strike="noStrike" spc="-1">
              <a:solidFill>
                <a:srgbClr val="FFFFFF"/>
              </a:solidFill>
              <a:latin typeface="Arial"/>
            </a:endParaRPr>
          </a:p>
        </p:txBody>
      </p:sp>
      <p:sp>
        <p:nvSpPr>
          <p:cNvPr id="30" name="Text 9"/>
          <p:cNvSpPr/>
          <p:nvPr/>
        </p:nvSpPr>
        <p:spPr>
          <a:xfrm>
            <a:off x="2560320" y="1719000"/>
            <a:ext cx="1791720" cy="2372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defTabSz="914400">
              <a:lnSpc>
                <a:spcPct val="100000"/>
              </a:lnSpc>
              <a:tabLst>
                <a:tab pos="0" algn="l"/>
              </a:tabLst>
            </a:pPr>
            <a:r>
              <a:rPr lang="en-US" sz="950" b="1" strike="noStrike" spc="-1">
                <a:solidFill>
                  <a:srgbClr val="FFFFFF"/>
                </a:solidFill>
                <a:latin typeface="Arial"/>
                <a:ea typeface="Arial"/>
              </a:rPr>
              <a:t>cause de décès</a:t>
            </a:r>
            <a:endParaRPr lang="en-US" sz="950" b="0" strike="noStrike" spc="-1">
              <a:solidFill>
                <a:srgbClr val="FFFFFF"/>
              </a:solidFill>
              <a:latin typeface="Arial"/>
            </a:endParaRPr>
          </a:p>
        </p:txBody>
      </p:sp>
      <p:sp>
        <p:nvSpPr>
          <p:cNvPr id="31" name="Text 10"/>
          <p:cNvSpPr/>
          <p:nvPr/>
        </p:nvSpPr>
        <p:spPr>
          <a:xfrm>
            <a:off x="2560320" y="1956960"/>
            <a:ext cx="1791720" cy="3286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defTabSz="914400">
              <a:lnSpc>
                <a:spcPct val="100000"/>
              </a:lnSpc>
              <a:tabLst>
                <a:tab pos="0" algn="l"/>
              </a:tabLst>
            </a:pPr>
            <a:r>
              <a:rPr lang="en-US" sz="750" b="0" strike="noStrike" spc="-1">
                <a:solidFill>
                  <a:srgbClr val="94A3B8"/>
                </a:solidFill>
                <a:latin typeface="Arial"/>
                <a:ea typeface="Arial"/>
              </a:rPr>
              <a:t>par cancer en France</a:t>
            </a:r>
            <a:endParaRPr lang="en-US" sz="750" b="0" strike="noStrike" spc="-1">
              <a:solidFill>
                <a:srgbClr val="FFFFFF"/>
              </a:solidFill>
              <a:latin typeface="Arial"/>
            </a:endParaRPr>
          </a:p>
        </p:txBody>
      </p:sp>
      <p:sp>
        <p:nvSpPr>
          <p:cNvPr id="32" name="Shape 11"/>
          <p:cNvSpPr/>
          <p:nvPr/>
        </p:nvSpPr>
        <p:spPr>
          <a:xfrm>
            <a:off x="4608720" y="1207080"/>
            <a:ext cx="1938240" cy="1170000"/>
          </a:xfrm>
          <a:solidFill>
            <a:srgbClr val="2C3E63"/>
          </a:solidFill>
          <a:ln w="0">
            <a:noFill/>
          </a:ln>
          <a:effectLst>
            <a:outerShdw blurRad="127080" dist="37674" dir="2700000" algn="bl" rotWithShape="0">
              <a:srgbClr val="000000">
                <a:alpha val="25000"/>
              </a:srgbClr>
            </a:outerShdw>
          </a:effectLst>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FFFFFF"/>
              </a:solidFill>
              <a:latin typeface="Arial"/>
            </a:endParaRPr>
          </a:p>
        </p:txBody>
      </p:sp>
      <p:sp>
        <p:nvSpPr>
          <p:cNvPr id="33" name="Text 12"/>
          <p:cNvSpPr/>
          <p:nvPr/>
        </p:nvSpPr>
        <p:spPr>
          <a:xfrm>
            <a:off x="4700160" y="1280160"/>
            <a:ext cx="1755360" cy="4384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defTabSz="914400">
              <a:lnSpc>
                <a:spcPct val="100000"/>
              </a:lnSpc>
              <a:tabLst>
                <a:tab pos="0" algn="l"/>
              </a:tabLst>
            </a:pPr>
            <a:r>
              <a:rPr lang="en-US" sz="2000" b="1" strike="noStrike" spc="-1">
                <a:solidFill>
                  <a:srgbClr val="E05252"/>
                </a:solidFill>
                <a:latin typeface="Arial"/>
                <a:ea typeface="Arial"/>
              </a:rPr>
              <a:t>&lt; 12 %</a:t>
            </a:r>
            <a:endParaRPr lang="en-US" sz="2000" b="0" strike="noStrike" spc="-1">
              <a:solidFill>
                <a:srgbClr val="FFFFFF"/>
              </a:solidFill>
              <a:latin typeface="Arial"/>
            </a:endParaRPr>
          </a:p>
        </p:txBody>
      </p:sp>
      <p:sp>
        <p:nvSpPr>
          <p:cNvPr id="34" name="Text 13"/>
          <p:cNvSpPr/>
          <p:nvPr/>
        </p:nvSpPr>
        <p:spPr>
          <a:xfrm>
            <a:off x="4681800" y="1719000"/>
            <a:ext cx="1791720" cy="2372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defTabSz="914400">
              <a:lnSpc>
                <a:spcPct val="100000"/>
              </a:lnSpc>
              <a:tabLst>
                <a:tab pos="0" algn="l"/>
              </a:tabLst>
            </a:pPr>
            <a:r>
              <a:rPr lang="en-US" sz="950" b="1" strike="noStrike" spc="-1">
                <a:solidFill>
                  <a:srgbClr val="FFFFFF"/>
                </a:solidFill>
                <a:latin typeface="Arial"/>
                <a:ea typeface="Arial"/>
              </a:rPr>
              <a:t>survie à 5 ans</a:t>
            </a:r>
            <a:endParaRPr lang="en-US" sz="950" b="0" strike="noStrike" spc="-1">
              <a:solidFill>
                <a:srgbClr val="FFFFFF"/>
              </a:solidFill>
              <a:latin typeface="Arial"/>
            </a:endParaRPr>
          </a:p>
        </p:txBody>
      </p:sp>
      <p:sp>
        <p:nvSpPr>
          <p:cNvPr id="35" name="Text 14"/>
          <p:cNvSpPr/>
          <p:nvPr/>
        </p:nvSpPr>
        <p:spPr>
          <a:xfrm>
            <a:off x="4681800" y="1956960"/>
            <a:ext cx="1791720" cy="3286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defTabSz="914400">
              <a:lnSpc>
                <a:spcPct val="100000"/>
              </a:lnSpc>
              <a:tabLst>
                <a:tab pos="0" algn="l"/>
              </a:tabLst>
            </a:pPr>
            <a:r>
              <a:rPr lang="en-US" sz="750" b="0" strike="noStrike" spc="-1">
                <a:solidFill>
                  <a:srgbClr val="94A3B8"/>
                </a:solidFill>
                <a:latin typeface="Arial"/>
                <a:ea typeface="Arial"/>
              </a:rPr>
              <a:t>tous stades confondus</a:t>
            </a:r>
            <a:endParaRPr lang="en-US" sz="750" b="0" strike="noStrike" spc="-1">
              <a:solidFill>
                <a:srgbClr val="FFFFFF"/>
              </a:solidFill>
              <a:latin typeface="Arial"/>
            </a:endParaRPr>
          </a:p>
        </p:txBody>
      </p:sp>
      <p:sp>
        <p:nvSpPr>
          <p:cNvPr id="36" name="Shape 15"/>
          <p:cNvSpPr/>
          <p:nvPr/>
        </p:nvSpPr>
        <p:spPr>
          <a:xfrm>
            <a:off x="6729840" y="1207080"/>
            <a:ext cx="1938240" cy="1170000"/>
          </a:xfrm>
          <a:solidFill>
            <a:srgbClr val="2C3E63"/>
          </a:solidFill>
          <a:ln w="0">
            <a:noFill/>
          </a:ln>
          <a:effectLst>
            <a:outerShdw blurRad="127080" dist="37674" dir="2700000" algn="bl" rotWithShape="0">
              <a:srgbClr val="000000">
                <a:alpha val="25000"/>
              </a:srgbClr>
            </a:outerShdw>
          </a:effectLst>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FFFFFF"/>
              </a:solidFill>
              <a:latin typeface="Arial"/>
            </a:endParaRPr>
          </a:p>
        </p:txBody>
      </p:sp>
      <p:sp>
        <p:nvSpPr>
          <p:cNvPr id="37" name="Text 16"/>
          <p:cNvSpPr/>
          <p:nvPr/>
        </p:nvSpPr>
        <p:spPr>
          <a:xfrm>
            <a:off x="6821280" y="1280160"/>
            <a:ext cx="1755360" cy="4384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defTabSz="914400">
              <a:lnSpc>
                <a:spcPct val="100000"/>
              </a:lnSpc>
              <a:tabLst>
                <a:tab pos="0" algn="l"/>
              </a:tabLst>
            </a:pPr>
            <a:r>
              <a:rPr lang="en-US" sz="2000" b="1" strike="noStrike" spc="-1">
                <a:solidFill>
                  <a:srgbClr val="E9A23B"/>
                </a:solidFill>
                <a:latin typeface="Arial"/>
                <a:ea typeface="Arial"/>
              </a:rPr>
              <a:t>10–15 %</a:t>
            </a:r>
            <a:endParaRPr lang="en-US" sz="2000" b="0" strike="noStrike" spc="-1">
              <a:solidFill>
                <a:srgbClr val="FFFFFF"/>
              </a:solidFill>
              <a:latin typeface="Arial"/>
            </a:endParaRPr>
          </a:p>
        </p:txBody>
      </p:sp>
      <p:sp>
        <p:nvSpPr>
          <p:cNvPr id="38" name="Text 17"/>
          <p:cNvSpPr/>
          <p:nvPr/>
        </p:nvSpPr>
        <p:spPr>
          <a:xfrm>
            <a:off x="6803280" y="1719000"/>
            <a:ext cx="1791720" cy="2372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defTabSz="914400">
              <a:lnSpc>
                <a:spcPct val="100000"/>
              </a:lnSpc>
              <a:tabLst>
                <a:tab pos="0" algn="l"/>
              </a:tabLst>
            </a:pPr>
            <a:r>
              <a:rPr lang="en-US" sz="950" b="1" strike="noStrike" spc="-1">
                <a:solidFill>
                  <a:srgbClr val="FFFFFF"/>
                </a:solidFill>
                <a:latin typeface="Arial"/>
                <a:ea typeface="Arial"/>
              </a:rPr>
              <a:t>détectés opérables</a:t>
            </a:r>
            <a:endParaRPr lang="en-US" sz="950" b="0" strike="noStrike" spc="-1">
              <a:solidFill>
                <a:srgbClr val="FFFFFF"/>
              </a:solidFill>
              <a:latin typeface="Arial"/>
            </a:endParaRPr>
          </a:p>
        </p:txBody>
      </p:sp>
      <p:sp>
        <p:nvSpPr>
          <p:cNvPr id="39" name="Text 18"/>
          <p:cNvSpPr/>
          <p:nvPr/>
        </p:nvSpPr>
        <p:spPr>
          <a:xfrm>
            <a:off x="6803280" y="1956960"/>
            <a:ext cx="1791720" cy="3286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defTabSz="914400">
              <a:lnSpc>
                <a:spcPct val="100000"/>
              </a:lnSpc>
              <a:tabLst>
                <a:tab pos="0" algn="l"/>
              </a:tabLst>
            </a:pPr>
            <a:r>
              <a:rPr lang="en-US" sz="750" b="0" strike="noStrike" spc="-1">
                <a:solidFill>
                  <a:srgbClr val="94A3B8"/>
                </a:solidFill>
                <a:latin typeface="Arial"/>
                <a:ea typeface="Arial"/>
              </a:rPr>
              <a:t>maladie asymptomatique</a:t>
            </a:r>
            <a:endParaRPr lang="en-US" sz="750" b="0" strike="noStrike" spc="-1">
              <a:solidFill>
                <a:srgbClr val="FFFFFF"/>
              </a:solidFill>
              <a:latin typeface="Arial"/>
            </a:endParaRPr>
          </a:p>
        </p:txBody>
      </p:sp>
      <p:sp>
        <p:nvSpPr>
          <p:cNvPr id="40" name="Shape 19"/>
          <p:cNvSpPr/>
          <p:nvPr/>
        </p:nvSpPr>
        <p:spPr>
          <a:xfrm>
            <a:off x="365760" y="2541960"/>
            <a:ext cx="4114440" cy="1023840"/>
          </a:xfrm>
          <a:solidFill>
            <a:srgbClr val="243558"/>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FFFFFF"/>
              </a:solidFill>
              <a:latin typeface="Arial"/>
            </a:endParaRPr>
          </a:p>
        </p:txBody>
      </p:sp>
      <p:sp>
        <p:nvSpPr>
          <p:cNvPr id="41" name="Text 20"/>
          <p:cNvSpPr/>
          <p:nvPr/>
        </p:nvSpPr>
        <p:spPr>
          <a:xfrm>
            <a:off x="511920" y="2633400"/>
            <a:ext cx="3840120" cy="8593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defTabSz="914400">
              <a:lnSpc>
                <a:spcPct val="100000"/>
              </a:lnSpc>
              <a:tabLst>
                <a:tab pos="0" algn="l"/>
              </a:tabLst>
            </a:pPr>
            <a:r>
              <a:rPr lang="en-US" sz="880" b="1" strike="noStrike" spc="-1">
                <a:solidFill>
                  <a:srgbClr val="E9A23B"/>
                </a:solidFill>
                <a:latin typeface="Arial"/>
                <a:ea typeface="Arial"/>
              </a:rPr>
              <a:t>Aucun dépistage organisé</a:t>
            </a:r>
            <a:endParaRPr lang="en-US" sz="880" b="0" strike="noStrike" spc="-1">
              <a:solidFill>
                <a:srgbClr val="FFFFFF"/>
              </a:solidFill>
              <a:latin typeface="Arial"/>
            </a:endParaRPr>
          </a:p>
          <a:p>
            <a:pPr defTabSz="914400">
              <a:lnSpc>
                <a:spcPct val="100000"/>
              </a:lnSpc>
              <a:tabLst>
                <a:tab pos="0" algn="l"/>
              </a:tabLst>
            </a:pPr>
            <a:r>
              <a:rPr lang="en-US" sz="880" b="0" strike="noStrike" spc="-1">
                <a:solidFill>
                  <a:srgbClr val="E8EDF3"/>
                </a:solidFill>
                <a:latin typeface="Arial"/>
                <a:ea typeface="Arial"/>
              </a:rPr>
              <a:t>Contrairement au sein ou au côlon. Le diagnostic repose sur l'imagerie (scanner, IRM, écho-endoscopie) et le CA 19-9, dont la sensibilité est insuffisante pour un dépistage généralisé.</a:t>
            </a:r>
            <a:endParaRPr lang="en-US" sz="880" b="0" strike="noStrike" spc="-1">
              <a:solidFill>
                <a:srgbClr val="FFFFFF"/>
              </a:solidFill>
              <a:latin typeface="Arial"/>
            </a:endParaRPr>
          </a:p>
        </p:txBody>
      </p:sp>
      <p:sp>
        <p:nvSpPr>
          <p:cNvPr id="42" name="Shape 21"/>
          <p:cNvSpPr/>
          <p:nvPr/>
        </p:nvSpPr>
        <p:spPr>
          <a:xfrm>
            <a:off x="4663440" y="2541960"/>
            <a:ext cx="4114440" cy="1023840"/>
          </a:xfrm>
          <a:solidFill>
            <a:srgbClr val="243558"/>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FFFFFF"/>
              </a:solidFill>
              <a:latin typeface="Arial"/>
            </a:endParaRPr>
          </a:p>
        </p:txBody>
      </p:sp>
      <p:sp>
        <p:nvSpPr>
          <p:cNvPr id="43" name="Text 22"/>
          <p:cNvSpPr/>
          <p:nvPr/>
        </p:nvSpPr>
        <p:spPr>
          <a:xfrm>
            <a:off x="4809600" y="2633400"/>
            <a:ext cx="3840120" cy="8593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defTabSz="914400">
              <a:lnSpc>
                <a:spcPct val="100000"/>
              </a:lnSpc>
              <a:tabLst>
                <a:tab pos="0" algn="l"/>
              </a:tabLst>
            </a:pPr>
            <a:r>
              <a:rPr lang="en-US" sz="880" b="1" strike="noStrike" spc="-1">
                <a:solidFill>
                  <a:srgbClr val="2DD4BF"/>
                </a:solidFill>
                <a:latin typeface="Arial"/>
                <a:ea typeface="Arial"/>
              </a:rPr>
              <a:t>Un champ de recherche en pleine expansion</a:t>
            </a:r>
            <a:endParaRPr lang="en-US" sz="880" b="0" strike="noStrike" spc="-1">
              <a:solidFill>
                <a:srgbClr val="FFFFFF"/>
              </a:solidFill>
              <a:latin typeface="Arial"/>
            </a:endParaRPr>
          </a:p>
          <a:p>
            <a:pPr defTabSz="914400">
              <a:lnSpc>
                <a:spcPct val="100000"/>
              </a:lnSpc>
              <a:tabLst>
                <a:tab pos="0" algn="l"/>
              </a:tabLst>
            </a:pPr>
            <a:r>
              <a:rPr lang="en-US" sz="880" b="0" strike="noStrike" spc="-1">
                <a:solidFill>
                  <a:srgbClr val="E8EDF3"/>
                </a:solidFill>
                <a:latin typeface="Arial"/>
                <a:ea typeface="Arial"/>
              </a:rPr>
              <a:t>Les publications croisant « deep learning » et « pancréas » sont passées de 7 en 2018 à 70 en 2023 — un décuplement en cinq ans (Cancers, Patel et al., 2024).</a:t>
            </a:r>
            <a:endParaRPr lang="en-US" sz="880" b="0" strike="noStrike" spc="-1">
              <a:solidFill>
                <a:srgbClr val="FFFFFF"/>
              </a:solidFill>
              <a:latin typeface="Arial"/>
            </a:endParaRPr>
          </a:p>
        </p:txBody>
      </p:sp>
      <p:sp>
        <p:nvSpPr>
          <p:cNvPr id="44" name="Shape 23"/>
          <p:cNvSpPr/>
          <p:nvPr/>
        </p:nvSpPr>
        <p:spPr>
          <a:xfrm>
            <a:off x="365760" y="3657600"/>
            <a:ext cx="8412120" cy="868320"/>
          </a:xfrm>
          <a:solidFill>
            <a:srgbClr val="0D9488"/>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FFFFFF"/>
              </a:solidFill>
              <a:latin typeface="Arial"/>
            </a:endParaRPr>
          </a:p>
        </p:txBody>
      </p:sp>
      <p:pic>
        <p:nvPicPr>
          <p:cNvPr id="45" name="Image 0" descr="preencoded.png"/>
          <p:cNvPicPr/>
          <p:nvPr/>
        </p:nvPicPr>
        <p:blipFill>
          <a:blip r:embed="rId3"/>
          <a:stretch/>
        </p:blipFill>
        <p:spPr>
          <a:xfrm>
            <a:off x="548640" y="3913560"/>
            <a:ext cx="347040" cy="347040"/>
          </a:xfrm>
          <a:prstGeom prst="rect">
            <a:avLst/>
          </a:prstGeom>
          <a:ln w="0">
            <a:noFill/>
          </a:ln>
        </p:spPr>
      </p:pic>
      <p:sp>
        <p:nvSpPr>
          <p:cNvPr id="46" name="Text 24"/>
          <p:cNvSpPr/>
          <p:nvPr/>
        </p:nvSpPr>
        <p:spPr>
          <a:xfrm>
            <a:off x="1051560" y="3730680"/>
            <a:ext cx="7543440" cy="7311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defTabSz="914400">
              <a:lnSpc>
                <a:spcPct val="100000"/>
              </a:lnSpc>
              <a:tabLst>
                <a:tab pos="0" algn="l"/>
              </a:tabLst>
            </a:pPr>
            <a:r>
              <a:rPr lang="en-US" sz="1050" b="0" i="1" strike="noStrike" spc="-1">
                <a:solidFill>
                  <a:srgbClr val="FFFFFF"/>
                </a:solidFill>
                <a:latin typeface="Arial"/>
                <a:ea typeface="Arial"/>
              </a:rPr>
              <a:t>Dans quelle mesure l'IA constitue-t-elle un outil prometteur pour la détection précoce du cancer du pancréas — et quelles limites freinent encore son utilisation ?</a:t>
            </a:r>
            <a:endParaRPr lang="en-US" sz="1050" b="0" strike="noStrike" spc="-1">
              <a:solidFill>
                <a:srgbClr val="FFFFFF"/>
              </a:solidFill>
              <a:latin typeface="Arial"/>
            </a:endParaRPr>
          </a:p>
        </p:txBody>
      </p:sp>
      <p:sp>
        <p:nvSpPr>
          <p:cNvPr id="47" name="Text 25"/>
          <p:cNvSpPr/>
          <p:nvPr/>
        </p:nvSpPr>
        <p:spPr>
          <a:xfrm>
            <a:off x="8092440" y="4773240"/>
            <a:ext cx="822600" cy="2739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r" defTabSz="914400">
              <a:lnSpc>
                <a:spcPct val="100000"/>
              </a:lnSpc>
              <a:tabLst>
                <a:tab pos="0" algn="l"/>
              </a:tabLst>
            </a:pPr>
            <a:r>
              <a:rPr lang="en-US" sz="900" b="0" strike="noStrike" spc="-1">
                <a:solidFill>
                  <a:srgbClr val="94A3B8"/>
                </a:solidFill>
                <a:latin typeface="Arial"/>
                <a:ea typeface="Arial"/>
              </a:rPr>
              <a:t>2 / 11</a:t>
            </a:r>
            <a:endParaRPr lang="en-US" sz="900" b="0" strike="noStrike" spc="-1">
              <a:solidFill>
                <a:srgbClr val="FFFFFF"/>
              </a:solidFill>
              <a:latin typeface="Arial"/>
            </a:endParaRPr>
          </a:p>
        </p:txBody>
      </p:sp>
    </p:spTree>
    <p:extLst>
      <p:ext uri="{BB962C8B-B14F-4D97-AF65-F5344CB8AC3E}">
        <p14:creationId xmlns:p14="http://schemas.microsoft.com/office/powerpoint/2010/main" val="1220726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B2A4A"/>
        </a:solidFill>
        <a:effectLst/>
      </p:bgPr>
    </p:bg>
    <p:spTree>
      <p:nvGrpSpPr>
        <p:cNvPr id="1" name=""/>
        <p:cNvGrpSpPr/>
        <p:nvPr/>
      </p:nvGrpSpPr>
      <p:grpSpPr>
        <a:xfrm>
          <a:off x="0" y="0"/>
          <a:ext cx="0" cy="0"/>
          <a:chOff x="0" y="0"/>
          <a:chExt cx="0" cy="0"/>
        </a:xfrm>
      </p:grpSpPr>
      <p:sp>
        <p:nvSpPr>
          <p:cNvPr id="48" name="Shape 0"/>
          <p:cNvSpPr/>
          <p:nvPr/>
        </p:nvSpPr>
        <p:spPr>
          <a:xfrm>
            <a:off x="365760" y="182880"/>
            <a:ext cx="2468520" cy="292320"/>
          </a:xfrm>
          <a:solidFill>
            <a:srgbClr val="0D9488"/>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FFFFFF"/>
              </a:solidFill>
              <a:latin typeface="Arial"/>
            </a:endParaRPr>
          </a:p>
        </p:txBody>
      </p:sp>
      <p:sp>
        <p:nvSpPr>
          <p:cNvPr id="49" name="Text 1"/>
          <p:cNvSpPr/>
          <p:nvPr/>
        </p:nvSpPr>
        <p:spPr>
          <a:xfrm>
            <a:off x="365760" y="182880"/>
            <a:ext cx="2468520" cy="2923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defTabSz="914400">
              <a:lnSpc>
                <a:spcPct val="100000"/>
              </a:lnSpc>
              <a:tabLst>
                <a:tab pos="0" algn="l"/>
              </a:tabLst>
            </a:pPr>
            <a:r>
              <a:rPr lang="en-US" sz="850" b="1" strike="noStrike" spc="-1">
                <a:solidFill>
                  <a:srgbClr val="FFFFFF"/>
                </a:solidFill>
                <a:latin typeface="Arial"/>
                <a:ea typeface="Arial"/>
              </a:rPr>
              <a:t>PLAN</a:t>
            </a:r>
            <a:endParaRPr lang="en-US" sz="850" b="0" strike="noStrike" spc="-1">
              <a:solidFill>
                <a:srgbClr val="FFFFFF"/>
              </a:solidFill>
              <a:latin typeface="Arial"/>
            </a:endParaRPr>
          </a:p>
        </p:txBody>
      </p:sp>
      <p:sp>
        <p:nvSpPr>
          <p:cNvPr id="50" name="Text 2"/>
          <p:cNvSpPr/>
          <p:nvPr/>
        </p:nvSpPr>
        <p:spPr>
          <a:xfrm>
            <a:off x="365760" y="567000"/>
            <a:ext cx="8412120" cy="5025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defTabSz="914400">
              <a:lnSpc>
                <a:spcPct val="100000"/>
              </a:lnSpc>
              <a:tabLst>
                <a:tab pos="0" algn="l"/>
              </a:tabLst>
            </a:pPr>
            <a:r>
              <a:rPr lang="en-US" sz="2400" b="1" strike="noStrike" spc="-1">
                <a:solidFill>
                  <a:srgbClr val="FFFFFF"/>
                </a:solidFill>
                <a:latin typeface="Arial"/>
                <a:ea typeface="Arial"/>
              </a:rPr>
              <a:t>Plan de la présentation</a:t>
            </a:r>
            <a:endParaRPr lang="en-US" sz="2400" b="0" strike="noStrike" spc="-1">
              <a:solidFill>
                <a:srgbClr val="FFFFFF"/>
              </a:solidFill>
              <a:latin typeface="Arial"/>
            </a:endParaRPr>
          </a:p>
        </p:txBody>
      </p:sp>
      <p:sp>
        <p:nvSpPr>
          <p:cNvPr id="51" name="Shape 3"/>
          <p:cNvSpPr/>
          <p:nvPr/>
        </p:nvSpPr>
        <p:spPr>
          <a:xfrm>
            <a:off x="365760" y="1234440"/>
            <a:ext cx="4114440" cy="3245760"/>
          </a:xfrm>
          <a:solidFill>
            <a:srgbClr val="2C3E63"/>
          </a:solidFill>
          <a:ln w="0">
            <a:noFill/>
          </a:ln>
          <a:effectLst>
            <a:outerShdw blurRad="127080" dist="37674" dir="2700000" algn="bl" rotWithShape="0">
              <a:srgbClr val="000000">
                <a:alpha val="25000"/>
              </a:srgbClr>
            </a:outerShdw>
          </a:effectLst>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FFFFFF"/>
              </a:solidFill>
              <a:latin typeface="Arial"/>
            </a:endParaRPr>
          </a:p>
        </p:txBody>
      </p:sp>
      <p:sp>
        <p:nvSpPr>
          <p:cNvPr id="52" name="Shape 4"/>
          <p:cNvSpPr/>
          <p:nvPr/>
        </p:nvSpPr>
        <p:spPr>
          <a:xfrm>
            <a:off x="567000" y="1417320"/>
            <a:ext cx="566640" cy="566640"/>
          </a:xfrm>
          <a:solidFill>
            <a:srgbClr val="0D9488"/>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FFFFFF"/>
              </a:solidFill>
              <a:latin typeface="Arial"/>
            </a:endParaRPr>
          </a:p>
        </p:txBody>
      </p:sp>
      <p:sp>
        <p:nvSpPr>
          <p:cNvPr id="53" name="Text 5"/>
          <p:cNvSpPr/>
          <p:nvPr/>
        </p:nvSpPr>
        <p:spPr>
          <a:xfrm>
            <a:off x="567000" y="1417320"/>
            <a:ext cx="566640" cy="5666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defTabSz="914400">
              <a:lnSpc>
                <a:spcPct val="100000"/>
              </a:lnSpc>
              <a:tabLst>
                <a:tab pos="0" algn="l"/>
              </a:tabLst>
            </a:pPr>
            <a:r>
              <a:rPr lang="en-US" sz="2000" b="1" strike="noStrike" spc="-1">
                <a:solidFill>
                  <a:srgbClr val="FFFFFF"/>
                </a:solidFill>
                <a:latin typeface="Arial"/>
                <a:ea typeface="Arial"/>
              </a:rPr>
              <a:t>I</a:t>
            </a:r>
            <a:endParaRPr lang="en-US" sz="2000" b="0" strike="noStrike" spc="-1">
              <a:solidFill>
                <a:srgbClr val="FFFFFF"/>
              </a:solidFill>
              <a:latin typeface="Arial"/>
            </a:endParaRPr>
          </a:p>
        </p:txBody>
      </p:sp>
      <p:sp>
        <p:nvSpPr>
          <p:cNvPr id="54" name="Text 6"/>
          <p:cNvSpPr/>
          <p:nvPr/>
        </p:nvSpPr>
        <p:spPr>
          <a:xfrm>
            <a:off x="1261800" y="1417320"/>
            <a:ext cx="3017160" cy="5666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defTabSz="914400">
              <a:lnSpc>
                <a:spcPct val="100000"/>
              </a:lnSpc>
              <a:tabLst>
                <a:tab pos="0" algn="l"/>
              </a:tabLst>
            </a:pPr>
            <a:r>
              <a:rPr lang="en-US" sz="1250" b="1" strike="noStrike" spc="-1">
                <a:solidFill>
                  <a:srgbClr val="2DD4BF"/>
                </a:solidFill>
                <a:latin typeface="Arial"/>
                <a:ea typeface="Arial"/>
              </a:rPr>
              <a:t>Le deep learning : un espoir réel</a:t>
            </a:r>
            <a:endParaRPr lang="en-US" sz="1250" b="0" strike="noStrike" spc="-1">
              <a:solidFill>
                <a:srgbClr val="FFFFFF"/>
              </a:solidFill>
              <a:latin typeface="Arial"/>
            </a:endParaRPr>
          </a:p>
        </p:txBody>
      </p:sp>
      <p:sp>
        <p:nvSpPr>
          <p:cNvPr id="55" name="Text 7"/>
          <p:cNvSpPr/>
          <p:nvPr/>
        </p:nvSpPr>
        <p:spPr>
          <a:xfrm>
            <a:off x="621720" y="2212920"/>
            <a:ext cx="319680" cy="6397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defTabSz="914400">
              <a:lnSpc>
                <a:spcPct val="100000"/>
              </a:lnSpc>
              <a:tabLst>
                <a:tab pos="0" algn="l"/>
              </a:tabLst>
            </a:pPr>
            <a:r>
              <a:rPr lang="en-US" sz="1200" b="1" strike="noStrike" spc="-1">
                <a:solidFill>
                  <a:srgbClr val="0D9488"/>
                </a:solidFill>
                <a:latin typeface="Arial"/>
                <a:ea typeface="Arial"/>
              </a:rPr>
              <a:t>1.</a:t>
            </a:r>
            <a:endParaRPr lang="en-US" sz="1200" b="0" strike="noStrike" spc="-1">
              <a:solidFill>
                <a:srgbClr val="FFFFFF"/>
              </a:solidFill>
              <a:latin typeface="Arial"/>
            </a:endParaRPr>
          </a:p>
        </p:txBody>
      </p:sp>
      <p:sp>
        <p:nvSpPr>
          <p:cNvPr id="56" name="Text 8"/>
          <p:cNvSpPr/>
          <p:nvPr/>
        </p:nvSpPr>
        <p:spPr>
          <a:xfrm>
            <a:off x="960120" y="2212920"/>
            <a:ext cx="3291480" cy="6397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defTabSz="914400">
              <a:lnSpc>
                <a:spcPct val="100000"/>
              </a:lnSpc>
              <a:tabLst>
                <a:tab pos="0" algn="l"/>
              </a:tabLst>
            </a:pPr>
            <a:r>
              <a:rPr lang="en-US" sz="950" b="0" strike="noStrike" spc="-1">
                <a:solidFill>
                  <a:srgbClr val="E8EDF3"/>
                </a:solidFill>
                <a:latin typeface="Arial"/>
                <a:ea typeface="Arial"/>
              </a:rPr>
              <a:t>Des performances diagnostiques supérieures aux méthodes conventionnelles</a:t>
            </a:r>
            <a:endParaRPr lang="en-US" sz="950" b="0" strike="noStrike" spc="-1">
              <a:solidFill>
                <a:srgbClr val="FFFFFF"/>
              </a:solidFill>
              <a:latin typeface="Arial"/>
            </a:endParaRPr>
          </a:p>
        </p:txBody>
      </p:sp>
      <p:sp>
        <p:nvSpPr>
          <p:cNvPr id="57" name="Text 9"/>
          <p:cNvSpPr/>
          <p:nvPr/>
        </p:nvSpPr>
        <p:spPr>
          <a:xfrm>
            <a:off x="621720" y="2962800"/>
            <a:ext cx="319680" cy="6397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defTabSz="914400">
              <a:lnSpc>
                <a:spcPct val="100000"/>
              </a:lnSpc>
              <a:tabLst>
                <a:tab pos="0" algn="l"/>
              </a:tabLst>
            </a:pPr>
            <a:r>
              <a:rPr lang="en-US" sz="1200" b="1" strike="noStrike" spc="-1">
                <a:solidFill>
                  <a:srgbClr val="0D9488"/>
                </a:solidFill>
                <a:latin typeface="Arial"/>
                <a:ea typeface="Arial"/>
              </a:rPr>
              <a:t>2.</a:t>
            </a:r>
            <a:endParaRPr lang="en-US" sz="1200" b="0" strike="noStrike" spc="-1">
              <a:solidFill>
                <a:srgbClr val="FFFFFF"/>
              </a:solidFill>
              <a:latin typeface="Arial"/>
            </a:endParaRPr>
          </a:p>
        </p:txBody>
      </p:sp>
      <p:sp>
        <p:nvSpPr>
          <p:cNvPr id="58" name="Text 10"/>
          <p:cNvSpPr/>
          <p:nvPr/>
        </p:nvSpPr>
        <p:spPr>
          <a:xfrm>
            <a:off x="960120" y="2962800"/>
            <a:ext cx="3291480" cy="6397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defTabSz="914400">
              <a:lnSpc>
                <a:spcPct val="100000"/>
              </a:lnSpc>
              <a:tabLst>
                <a:tab pos="0" algn="l"/>
              </a:tabLst>
            </a:pPr>
            <a:r>
              <a:rPr lang="en-US" sz="950" b="0" strike="noStrike" spc="-1">
                <a:solidFill>
                  <a:srgbClr val="E8EDF3"/>
                </a:solidFill>
                <a:latin typeface="Arial"/>
                <a:ea typeface="Arial"/>
              </a:rPr>
              <a:t>La détection à grande échelle : vers un dépistage populationnel</a:t>
            </a:r>
            <a:endParaRPr lang="en-US" sz="950" b="0" strike="noStrike" spc="-1">
              <a:solidFill>
                <a:srgbClr val="FFFFFF"/>
              </a:solidFill>
              <a:latin typeface="Arial"/>
            </a:endParaRPr>
          </a:p>
        </p:txBody>
      </p:sp>
      <p:sp>
        <p:nvSpPr>
          <p:cNvPr id="59" name="Text 11"/>
          <p:cNvSpPr/>
          <p:nvPr/>
        </p:nvSpPr>
        <p:spPr>
          <a:xfrm>
            <a:off x="621720" y="3712320"/>
            <a:ext cx="319680" cy="6397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defTabSz="914400">
              <a:lnSpc>
                <a:spcPct val="100000"/>
              </a:lnSpc>
              <a:tabLst>
                <a:tab pos="0" algn="l"/>
              </a:tabLst>
            </a:pPr>
            <a:r>
              <a:rPr lang="en-US" sz="1200" b="1" strike="noStrike" spc="-1">
                <a:solidFill>
                  <a:srgbClr val="0D9488"/>
                </a:solidFill>
                <a:latin typeface="Arial"/>
                <a:ea typeface="Arial"/>
              </a:rPr>
              <a:t>3.</a:t>
            </a:r>
            <a:endParaRPr lang="en-US" sz="1200" b="0" strike="noStrike" spc="-1">
              <a:solidFill>
                <a:srgbClr val="FFFFFF"/>
              </a:solidFill>
              <a:latin typeface="Arial"/>
            </a:endParaRPr>
          </a:p>
        </p:txBody>
      </p:sp>
      <p:sp>
        <p:nvSpPr>
          <p:cNvPr id="60" name="Text 12"/>
          <p:cNvSpPr/>
          <p:nvPr/>
        </p:nvSpPr>
        <p:spPr>
          <a:xfrm>
            <a:off x="960120" y="3712320"/>
            <a:ext cx="3291480" cy="6397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defTabSz="914400">
              <a:lnSpc>
                <a:spcPct val="100000"/>
              </a:lnSpc>
              <a:tabLst>
                <a:tab pos="0" algn="l"/>
              </a:tabLst>
            </a:pPr>
            <a:r>
              <a:rPr lang="en-US" sz="950" b="0" strike="noStrike" spc="-1">
                <a:solidFill>
                  <a:srgbClr val="E8EDF3"/>
                </a:solidFill>
                <a:latin typeface="Arial"/>
                <a:ea typeface="Arial"/>
              </a:rPr>
              <a:t>De nouveaux biomarqueurs et une médecine personnalisée</a:t>
            </a:r>
            <a:endParaRPr lang="en-US" sz="950" b="0" strike="noStrike" spc="-1">
              <a:solidFill>
                <a:srgbClr val="FFFFFF"/>
              </a:solidFill>
              <a:latin typeface="Arial"/>
            </a:endParaRPr>
          </a:p>
        </p:txBody>
      </p:sp>
      <p:sp>
        <p:nvSpPr>
          <p:cNvPr id="61" name="Shape 13"/>
          <p:cNvSpPr/>
          <p:nvPr/>
        </p:nvSpPr>
        <p:spPr>
          <a:xfrm>
            <a:off x="4663440" y="1234440"/>
            <a:ext cx="4114440" cy="3245760"/>
          </a:xfrm>
          <a:solidFill>
            <a:srgbClr val="2C3E63"/>
          </a:solidFill>
          <a:ln w="0">
            <a:noFill/>
          </a:ln>
          <a:effectLst>
            <a:outerShdw blurRad="127080" dist="37674" dir="2700000" algn="bl" rotWithShape="0">
              <a:srgbClr val="000000">
                <a:alpha val="25000"/>
              </a:srgbClr>
            </a:outerShdw>
          </a:effectLst>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FFFFFF"/>
              </a:solidFill>
              <a:latin typeface="Arial"/>
            </a:endParaRPr>
          </a:p>
        </p:txBody>
      </p:sp>
      <p:sp>
        <p:nvSpPr>
          <p:cNvPr id="62" name="Shape 14"/>
          <p:cNvSpPr/>
          <p:nvPr/>
        </p:nvSpPr>
        <p:spPr>
          <a:xfrm>
            <a:off x="4864680" y="1417320"/>
            <a:ext cx="566640" cy="566640"/>
          </a:xfrm>
          <a:solidFill>
            <a:srgbClr val="E9A23B"/>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Arial"/>
            </a:endParaRPr>
          </a:p>
        </p:txBody>
      </p:sp>
      <p:sp>
        <p:nvSpPr>
          <p:cNvPr id="63" name="Text 15"/>
          <p:cNvSpPr/>
          <p:nvPr/>
        </p:nvSpPr>
        <p:spPr>
          <a:xfrm>
            <a:off x="4864680" y="1417320"/>
            <a:ext cx="566640" cy="5666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defTabSz="914400">
              <a:lnSpc>
                <a:spcPct val="100000"/>
              </a:lnSpc>
              <a:tabLst>
                <a:tab pos="0" algn="l"/>
              </a:tabLst>
            </a:pPr>
            <a:r>
              <a:rPr lang="en-US" sz="2000" b="1" strike="noStrike" spc="-1">
                <a:solidFill>
                  <a:srgbClr val="FFFFFF"/>
                </a:solidFill>
                <a:latin typeface="Arial"/>
                <a:ea typeface="Arial"/>
              </a:rPr>
              <a:t>II</a:t>
            </a:r>
            <a:endParaRPr lang="en-US" sz="2000" b="0" strike="noStrike" spc="-1">
              <a:solidFill>
                <a:srgbClr val="FFFFFF"/>
              </a:solidFill>
              <a:latin typeface="Arial"/>
            </a:endParaRPr>
          </a:p>
        </p:txBody>
      </p:sp>
      <p:sp>
        <p:nvSpPr>
          <p:cNvPr id="64" name="Text 16"/>
          <p:cNvSpPr/>
          <p:nvPr/>
        </p:nvSpPr>
        <p:spPr>
          <a:xfrm>
            <a:off x="5559480" y="1417320"/>
            <a:ext cx="3017160" cy="5666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defTabSz="914400">
              <a:lnSpc>
                <a:spcPct val="100000"/>
              </a:lnSpc>
              <a:tabLst>
                <a:tab pos="0" algn="l"/>
              </a:tabLst>
            </a:pPr>
            <a:r>
              <a:rPr lang="en-US" sz="1250" b="1" strike="noStrike" spc="-1">
                <a:solidFill>
                  <a:srgbClr val="E9A23B"/>
                </a:solidFill>
                <a:latin typeface="Arial"/>
                <a:ea typeface="Arial"/>
              </a:rPr>
              <a:t>Les limites de mise en œuvre</a:t>
            </a:r>
            <a:endParaRPr lang="en-US" sz="1250" b="0" strike="noStrike" spc="-1">
              <a:solidFill>
                <a:srgbClr val="FFFFFF"/>
              </a:solidFill>
              <a:latin typeface="Arial"/>
            </a:endParaRPr>
          </a:p>
        </p:txBody>
      </p:sp>
      <p:sp>
        <p:nvSpPr>
          <p:cNvPr id="65" name="Text 17"/>
          <p:cNvSpPr/>
          <p:nvPr/>
        </p:nvSpPr>
        <p:spPr>
          <a:xfrm>
            <a:off x="4919400" y="2212920"/>
            <a:ext cx="319680" cy="6397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defTabSz="914400">
              <a:lnSpc>
                <a:spcPct val="100000"/>
              </a:lnSpc>
              <a:tabLst>
                <a:tab pos="0" algn="l"/>
              </a:tabLst>
            </a:pPr>
            <a:r>
              <a:rPr lang="en-US" sz="1200" b="1" strike="noStrike" spc="-1">
                <a:solidFill>
                  <a:srgbClr val="E9A23B"/>
                </a:solidFill>
                <a:latin typeface="Arial"/>
                <a:ea typeface="Arial"/>
              </a:rPr>
              <a:t>1.</a:t>
            </a:r>
            <a:endParaRPr lang="en-US" sz="1200" b="0" strike="noStrike" spc="-1">
              <a:solidFill>
                <a:srgbClr val="FFFFFF"/>
              </a:solidFill>
              <a:latin typeface="Arial"/>
            </a:endParaRPr>
          </a:p>
        </p:txBody>
      </p:sp>
      <p:sp>
        <p:nvSpPr>
          <p:cNvPr id="66" name="Text 18"/>
          <p:cNvSpPr/>
          <p:nvPr/>
        </p:nvSpPr>
        <p:spPr>
          <a:xfrm>
            <a:off x="5257800" y="2212920"/>
            <a:ext cx="3291480" cy="6397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defTabSz="914400">
              <a:lnSpc>
                <a:spcPct val="100000"/>
              </a:lnSpc>
              <a:tabLst>
                <a:tab pos="0" algn="l"/>
              </a:tabLst>
            </a:pPr>
            <a:r>
              <a:rPr lang="en-US" sz="950" b="0" strike="noStrike" spc="-1">
                <a:solidFill>
                  <a:srgbClr val="E8EDF3"/>
                </a:solidFill>
                <a:latin typeface="Arial"/>
                <a:ea typeface="Arial"/>
              </a:rPr>
              <a:t>Les obstacles techniques : données, validation et généralisation</a:t>
            </a:r>
            <a:endParaRPr lang="en-US" sz="950" b="0" strike="noStrike" spc="-1">
              <a:solidFill>
                <a:srgbClr val="FFFFFF"/>
              </a:solidFill>
              <a:latin typeface="Arial"/>
            </a:endParaRPr>
          </a:p>
        </p:txBody>
      </p:sp>
      <p:sp>
        <p:nvSpPr>
          <p:cNvPr id="67" name="Text 19"/>
          <p:cNvSpPr/>
          <p:nvPr/>
        </p:nvSpPr>
        <p:spPr>
          <a:xfrm>
            <a:off x="4919400" y="2962800"/>
            <a:ext cx="319680" cy="6397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defTabSz="914400">
              <a:lnSpc>
                <a:spcPct val="100000"/>
              </a:lnSpc>
              <a:tabLst>
                <a:tab pos="0" algn="l"/>
              </a:tabLst>
            </a:pPr>
            <a:r>
              <a:rPr lang="en-US" sz="1200" b="1" strike="noStrike" spc="-1">
                <a:solidFill>
                  <a:srgbClr val="E9A23B"/>
                </a:solidFill>
                <a:latin typeface="Arial"/>
                <a:ea typeface="Arial"/>
              </a:rPr>
              <a:t>2.</a:t>
            </a:r>
            <a:endParaRPr lang="en-US" sz="1200" b="0" strike="noStrike" spc="-1">
              <a:solidFill>
                <a:srgbClr val="FFFFFF"/>
              </a:solidFill>
              <a:latin typeface="Arial"/>
            </a:endParaRPr>
          </a:p>
        </p:txBody>
      </p:sp>
      <p:sp>
        <p:nvSpPr>
          <p:cNvPr id="68" name="Text 20"/>
          <p:cNvSpPr/>
          <p:nvPr/>
        </p:nvSpPr>
        <p:spPr>
          <a:xfrm>
            <a:off x="5257800" y="2962800"/>
            <a:ext cx="3291480" cy="6397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defTabSz="914400">
              <a:lnSpc>
                <a:spcPct val="100000"/>
              </a:lnSpc>
              <a:tabLst>
                <a:tab pos="0" algn="l"/>
              </a:tabLst>
            </a:pPr>
            <a:r>
              <a:rPr lang="en-US" sz="950" b="0" strike="noStrike" spc="-1">
                <a:solidFill>
                  <a:srgbClr val="E8EDF3"/>
                </a:solidFill>
                <a:latin typeface="Arial"/>
                <a:ea typeface="Arial"/>
              </a:rPr>
              <a:t>Le problème de la « boîte noire » et l'intégration clinique</a:t>
            </a:r>
            <a:endParaRPr lang="en-US" sz="950" b="0" strike="noStrike" spc="-1">
              <a:solidFill>
                <a:srgbClr val="FFFFFF"/>
              </a:solidFill>
              <a:latin typeface="Arial"/>
            </a:endParaRPr>
          </a:p>
        </p:txBody>
      </p:sp>
      <p:sp>
        <p:nvSpPr>
          <p:cNvPr id="69" name="Text 21"/>
          <p:cNvSpPr/>
          <p:nvPr/>
        </p:nvSpPr>
        <p:spPr>
          <a:xfrm>
            <a:off x="4919400" y="3712320"/>
            <a:ext cx="319680" cy="6397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defTabSz="914400">
              <a:lnSpc>
                <a:spcPct val="100000"/>
              </a:lnSpc>
              <a:tabLst>
                <a:tab pos="0" algn="l"/>
              </a:tabLst>
            </a:pPr>
            <a:r>
              <a:rPr lang="en-US" sz="1200" b="1" strike="noStrike" spc="-1">
                <a:solidFill>
                  <a:srgbClr val="E9A23B"/>
                </a:solidFill>
                <a:latin typeface="Arial"/>
                <a:ea typeface="Arial"/>
              </a:rPr>
              <a:t>3.</a:t>
            </a:r>
            <a:endParaRPr lang="en-US" sz="1200" b="0" strike="noStrike" spc="-1">
              <a:solidFill>
                <a:srgbClr val="FFFFFF"/>
              </a:solidFill>
              <a:latin typeface="Arial"/>
            </a:endParaRPr>
          </a:p>
        </p:txBody>
      </p:sp>
      <p:sp>
        <p:nvSpPr>
          <p:cNvPr id="70" name="Text 22"/>
          <p:cNvSpPr/>
          <p:nvPr/>
        </p:nvSpPr>
        <p:spPr>
          <a:xfrm>
            <a:off x="5257800" y="3712320"/>
            <a:ext cx="3291480" cy="6397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defTabSz="914400">
              <a:lnSpc>
                <a:spcPct val="100000"/>
              </a:lnSpc>
              <a:tabLst>
                <a:tab pos="0" algn="l"/>
              </a:tabLst>
            </a:pPr>
            <a:r>
              <a:rPr lang="en-US" sz="950" b="0" strike="noStrike" spc="-1">
                <a:solidFill>
                  <a:srgbClr val="E8EDF3"/>
                </a:solidFill>
                <a:latin typeface="Arial"/>
                <a:ea typeface="Arial"/>
              </a:rPr>
              <a:t>Les enjeux éthiques : biais, inégalités d'accès et vie privée</a:t>
            </a:r>
            <a:endParaRPr lang="en-US" sz="950" b="0" strike="noStrike" spc="-1">
              <a:solidFill>
                <a:srgbClr val="FFFFFF"/>
              </a:solidFill>
              <a:latin typeface="Arial"/>
            </a:endParaRPr>
          </a:p>
        </p:txBody>
      </p:sp>
      <p:sp>
        <p:nvSpPr>
          <p:cNvPr id="71" name="Text 23"/>
          <p:cNvSpPr/>
          <p:nvPr/>
        </p:nvSpPr>
        <p:spPr>
          <a:xfrm>
            <a:off x="8092440" y="4773240"/>
            <a:ext cx="822600" cy="2739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r" defTabSz="914400">
              <a:lnSpc>
                <a:spcPct val="100000"/>
              </a:lnSpc>
              <a:tabLst>
                <a:tab pos="0" algn="l"/>
              </a:tabLst>
            </a:pPr>
            <a:r>
              <a:rPr lang="en-US" sz="900" b="0" strike="noStrike" spc="-1">
                <a:solidFill>
                  <a:srgbClr val="94A3B8"/>
                </a:solidFill>
                <a:latin typeface="Arial"/>
                <a:ea typeface="Arial"/>
              </a:rPr>
              <a:t>3 / 11</a:t>
            </a:r>
            <a:endParaRPr lang="en-US" sz="900" b="0" strike="noStrike" spc="-1">
              <a:solidFill>
                <a:srgbClr val="FFFFFF"/>
              </a:solidFill>
              <a:latin typeface="Arial"/>
            </a:endParaRPr>
          </a:p>
        </p:txBody>
      </p:sp>
    </p:spTree>
    <p:extLst>
      <p:ext uri="{BB962C8B-B14F-4D97-AF65-F5344CB8AC3E}">
        <p14:creationId xmlns:p14="http://schemas.microsoft.com/office/powerpoint/2010/main" val="3538555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B2A4A"/>
        </a:solidFill>
        <a:effectLst/>
      </p:bgPr>
    </p:bg>
    <p:spTree>
      <p:nvGrpSpPr>
        <p:cNvPr id="1" name=""/>
        <p:cNvGrpSpPr/>
        <p:nvPr/>
      </p:nvGrpSpPr>
      <p:grpSpPr>
        <a:xfrm>
          <a:off x="0" y="0"/>
          <a:ext cx="0" cy="0"/>
          <a:chOff x="0" y="0"/>
          <a:chExt cx="0" cy="0"/>
        </a:xfrm>
      </p:grpSpPr>
      <p:sp>
        <p:nvSpPr>
          <p:cNvPr id="72" name="Shape 0"/>
          <p:cNvSpPr/>
          <p:nvPr/>
        </p:nvSpPr>
        <p:spPr>
          <a:xfrm>
            <a:off x="365760" y="182880"/>
            <a:ext cx="2468520" cy="292320"/>
          </a:xfrm>
          <a:solidFill>
            <a:srgbClr val="0D9488"/>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FFFFFF"/>
              </a:solidFill>
              <a:latin typeface="Arial"/>
            </a:endParaRPr>
          </a:p>
        </p:txBody>
      </p:sp>
      <p:sp>
        <p:nvSpPr>
          <p:cNvPr id="73" name="Text 1"/>
          <p:cNvSpPr/>
          <p:nvPr/>
        </p:nvSpPr>
        <p:spPr>
          <a:xfrm>
            <a:off x="365760" y="182880"/>
            <a:ext cx="2468520" cy="2923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defTabSz="914400">
              <a:lnSpc>
                <a:spcPct val="100000"/>
              </a:lnSpc>
              <a:tabLst>
                <a:tab pos="0" algn="l"/>
              </a:tabLst>
            </a:pPr>
            <a:r>
              <a:rPr lang="en-US" sz="850" b="1" strike="noStrike" spc="-1">
                <a:solidFill>
                  <a:srgbClr val="FFFFFF"/>
                </a:solidFill>
                <a:latin typeface="Arial"/>
                <a:ea typeface="Arial"/>
              </a:rPr>
              <a:t>PARTIE I — UN ESPOIR RÉEL</a:t>
            </a:r>
            <a:endParaRPr lang="en-US" sz="850" b="0" strike="noStrike" spc="-1">
              <a:solidFill>
                <a:srgbClr val="FFFFFF"/>
              </a:solidFill>
              <a:latin typeface="Arial"/>
            </a:endParaRPr>
          </a:p>
        </p:txBody>
      </p:sp>
      <p:sp>
        <p:nvSpPr>
          <p:cNvPr id="74" name="Text 2"/>
          <p:cNvSpPr/>
          <p:nvPr/>
        </p:nvSpPr>
        <p:spPr>
          <a:xfrm>
            <a:off x="365760" y="567000"/>
            <a:ext cx="8412120" cy="5025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defTabSz="914400">
              <a:lnSpc>
                <a:spcPct val="100000"/>
              </a:lnSpc>
              <a:tabLst>
                <a:tab pos="0" algn="l"/>
              </a:tabLst>
            </a:pPr>
            <a:r>
              <a:rPr lang="en-US" sz="1900" b="1" strike="noStrike" spc="-1">
                <a:solidFill>
                  <a:srgbClr val="FFFFFF"/>
                </a:solidFill>
                <a:latin typeface="Arial"/>
                <a:ea typeface="Arial"/>
              </a:rPr>
              <a:t>1. Des performances diagnostiques supérieures aux experts</a:t>
            </a:r>
            <a:endParaRPr lang="en-US" sz="1900" b="0" strike="noStrike" spc="-1">
              <a:solidFill>
                <a:srgbClr val="FFFFFF"/>
              </a:solidFill>
              <a:latin typeface="Arial"/>
            </a:endParaRPr>
          </a:p>
        </p:txBody>
      </p:sp>
      <p:sp>
        <p:nvSpPr>
          <p:cNvPr id="75" name="Shape 3"/>
          <p:cNvSpPr/>
          <p:nvPr/>
        </p:nvSpPr>
        <p:spPr>
          <a:xfrm>
            <a:off x="365760" y="1207080"/>
            <a:ext cx="4891680" cy="1060200"/>
          </a:xfrm>
          <a:solidFill>
            <a:srgbClr val="2C3E63"/>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FFFFFF"/>
              </a:solidFill>
              <a:latin typeface="Arial"/>
            </a:endParaRPr>
          </a:p>
        </p:txBody>
      </p:sp>
      <p:sp>
        <p:nvSpPr>
          <p:cNvPr id="76" name="Text 4"/>
          <p:cNvSpPr/>
          <p:nvPr/>
        </p:nvSpPr>
        <p:spPr>
          <a:xfrm>
            <a:off x="502920" y="1261800"/>
            <a:ext cx="4617360" cy="2372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defTabSz="914400">
              <a:lnSpc>
                <a:spcPct val="100000"/>
              </a:lnSpc>
              <a:tabLst>
                <a:tab pos="0" algn="l"/>
              </a:tabLst>
            </a:pPr>
            <a:r>
              <a:rPr lang="en-US" sz="1000" b="1" strike="noStrike" spc="-1">
                <a:solidFill>
                  <a:srgbClr val="2DD4BF"/>
                </a:solidFill>
                <a:latin typeface="Arial"/>
                <a:ea typeface="Arial"/>
              </a:rPr>
              <a:t>Échographie de contraste (CEUS)</a:t>
            </a:r>
            <a:endParaRPr lang="en-US" sz="1000" b="0" strike="noStrike" spc="-1">
              <a:solidFill>
                <a:srgbClr val="FFFFFF"/>
              </a:solidFill>
              <a:latin typeface="Arial"/>
            </a:endParaRPr>
          </a:p>
        </p:txBody>
      </p:sp>
      <p:sp>
        <p:nvSpPr>
          <p:cNvPr id="77" name="Text 5"/>
          <p:cNvSpPr/>
          <p:nvPr/>
        </p:nvSpPr>
        <p:spPr>
          <a:xfrm>
            <a:off x="502920" y="1499760"/>
            <a:ext cx="4617360" cy="5025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defTabSz="914400">
              <a:lnSpc>
                <a:spcPct val="100000"/>
              </a:lnSpc>
              <a:tabLst>
                <a:tab pos="0" algn="l"/>
              </a:tabLst>
            </a:pPr>
            <a:r>
              <a:rPr lang="en-US" sz="850" b="0" strike="noStrike" spc="-1">
                <a:solidFill>
                  <a:srgbClr val="E8EDF3"/>
                </a:solidFill>
                <a:latin typeface="Arial"/>
                <a:ea typeface="Arial"/>
              </a:rPr>
              <a:t>ResNet50 — Sensibilité 93 % · Spécificité 84 %</a:t>
            </a:r>
            <a:endParaRPr lang="en-US" sz="850" b="0" strike="noStrike" spc="-1">
              <a:solidFill>
                <a:srgbClr val="FFFFFF"/>
              </a:solidFill>
              <a:latin typeface="Arial"/>
            </a:endParaRPr>
          </a:p>
          <a:p>
            <a:pPr defTabSz="914400">
              <a:lnSpc>
                <a:spcPct val="100000"/>
              </a:lnSpc>
              <a:tabLst>
                <a:tab pos="0" algn="l"/>
              </a:tabLst>
            </a:pPr>
            <a:r>
              <a:rPr lang="en-US" sz="850" b="0" strike="noStrike" spc="-1">
                <a:solidFill>
                  <a:srgbClr val="E8EDF3"/>
                </a:solidFill>
                <a:latin typeface="Arial"/>
                <a:ea typeface="Arial"/>
              </a:rPr>
              <a:t>Performances ≥ radiologue expert. En lecture assistée, presque tous les radiologues s'améliorent.</a:t>
            </a:r>
            <a:endParaRPr lang="en-US" sz="850" b="0" strike="noStrike" spc="-1">
              <a:solidFill>
                <a:srgbClr val="FFFFFF"/>
              </a:solidFill>
              <a:latin typeface="Arial"/>
            </a:endParaRPr>
          </a:p>
        </p:txBody>
      </p:sp>
      <p:sp>
        <p:nvSpPr>
          <p:cNvPr id="78" name="Text 6"/>
          <p:cNvSpPr/>
          <p:nvPr/>
        </p:nvSpPr>
        <p:spPr>
          <a:xfrm>
            <a:off x="502920" y="2030040"/>
            <a:ext cx="4617360" cy="1825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defTabSz="914400">
              <a:lnSpc>
                <a:spcPct val="100000"/>
              </a:lnSpc>
              <a:tabLst>
                <a:tab pos="0" algn="l"/>
              </a:tabLst>
            </a:pPr>
            <a:r>
              <a:rPr lang="en-US" sz="700" b="0" i="1" strike="noStrike" spc="-1">
                <a:solidFill>
                  <a:srgbClr val="94A3B8"/>
                </a:solidFill>
                <a:latin typeface="Arial"/>
                <a:ea typeface="Arial"/>
              </a:rPr>
              <a:t>Cancers — Patel et al., 2024</a:t>
            </a:r>
            <a:endParaRPr lang="en-US" sz="700" b="0" strike="noStrike" spc="-1">
              <a:solidFill>
                <a:srgbClr val="FFFFFF"/>
              </a:solidFill>
              <a:latin typeface="Arial"/>
            </a:endParaRPr>
          </a:p>
        </p:txBody>
      </p:sp>
      <p:sp>
        <p:nvSpPr>
          <p:cNvPr id="79" name="Shape 7"/>
          <p:cNvSpPr/>
          <p:nvPr/>
        </p:nvSpPr>
        <p:spPr>
          <a:xfrm>
            <a:off x="365760" y="2377440"/>
            <a:ext cx="4891680" cy="1060200"/>
          </a:xfrm>
          <a:solidFill>
            <a:srgbClr val="2C3E63"/>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FFFFFF"/>
              </a:solidFill>
              <a:latin typeface="Arial"/>
            </a:endParaRPr>
          </a:p>
        </p:txBody>
      </p:sp>
      <p:sp>
        <p:nvSpPr>
          <p:cNvPr id="80" name="Text 8"/>
          <p:cNvSpPr/>
          <p:nvPr/>
        </p:nvSpPr>
        <p:spPr>
          <a:xfrm>
            <a:off x="502920" y="2432160"/>
            <a:ext cx="4617360" cy="2372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defTabSz="914400">
              <a:lnSpc>
                <a:spcPct val="100000"/>
              </a:lnSpc>
              <a:tabLst>
                <a:tab pos="0" algn="l"/>
              </a:tabLst>
            </a:pPr>
            <a:r>
              <a:rPr lang="en-US" sz="1000" b="1" strike="noStrike" spc="-1">
                <a:solidFill>
                  <a:srgbClr val="E9A23B"/>
                </a:solidFill>
                <a:latin typeface="Arial"/>
                <a:ea typeface="Arial"/>
              </a:rPr>
              <a:t>Écho-endoscopie (étude prospective)</a:t>
            </a:r>
            <a:endParaRPr lang="en-US" sz="1000" b="0" strike="noStrike" spc="-1">
              <a:solidFill>
                <a:srgbClr val="FFFFFF"/>
              </a:solidFill>
              <a:latin typeface="Arial"/>
            </a:endParaRPr>
          </a:p>
        </p:txBody>
      </p:sp>
      <p:sp>
        <p:nvSpPr>
          <p:cNvPr id="81" name="Text 9"/>
          <p:cNvSpPr/>
          <p:nvPr/>
        </p:nvSpPr>
        <p:spPr>
          <a:xfrm>
            <a:off x="502920" y="2670120"/>
            <a:ext cx="4617360" cy="5025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defTabSz="914400">
              <a:lnSpc>
                <a:spcPct val="100000"/>
              </a:lnSpc>
              <a:tabLst>
                <a:tab pos="0" algn="l"/>
              </a:tabLst>
            </a:pPr>
            <a:r>
              <a:rPr lang="en-US" sz="850" b="0" strike="noStrike" spc="-1">
                <a:solidFill>
                  <a:srgbClr val="E8EDF3"/>
                </a:solidFill>
                <a:latin typeface="Arial"/>
                <a:ea typeface="Arial"/>
              </a:rPr>
              <a:t>Le modèle surpasse significativement les endoscopistes et améliore le rendement de la cytoponction à l'aiguille fine.</a:t>
            </a:r>
            <a:endParaRPr lang="en-US" sz="850" b="0" strike="noStrike" spc="-1">
              <a:solidFill>
                <a:srgbClr val="FFFFFF"/>
              </a:solidFill>
              <a:latin typeface="Arial"/>
            </a:endParaRPr>
          </a:p>
        </p:txBody>
      </p:sp>
      <p:sp>
        <p:nvSpPr>
          <p:cNvPr id="82" name="Text 10"/>
          <p:cNvSpPr/>
          <p:nvPr/>
        </p:nvSpPr>
        <p:spPr>
          <a:xfrm>
            <a:off x="502920" y="3200400"/>
            <a:ext cx="4617360" cy="1825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defTabSz="914400">
              <a:lnSpc>
                <a:spcPct val="100000"/>
              </a:lnSpc>
              <a:tabLst>
                <a:tab pos="0" algn="l"/>
              </a:tabLst>
            </a:pPr>
            <a:r>
              <a:rPr lang="en-US" sz="700" b="0" i="1" strike="noStrike" spc="-1">
                <a:solidFill>
                  <a:srgbClr val="94A3B8"/>
                </a:solidFill>
                <a:latin typeface="Arial"/>
                <a:ea typeface="Arial"/>
              </a:rPr>
              <a:t>Cancers — Patel et al., 2024</a:t>
            </a:r>
            <a:endParaRPr lang="en-US" sz="700" b="0" strike="noStrike" spc="-1">
              <a:solidFill>
                <a:srgbClr val="FFFFFF"/>
              </a:solidFill>
              <a:latin typeface="Arial"/>
            </a:endParaRPr>
          </a:p>
        </p:txBody>
      </p:sp>
      <p:sp>
        <p:nvSpPr>
          <p:cNvPr id="83" name="Shape 11"/>
          <p:cNvSpPr/>
          <p:nvPr/>
        </p:nvSpPr>
        <p:spPr>
          <a:xfrm>
            <a:off x="365760" y="3547800"/>
            <a:ext cx="4891680" cy="1060200"/>
          </a:xfrm>
          <a:solidFill>
            <a:srgbClr val="2C3E63"/>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FFFFFF"/>
              </a:solidFill>
              <a:latin typeface="Arial"/>
            </a:endParaRPr>
          </a:p>
        </p:txBody>
      </p:sp>
      <p:sp>
        <p:nvSpPr>
          <p:cNvPr id="84" name="Text 12"/>
          <p:cNvSpPr/>
          <p:nvPr/>
        </p:nvSpPr>
        <p:spPr>
          <a:xfrm>
            <a:off x="502920" y="3602880"/>
            <a:ext cx="4617360" cy="2372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defTabSz="914400">
              <a:lnSpc>
                <a:spcPct val="100000"/>
              </a:lnSpc>
              <a:tabLst>
                <a:tab pos="0" algn="l"/>
              </a:tabLst>
            </a:pPr>
            <a:r>
              <a:rPr lang="en-US" sz="1000" b="1" strike="noStrike" spc="-1">
                <a:solidFill>
                  <a:srgbClr val="A78BFA"/>
                </a:solidFill>
                <a:latin typeface="Arial"/>
                <a:ea typeface="Arial"/>
              </a:rPr>
              <a:t>Histopathologie numérisée (CNN)</a:t>
            </a:r>
            <a:endParaRPr lang="en-US" sz="1000" b="0" strike="noStrike" spc="-1">
              <a:solidFill>
                <a:srgbClr val="FFFFFF"/>
              </a:solidFill>
              <a:latin typeface="Arial"/>
            </a:endParaRPr>
          </a:p>
        </p:txBody>
      </p:sp>
      <p:sp>
        <p:nvSpPr>
          <p:cNvPr id="85" name="Text 13"/>
          <p:cNvSpPr/>
          <p:nvPr/>
        </p:nvSpPr>
        <p:spPr>
          <a:xfrm>
            <a:off x="502920" y="3840480"/>
            <a:ext cx="4617360" cy="5025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defTabSz="914400">
              <a:lnSpc>
                <a:spcPct val="100000"/>
              </a:lnSpc>
              <a:tabLst>
                <a:tab pos="0" algn="l"/>
              </a:tabLst>
            </a:pPr>
            <a:r>
              <a:rPr lang="en-US" sz="850" b="0" strike="noStrike" spc="-1">
                <a:solidFill>
                  <a:srgbClr val="E8EDF3"/>
                </a:solidFill>
                <a:latin typeface="Arial"/>
                <a:ea typeface="Arial"/>
              </a:rPr>
              <a:t>Classification automatisée tissus malins / sains. Intégration possible en anatomopathologie.</a:t>
            </a:r>
            <a:endParaRPr lang="en-US" sz="850" b="0" strike="noStrike" spc="-1">
              <a:solidFill>
                <a:srgbClr val="FFFFFF"/>
              </a:solidFill>
              <a:latin typeface="Arial"/>
            </a:endParaRPr>
          </a:p>
        </p:txBody>
      </p:sp>
      <p:sp>
        <p:nvSpPr>
          <p:cNvPr id="86" name="Text 14"/>
          <p:cNvSpPr/>
          <p:nvPr/>
        </p:nvSpPr>
        <p:spPr>
          <a:xfrm>
            <a:off x="502920" y="4370760"/>
            <a:ext cx="4617360" cy="1825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defTabSz="914400">
              <a:lnSpc>
                <a:spcPct val="100000"/>
              </a:lnSpc>
              <a:tabLst>
                <a:tab pos="0" algn="l"/>
              </a:tabLst>
            </a:pPr>
            <a:r>
              <a:rPr lang="en-US" sz="700" b="0" i="1" strike="noStrike" spc="-1">
                <a:solidFill>
                  <a:srgbClr val="94A3B8"/>
                </a:solidFill>
                <a:latin typeface="Arial"/>
                <a:ea typeface="Arial"/>
              </a:rPr>
              <a:t>Sensors — Kavak et al., 2024</a:t>
            </a:r>
            <a:endParaRPr lang="en-US" sz="700" b="0" strike="noStrike" spc="-1">
              <a:solidFill>
                <a:srgbClr val="FFFFFF"/>
              </a:solidFill>
              <a:latin typeface="Arial"/>
            </a:endParaRPr>
          </a:p>
        </p:txBody>
      </p:sp>
      <p:sp>
        <p:nvSpPr>
          <p:cNvPr id="87" name="Shape 15"/>
          <p:cNvSpPr/>
          <p:nvPr/>
        </p:nvSpPr>
        <p:spPr>
          <a:xfrm>
            <a:off x="365760" y="4572000"/>
            <a:ext cx="4891680" cy="292320"/>
          </a:xfrm>
          <a:solidFill>
            <a:srgbClr val="0D9488"/>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FFFFFF"/>
              </a:solidFill>
              <a:latin typeface="Arial"/>
            </a:endParaRPr>
          </a:p>
        </p:txBody>
      </p:sp>
      <p:sp>
        <p:nvSpPr>
          <p:cNvPr id="88" name="Text 16"/>
          <p:cNvSpPr/>
          <p:nvPr/>
        </p:nvSpPr>
        <p:spPr>
          <a:xfrm>
            <a:off x="365760" y="4572000"/>
            <a:ext cx="4891680" cy="2923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defTabSz="914400">
              <a:lnSpc>
                <a:spcPct val="100000"/>
              </a:lnSpc>
              <a:tabLst>
                <a:tab pos="0" algn="l"/>
              </a:tabLst>
            </a:pPr>
            <a:r>
              <a:rPr lang="en-US" sz="750" b="0" strike="noStrike" spc="-1">
                <a:solidFill>
                  <a:srgbClr val="FFFFFF"/>
                </a:solidFill>
                <a:latin typeface="Arial"/>
                <a:ea typeface="Arial"/>
              </a:rPr>
              <a:t>Deep learning + radiomique &gt; radiomique seule (Scientific Reports, Dinesh et al., 2023)</a:t>
            </a:r>
            <a:endParaRPr lang="en-US" sz="750" b="0" strike="noStrike" spc="-1">
              <a:solidFill>
                <a:srgbClr val="FFFFFF"/>
              </a:solidFill>
              <a:latin typeface="Arial"/>
            </a:endParaRPr>
          </a:p>
        </p:txBody>
      </p:sp>
      <p:sp>
        <p:nvSpPr>
          <p:cNvPr id="89" name="Shape 17"/>
          <p:cNvSpPr/>
          <p:nvPr/>
        </p:nvSpPr>
        <p:spPr>
          <a:xfrm>
            <a:off x="5459040" y="1225440"/>
            <a:ext cx="3346200" cy="1627200"/>
          </a:xfrm>
          <a:solidFill>
            <a:srgbClr val="FFFFFF"/>
          </a:solidFill>
          <a:ln w="0">
            <a:noFill/>
          </a:ln>
          <a:effectLst>
            <a:outerShdw blurRad="127080" dist="37674" dir="2700000" algn="bl" rotWithShape="0">
              <a:srgbClr val="000000">
                <a:alpha val="25000"/>
              </a:srgbClr>
            </a:outerShdw>
          </a:effectLst>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Arial"/>
            </a:endParaRPr>
          </a:p>
        </p:txBody>
      </p:sp>
      <p:pic>
        <p:nvPicPr>
          <p:cNvPr id="90" name="Image 0" descr="/home/claude/fig/histo_p.png"/>
          <p:cNvPicPr/>
          <p:nvPr/>
        </p:nvPicPr>
        <p:blipFill>
          <a:blip r:embed="rId3"/>
          <a:stretch/>
        </p:blipFill>
        <p:spPr>
          <a:xfrm>
            <a:off x="5532120" y="1298520"/>
            <a:ext cx="3200040" cy="1481040"/>
          </a:xfrm>
          <a:prstGeom prst="rect">
            <a:avLst/>
          </a:prstGeom>
          <a:ln w="0">
            <a:noFill/>
          </a:ln>
        </p:spPr>
      </p:pic>
      <p:sp>
        <p:nvSpPr>
          <p:cNvPr id="91" name="Text 18"/>
          <p:cNvSpPr/>
          <p:nvPr/>
        </p:nvSpPr>
        <p:spPr>
          <a:xfrm>
            <a:off x="5532120" y="2834640"/>
            <a:ext cx="3200040" cy="2008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defTabSz="914400">
              <a:lnSpc>
                <a:spcPct val="100000"/>
              </a:lnSpc>
              <a:tabLst>
                <a:tab pos="0" algn="l"/>
              </a:tabLst>
            </a:pPr>
            <a:r>
              <a:rPr lang="en-US" sz="700" b="0" i="1" strike="noStrike" spc="-1">
                <a:solidFill>
                  <a:srgbClr val="94A3B8"/>
                </a:solidFill>
                <a:latin typeface="Arial"/>
                <a:ea typeface="Arial"/>
              </a:rPr>
              <a:t>Lames histologiques PDAC analysées par CNN — Sensors 2024 (CC BY)</a:t>
            </a:r>
            <a:endParaRPr lang="en-US" sz="700" b="0" strike="noStrike" spc="-1">
              <a:solidFill>
                <a:srgbClr val="FFFFFF"/>
              </a:solidFill>
              <a:latin typeface="Arial"/>
            </a:endParaRPr>
          </a:p>
        </p:txBody>
      </p:sp>
      <p:sp>
        <p:nvSpPr>
          <p:cNvPr id="92" name="Shape 19"/>
          <p:cNvSpPr/>
          <p:nvPr/>
        </p:nvSpPr>
        <p:spPr>
          <a:xfrm>
            <a:off x="6373440" y="3090600"/>
            <a:ext cx="1517400" cy="1352880"/>
          </a:xfrm>
          <a:solidFill>
            <a:srgbClr val="FFFFFF"/>
          </a:solidFill>
          <a:ln w="0">
            <a:noFill/>
          </a:ln>
          <a:effectLst>
            <a:outerShdw blurRad="127080" dist="37674" dir="2700000" algn="bl" rotWithShape="0">
              <a:srgbClr val="000000">
                <a:alpha val="25000"/>
              </a:srgbClr>
            </a:outerShdw>
          </a:effectLst>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Arial"/>
            </a:endParaRPr>
          </a:p>
        </p:txBody>
      </p:sp>
      <p:pic>
        <p:nvPicPr>
          <p:cNvPr id="93" name="Image 1" descr="/home/claude/fig/ct_axial_p.png"/>
          <p:cNvPicPr/>
          <p:nvPr/>
        </p:nvPicPr>
        <p:blipFill>
          <a:blip r:embed="rId4"/>
          <a:stretch/>
        </p:blipFill>
        <p:spPr>
          <a:xfrm>
            <a:off x="6446520" y="3163680"/>
            <a:ext cx="1371240" cy="1206720"/>
          </a:xfrm>
          <a:prstGeom prst="rect">
            <a:avLst/>
          </a:prstGeom>
          <a:ln w="0">
            <a:noFill/>
          </a:ln>
        </p:spPr>
      </p:pic>
      <p:sp>
        <p:nvSpPr>
          <p:cNvPr id="94" name="Text 20"/>
          <p:cNvSpPr/>
          <p:nvPr/>
        </p:nvSpPr>
        <p:spPr>
          <a:xfrm>
            <a:off x="5532120" y="4443840"/>
            <a:ext cx="3200040" cy="2008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defTabSz="914400">
              <a:lnSpc>
                <a:spcPct val="100000"/>
              </a:lnSpc>
              <a:tabLst>
                <a:tab pos="0" algn="l"/>
              </a:tabLst>
            </a:pPr>
            <a:r>
              <a:rPr lang="en-US" sz="700" b="0" i="1" strike="noStrike" spc="-1">
                <a:solidFill>
                  <a:srgbClr val="94A3B8"/>
                </a:solidFill>
                <a:latin typeface="Arial"/>
                <a:ea typeface="Arial"/>
              </a:rPr>
              <a:t>Scanner abdominal — repérage du pancréas</a:t>
            </a:r>
            <a:endParaRPr lang="en-US" sz="700" b="0" strike="noStrike" spc="-1">
              <a:solidFill>
                <a:srgbClr val="FFFFFF"/>
              </a:solidFill>
              <a:latin typeface="Arial"/>
            </a:endParaRPr>
          </a:p>
        </p:txBody>
      </p:sp>
      <p:sp>
        <p:nvSpPr>
          <p:cNvPr id="95" name="Text 21"/>
          <p:cNvSpPr/>
          <p:nvPr/>
        </p:nvSpPr>
        <p:spPr>
          <a:xfrm>
            <a:off x="8092440" y="4773240"/>
            <a:ext cx="822600" cy="2739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r" defTabSz="914400">
              <a:lnSpc>
                <a:spcPct val="100000"/>
              </a:lnSpc>
              <a:tabLst>
                <a:tab pos="0" algn="l"/>
              </a:tabLst>
            </a:pPr>
            <a:r>
              <a:rPr lang="en-US" sz="900" b="0" strike="noStrike" spc="-1">
                <a:solidFill>
                  <a:srgbClr val="94A3B8"/>
                </a:solidFill>
                <a:latin typeface="Arial"/>
                <a:ea typeface="Arial"/>
              </a:rPr>
              <a:t>4 / 11</a:t>
            </a:r>
            <a:endParaRPr lang="en-US" sz="900" b="0" strike="noStrike" spc="-1">
              <a:solidFill>
                <a:srgbClr val="FFFFFF"/>
              </a:solidFill>
              <a:latin typeface="Arial"/>
            </a:endParaRPr>
          </a:p>
        </p:txBody>
      </p:sp>
    </p:spTree>
    <p:extLst>
      <p:ext uri="{BB962C8B-B14F-4D97-AF65-F5344CB8AC3E}">
        <p14:creationId xmlns:p14="http://schemas.microsoft.com/office/powerpoint/2010/main" val="1981605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B2A4A"/>
        </a:solidFill>
        <a:effectLst/>
      </p:bgPr>
    </p:bg>
    <p:spTree>
      <p:nvGrpSpPr>
        <p:cNvPr id="1" name=""/>
        <p:cNvGrpSpPr/>
        <p:nvPr/>
      </p:nvGrpSpPr>
      <p:grpSpPr>
        <a:xfrm>
          <a:off x="0" y="0"/>
          <a:ext cx="0" cy="0"/>
          <a:chOff x="0" y="0"/>
          <a:chExt cx="0" cy="0"/>
        </a:xfrm>
      </p:grpSpPr>
      <p:sp>
        <p:nvSpPr>
          <p:cNvPr id="96" name="Shape 0"/>
          <p:cNvSpPr/>
          <p:nvPr/>
        </p:nvSpPr>
        <p:spPr>
          <a:xfrm>
            <a:off x="365760" y="182880"/>
            <a:ext cx="2468520" cy="292320"/>
          </a:xfrm>
          <a:solidFill>
            <a:srgbClr val="0D9488"/>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FFFFFF"/>
              </a:solidFill>
              <a:latin typeface="Arial"/>
            </a:endParaRPr>
          </a:p>
        </p:txBody>
      </p:sp>
      <p:sp>
        <p:nvSpPr>
          <p:cNvPr id="97" name="Text 1"/>
          <p:cNvSpPr/>
          <p:nvPr/>
        </p:nvSpPr>
        <p:spPr>
          <a:xfrm>
            <a:off x="365760" y="182880"/>
            <a:ext cx="2468520" cy="2923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defTabSz="914400">
              <a:lnSpc>
                <a:spcPct val="100000"/>
              </a:lnSpc>
              <a:tabLst>
                <a:tab pos="0" algn="l"/>
              </a:tabLst>
            </a:pPr>
            <a:r>
              <a:rPr lang="en-US" sz="850" b="1" strike="noStrike" spc="-1">
                <a:solidFill>
                  <a:srgbClr val="FFFFFF"/>
                </a:solidFill>
                <a:latin typeface="Arial"/>
                <a:ea typeface="Arial"/>
              </a:rPr>
              <a:t>PARTIE I — UN ESPOIR RÉEL</a:t>
            </a:r>
            <a:endParaRPr lang="en-US" sz="850" b="0" strike="noStrike" spc="-1">
              <a:solidFill>
                <a:srgbClr val="FFFFFF"/>
              </a:solidFill>
              <a:latin typeface="Arial"/>
            </a:endParaRPr>
          </a:p>
        </p:txBody>
      </p:sp>
      <p:sp>
        <p:nvSpPr>
          <p:cNvPr id="98" name="Text 2"/>
          <p:cNvSpPr/>
          <p:nvPr/>
        </p:nvSpPr>
        <p:spPr>
          <a:xfrm>
            <a:off x="365760" y="567000"/>
            <a:ext cx="8412120" cy="5025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defTabSz="914400">
              <a:lnSpc>
                <a:spcPct val="100000"/>
              </a:lnSpc>
              <a:tabLst>
                <a:tab pos="0" algn="l"/>
              </a:tabLst>
            </a:pPr>
            <a:r>
              <a:rPr lang="en-US" sz="2000" b="1" strike="noStrike" spc="-1">
                <a:solidFill>
                  <a:srgbClr val="FFFFFF"/>
                </a:solidFill>
                <a:latin typeface="Arial"/>
                <a:ea typeface="Arial"/>
              </a:rPr>
              <a:t>2. Vers un dépistage populationnel : le modèle PANDA</a:t>
            </a:r>
            <a:endParaRPr lang="en-US" sz="2000" b="0" strike="noStrike" spc="-1">
              <a:solidFill>
                <a:srgbClr val="FFFFFF"/>
              </a:solidFill>
              <a:latin typeface="Arial"/>
            </a:endParaRPr>
          </a:p>
        </p:txBody>
      </p:sp>
      <p:sp>
        <p:nvSpPr>
          <p:cNvPr id="99" name="Shape 3"/>
          <p:cNvSpPr/>
          <p:nvPr/>
        </p:nvSpPr>
        <p:spPr>
          <a:xfrm>
            <a:off x="365760" y="1188720"/>
            <a:ext cx="8412120" cy="776880"/>
          </a:xfrm>
          <a:solidFill>
            <a:srgbClr val="0D9488"/>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FFFFFF"/>
              </a:solidFill>
              <a:latin typeface="Arial"/>
            </a:endParaRPr>
          </a:p>
        </p:txBody>
      </p:sp>
      <p:sp>
        <p:nvSpPr>
          <p:cNvPr id="100" name="Text 4"/>
          <p:cNvSpPr/>
          <p:nvPr/>
        </p:nvSpPr>
        <p:spPr>
          <a:xfrm>
            <a:off x="548640" y="1188720"/>
            <a:ext cx="8046360" cy="7768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defTabSz="914400">
              <a:lnSpc>
                <a:spcPct val="100000"/>
              </a:lnSpc>
              <a:tabLst>
                <a:tab pos="0" algn="l"/>
              </a:tabLst>
            </a:pPr>
            <a:r>
              <a:rPr lang="en-US" sz="1400" b="1" strike="noStrike" spc="-1">
                <a:solidFill>
                  <a:srgbClr val="FFFFFF"/>
                </a:solidFill>
                <a:latin typeface="Arial"/>
                <a:ea typeface="Arial"/>
              </a:rPr>
              <a:t>PANDA  </a:t>
            </a:r>
            <a:r>
              <a:rPr lang="en-US" sz="950" b="0" strike="noStrike" spc="-1">
                <a:solidFill>
                  <a:srgbClr val="FFFFFF"/>
                </a:solidFill>
                <a:latin typeface="Arial"/>
                <a:ea typeface="Arial"/>
              </a:rPr>
              <a:t>détecte le cancer du pancréas sur scanner SANS injection — un examen de routine transformé en outil de dépistage · Validé sur &gt; 20 000 patients</a:t>
            </a:r>
            <a:endParaRPr lang="en-US" sz="950" b="0" strike="noStrike" spc="-1">
              <a:solidFill>
                <a:srgbClr val="FFFFFF"/>
              </a:solidFill>
              <a:latin typeface="Arial"/>
            </a:endParaRPr>
          </a:p>
        </p:txBody>
      </p:sp>
      <p:sp>
        <p:nvSpPr>
          <p:cNvPr id="101" name="Shape 5"/>
          <p:cNvSpPr/>
          <p:nvPr/>
        </p:nvSpPr>
        <p:spPr>
          <a:xfrm>
            <a:off x="292680" y="2066400"/>
            <a:ext cx="5083560" cy="1444320"/>
          </a:xfrm>
          <a:solidFill>
            <a:srgbClr val="FFFFFF"/>
          </a:solidFill>
          <a:ln w="0">
            <a:noFill/>
          </a:ln>
          <a:effectLst>
            <a:outerShdw blurRad="127080" dist="37674" dir="2700000" algn="bl" rotWithShape="0">
              <a:srgbClr val="000000">
                <a:alpha val="25000"/>
              </a:srgbClr>
            </a:outerShdw>
          </a:effectLst>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Arial"/>
            </a:endParaRPr>
          </a:p>
        </p:txBody>
      </p:sp>
      <p:pic>
        <p:nvPicPr>
          <p:cNvPr id="102" name="Image 0" descr="/home/claude/fig/panda_arch_p.png"/>
          <p:cNvPicPr/>
          <p:nvPr/>
        </p:nvPicPr>
        <p:blipFill>
          <a:blip r:embed="rId3"/>
          <a:stretch/>
        </p:blipFill>
        <p:spPr>
          <a:xfrm>
            <a:off x="365760" y="2139840"/>
            <a:ext cx="4937400" cy="1298160"/>
          </a:xfrm>
          <a:prstGeom prst="rect">
            <a:avLst/>
          </a:prstGeom>
          <a:ln w="0">
            <a:noFill/>
          </a:ln>
        </p:spPr>
      </p:pic>
      <p:sp>
        <p:nvSpPr>
          <p:cNvPr id="103" name="Text 6"/>
          <p:cNvSpPr/>
          <p:nvPr/>
        </p:nvSpPr>
        <p:spPr>
          <a:xfrm>
            <a:off x="365760" y="3511440"/>
            <a:ext cx="4937400" cy="2008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defTabSz="914400">
              <a:lnSpc>
                <a:spcPct val="100000"/>
              </a:lnSpc>
              <a:tabLst>
                <a:tab pos="0" algn="l"/>
              </a:tabLst>
            </a:pPr>
            <a:r>
              <a:rPr lang="en-US" sz="700" b="0" i="1" strike="noStrike" spc="-1">
                <a:solidFill>
                  <a:srgbClr val="94A3B8"/>
                </a:solidFill>
                <a:latin typeface="Arial"/>
                <a:ea typeface="Arial"/>
              </a:rPr>
              <a:t>Architecture en 3 étapes de PANDA — Nature Medicine 2023 (Cao et al.)</a:t>
            </a:r>
            <a:endParaRPr lang="en-US" sz="700" b="0" strike="noStrike" spc="-1">
              <a:solidFill>
                <a:srgbClr val="FFFFFF"/>
              </a:solidFill>
              <a:latin typeface="Arial"/>
            </a:endParaRPr>
          </a:p>
        </p:txBody>
      </p:sp>
      <p:sp>
        <p:nvSpPr>
          <p:cNvPr id="104" name="Shape 7"/>
          <p:cNvSpPr/>
          <p:nvPr/>
        </p:nvSpPr>
        <p:spPr>
          <a:xfrm>
            <a:off x="5550480" y="2066400"/>
            <a:ext cx="3300480" cy="1444320"/>
          </a:xfrm>
          <a:solidFill>
            <a:srgbClr val="FFFFFF"/>
          </a:solidFill>
          <a:ln w="0">
            <a:noFill/>
          </a:ln>
          <a:effectLst>
            <a:outerShdw blurRad="127080" dist="37674" dir="2700000" algn="bl" rotWithShape="0">
              <a:srgbClr val="000000">
                <a:alpha val="25000"/>
              </a:srgbClr>
            </a:outerShdw>
          </a:effectLst>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Arial"/>
            </a:endParaRPr>
          </a:p>
        </p:txBody>
      </p:sp>
      <p:pic>
        <p:nvPicPr>
          <p:cNvPr id="105" name="Image 1" descr="/home/claude/fig/panda_ct_p.png"/>
          <p:cNvPicPr/>
          <p:nvPr/>
        </p:nvPicPr>
        <p:blipFill>
          <a:blip r:embed="rId4"/>
          <a:stretch/>
        </p:blipFill>
        <p:spPr>
          <a:xfrm>
            <a:off x="5623560" y="2139840"/>
            <a:ext cx="3154320" cy="1298160"/>
          </a:xfrm>
          <a:prstGeom prst="rect">
            <a:avLst/>
          </a:prstGeom>
          <a:ln w="0">
            <a:noFill/>
          </a:ln>
        </p:spPr>
      </p:pic>
      <p:sp>
        <p:nvSpPr>
          <p:cNvPr id="106" name="Text 8"/>
          <p:cNvSpPr/>
          <p:nvPr/>
        </p:nvSpPr>
        <p:spPr>
          <a:xfrm>
            <a:off x="5623560" y="3511440"/>
            <a:ext cx="3154320" cy="2008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defTabSz="914400">
              <a:lnSpc>
                <a:spcPct val="100000"/>
              </a:lnSpc>
              <a:tabLst>
                <a:tab pos="0" algn="l"/>
              </a:tabLst>
            </a:pPr>
            <a:r>
              <a:rPr lang="en-US" sz="700" b="0" i="1" strike="noStrike" spc="-1">
                <a:solidFill>
                  <a:srgbClr val="94A3B8"/>
                </a:solidFill>
                <a:latin typeface="Arial"/>
                <a:ea typeface="Arial"/>
              </a:rPr>
              <a:t>Lésions pancréatiques segmentées par PANDA</a:t>
            </a:r>
            <a:endParaRPr lang="en-US" sz="700" b="0" strike="noStrike" spc="-1">
              <a:solidFill>
                <a:srgbClr val="FFFFFF"/>
              </a:solidFill>
              <a:latin typeface="Arial"/>
            </a:endParaRPr>
          </a:p>
        </p:txBody>
      </p:sp>
      <p:sp>
        <p:nvSpPr>
          <p:cNvPr id="107" name="Shape 9"/>
          <p:cNvSpPr/>
          <p:nvPr/>
        </p:nvSpPr>
        <p:spPr>
          <a:xfrm>
            <a:off x="365760" y="3858840"/>
            <a:ext cx="4114440" cy="959760"/>
          </a:xfrm>
          <a:solidFill>
            <a:srgbClr val="2C3E63"/>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FFFFFF"/>
              </a:solidFill>
              <a:latin typeface="Arial"/>
            </a:endParaRPr>
          </a:p>
        </p:txBody>
      </p:sp>
      <p:sp>
        <p:nvSpPr>
          <p:cNvPr id="108" name="Text 10"/>
          <p:cNvSpPr/>
          <p:nvPr/>
        </p:nvSpPr>
        <p:spPr>
          <a:xfrm>
            <a:off x="493920" y="3913560"/>
            <a:ext cx="3858480" cy="2192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defTabSz="914400">
              <a:lnSpc>
                <a:spcPct val="100000"/>
              </a:lnSpc>
              <a:tabLst>
                <a:tab pos="0" algn="l"/>
              </a:tabLst>
            </a:pPr>
            <a:r>
              <a:rPr lang="en-US" sz="950" b="1" strike="noStrike" spc="-1">
                <a:solidFill>
                  <a:srgbClr val="E9A23B"/>
                </a:solidFill>
                <a:latin typeface="Arial"/>
                <a:ea typeface="Arial"/>
              </a:rPr>
              <a:t>Dossiers médicaux électroniques</a:t>
            </a:r>
            <a:endParaRPr lang="en-US" sz="950" b="0" strike="noStrike" spc="-1">
              <a:solidFill>
                <a:srgbClr val="FFFFFF"/>
              </a:solidFill>
              <a:latin typeface="Arial"/>
            </a:endParaRPr>
          </a:p>
        </p:txBody>
      </p:sp>
      <p:sp>
        <p:nvSpPr>
          <p:cNvPr id="109" name="Text 11"/>
          <p:cNvSpPr/>
          <p:nvPr/>
        </p:nvSpPr>
        <p:spPr>
          <a:xfrm>
            <a:off x="493920" y="4133160"/>
            <a:ext cx="3858480" cy="4568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defTabSz="914400">
              <a:lnSpc>
                <a:spcPct val="100000"/>
              </a:lnSpc>
              <a:tabLst>
                <a:tab pos="0" algn="l"/>
              </a:tabLst>
            </a:pPr>
            <a:r>
              <a:rPr lang="en-US" sz="800" b="0" strike="noStrike" spc="-1">
                <a:solidFill>
                  <a:srgbClr val="E8EDF3"/>
                </a:solidFill>
                <a:latin typeface="Arial"/>
                <a:ea typeface="Arial"/>
              </a:rPr>
              <a:t>Modèles IA entraînés sur résultats de labo, notes de consultation, prescriptions. Identifient les patients à haut risque avant les premiers symptômes.</a:t>
            </a:r>
            <a:endParaRPr lang="en-US" sz="800" b="0" strike="noStrike" spc="-1">
              <a:solidFill>
                <a:srgbClr val="FFFFFF"/>
              </a:solidFill>
              <a:latin typeface="Arial"/>
            </a:endParaRPr>
          </a:p>
        </p:txBody>
      </p:sp>
      <p:sp>
        <p:nvSpPr>
          <p:cNvPr id="110" name="Text 12"/>
          <p:cNvSpPr/>
          <p:nvPr/>
        </p:nvSpPr>
        <p:spPr>
          <a:xfrm>
            <a:off x="493920" y="4590360"/>
            <a:ext cx="3858480" cy="1825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defTabSz="914400">
              <a:lnSpc>
                <a:spcPct val="100000"/>
              </a:lnSpc>
              <a:tabLst>
                <a:tab pos="0" algn="l"/>
              </a:tabLst>
            </a:pPr>
            <a:r>
              <a:rPr lang="en-US" sz="650" b="0" i="1" strike="noStrike" spc="-1">
                <a:solidFill>
                  <a:srgbClr val="94A3B8"/>
                </a:solidFill>
                <a:latin typeface="Arial"/>
                <a:ea typeface="Arial"/>
              </a:rPr>
              <a:t>Cancers — Makiev et al., 2026</a:t>
            </a:r>
            <a:endParaRPr lang="en-US" sz="650" b="0" strike="noStrike" spc="-1">
              <a:solidFill>
                <a:srgbClr val="FFFFFF"/>
              </a:solidFill>
              <a:latin typeface="Arial"/>
            </a:endParaRPr>
          </a:p>
        </p:txBody>
      </p:sp>
      <p:sp>
        <p:nvSpPr>
          <p:cNvPr id="111" name="Shape 13"/>
          <p:cNvSpPr/>
          <p:nvPr/>
        </p:nvSpPr>
        <p:spPr>
          <a:xfrm>
            <a:off x="4663440" y="3858840"/>
            <a:ext cx="4114440" cy="959760"/>
          </a:xfrm>
          <a:solidFill>
            <a:srgbClr val="2C3E63"/>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FFFFFF"/>
              </a:solidFill>
              <a:latin typeface="Arial"/>
            </a:endParaRPr>
          </a:p>
        </p:txBody>
      </p:sp>
      <p:sp>
        <p:nvSpPr>
          <p:cNvPr id="112" name="Text 14"/>
          <p:cNvSpPr/>
          <p:nvPr/>
        </p:nvSpPr>
        <p:spPr>
          <a:xfrm>
            <a:off x="4791600" y="3913560"/>
            <a:ext cx="3858480" cy="2192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defTabSz="914400">
              <a:lnSpc>
                <a:spcPct val="100000"/>
              </a:lnSpc>
              <a:tabLst>
                <a:tab pos="0" algn="l"/>
              </a:tabLst>
            </a:pPr>
            <a:r>
              <a:rPr lang="en-US" sz="950" b="1" strike="noStrike" spc="-1">
                <a:solidFill>
                  <a:srgbClr val="A78BFA"/>
                </a:solidFill>
                <a:latin typeface="Arial"/>
                <a:ea typeface="Arial"/>
              </a:rPr>
              <a:t>Multi-Instance Learning (MIL)</a:t>
            </a:r>
            <a:endParaRPr lang="en-US" sz="950" b="0" strike="noStrike" spc="-1">
              <a:solidFill>
                <a:srgbClr val="FFFFFF"/>
              </a:solidFill>
              <a:latin typeface="Arial"/>
            </a:endParaRPr>
          </a:p>
        </p:txBody>
      </p:sp>
      <p:sp>
        <p:nvSpPr>
          <p:cNvPr id="113" name="Text 15"/>
          <p:cNvSpPr/>
          <p:nvPr/>
        </p:nvSpPr>
        <p:spPr>
          <a:xfrm>
            <a:off x="4791600" y="4133160"/>
            <a:ext cx="3858480" cy="4568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defTabSz="914400">
              <a:lnSpc>
                <a:spcPct val="100000"/>
              </a:lnSpc>
              <a:tabLst>
                <a:tab pos="0" algn="l"/>
              </a:tabLst>
            </a:pPr>
            <a:r>
              <a:rPr lang="en-US" sz="800" b="0" strike="noStrike" spc="-1">
                <a:solidFill>
                  <a:srgbClr val="E8EDF3"/>
                </a:solidFill>
                <a:latin typeface="Arial"/>
                <a:ea typeface="Arial"/>
              </a:rPr>
              <a:t>Apprentissage faiblement supervisé : détection à grande échelle sans annotation précise de chaque image — contrainte majeure levée.</a:t>
            </a:r>
            <a:endParaRPr lang="en-US" sz="800" b="0" strike="noStrike" spc="-1">
              <a:solidFill>
                <a:srgbClr val="FFFFFF"/>
              </a:solidFill>
              <a:latin typeface="Arial"/>
            </a:endParaRPr>
          </a:p>
        </p:txBody>
      </p:sp>
      <p:sp>
        <p:nvSpPr>
          <p:cNvPr id="114" name="Text 16"/>
          <p:cNvSpPr/>
          <p:nvPr/>
        </p:nvSpPr>
        <p:spPr>
          <a:xfrm>
            <a:off x="4791600" y="4590360"/>
            <a:ext cx="3858480" cy="1825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defTabSz="914400">
              <a:lnSpc>
                <a:spcPct val="100000"/>
              </a:lnSpc>
              <a:tabLst>
                <a:tab pos="0" algn="l"/>
              </a:tabLst>
            </a:pPr>
            <a:r>
              <a:rPr lang="en-US" sz="650" b="0" i="1" strike="noStrike" spc="-1">
                <a:solidFill>
                  <a:srgbClr val="94A3B8"/>
                </a:solidFill>
                <a:latin typeface="Arial"/>
                <a:ea typeface="Arial"/>
              </a:rPr>
              <a:t>Frontiers in Oncology — Mandal et al., 2024</a:t>
            </a:r>
            <a:endParaRPr lang="en-US" sz="650" b="0" strike="noStrike" spc="-1">
              <a:solidFill>
                <a:srgbClr val="FFFFFF"/>
              </a:solidFill>
              <a:latin typeface="Arial"/>
            </a:endParaRPr>
          </a:p>
        </p:txBody>
      </p:sp>
      <p:sp>
        <p:nvSpPr>
          <p:cNvPr id="115" name="Text 17"/>
          <p:cNvSpPr/>
          <p:nvPr/>
        </p:nvSpPr>
        <p:spPr>
          <a:xfrm>
            <a:off x="8092440" y="4773240"/>
            <a:ext cx="822600" cy="2739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r" defTabSz="914400">
              <a:lnSpc>
                <a:spcPct val="100000"/>
              </a:lnSpc>
              <a:tabLst>
                <a:tab pos="0" algn="l"/>
              </a:tabLst>
            </a:pPr>
            <a:r>
              <a:rPr lang="en-US" sz="900" b="0" strike="noStrike" spc="-1">
                <a:solidFill>
                  <a:srgbClr val="94A3B8"/>
                </a:solidFill>
                <a:latin typeface="Arial"/>
                <a:ea typeface="Arial"/>
              </a:rPr>
              <a:t>5 / 11</a:t>
            </a:r>
            <a:endParaRPr lang="en-US" sz="900" b="0" strike="noStrike" spc="-1">
              <a:solidFill>
                <a:srgbClr val="FFFFFF"/>
              </a:solidFill>
              <a:latin typeface="Arial"/>
            </a:endParaRPr>
          </a:p>
        </p:txBody>
      </p:sp>
    </p:spTree>
    <p:extLst>
      <p:ext uri="{BB962C8B-B14F-4D97-AF65-F5344CB8AC3E}">
        <p14:creationId xmlns:p14="http://schemas.microsoft.com/office/powerpoint/2010/main" val="3136551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B2A4A"/>
        </a:solidFill>
        <a:effectLst/>
      </p:bgPr>
    </p:bg>
    <p:spTree>
      <p:nvGrpSpPr>
        <p:cNvPr id="1" name=""/>
        <p:cNvGrpSpPr/>
        <p:nvPr/>
      </p:nvGrpSpPr>
      <p:grpSpPr>
        <a:xfrm>
          <a:off x="0" y="0"/>
          <a:ext cx="0" cy="0"/>
          <a:chOff x="0" y="0"/>
          <a:chExt cx="0" cy="0"/>
        </a:xfrm>
      </p:grpSpPr>
      <p:sp>
        <p:nvSpPr>
          <p:cNvPr id="116" name="Shape 0"/>
          <p:cNvSpPr/>
          <p:nvPr/>
        </p:nvSpPr>
        <p:spPr>
          <a:xfrm>
            <a:off x="365760" y="182880"/>
            <a:ext cx="2468520" cy="292320"/>
          </a:xfrm>
          <a:solidFill>
            <a:srgbClr val="0D9488"/>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FFFFFF"/>
              </a:solidFill>
              <a:latin typeface="Arial"/>
            </a:endParaRPr>
          </a:p>
        </p:txBody>
      </p:sp>
      <p:sp>
        <p:nvSpPr>
          <p:cNvPr id="117" name="Text 1"/>
          <p:cNvSpPr/>
          <p:nvPr/>
        </p:nvSpPr>
        <p:spPr>
          <a:xfrm>
            <a:off x="365760" y="182880"/>
            <a:ext cx="2468520" cy="2923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defTabSz="914400">
              <a:lnSpc>
                <a:spcPct val="100000"/>
              </a:lnSpc>
              <a:tabLst>
                <a:tab pos="0" algn="l"/>
              </a:tabLst>
            </a:pPr>
            <a:r>
              <a:rPr lang="en-US" sz="850" b="1" strike="noStrike" spc="-1">
                <a:solidFill>
                  <a:srgbClr val="FFFFFF"/>
                </a:solidFill>
                <a:latin typeface="Arial"/>
                <a:ea typeface="Arial"/>
              </a:rPr>
              <a:t>PARTIE I — UN ESPOIR RÉEL</a:t>
            </a:r>
            <a:endParaRPr lang="en-US" sz="850" b="0" strike="noStrike" spc="-1">
              <a:solidFill>
                <a:srgbClr val="FFFFFF"/>
              </a:solidFill>
              <a:latin typeface="Arial"/>
            </a:endParaRPr>
          </a:p>
        </p:txBody>
      </p:sp>
      <p:sp>
        <p:nvSpPr>
          <p:cNvPr id="118" name="Text 2"/>
          <p:cNvSpPr/>
          <p:nvPr/>
        </p:nvSpPr>
        <p:spPr>
          <a:xfrm>
            <a:off x="365760" y="567000"/>
            <a:ext cx="8412120" cy="5025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defTabSz="914400">
              <a:lnSpc>
                <a:spcPct val="100000"/>
              </a:lnSpc>
              <a:tabLst>
                <a:tab pos="0" algn="l"/>
              </a:tabLst>
            </a:pPr>
            <a:r>
              <a:rPr lang="en-US" sz="1900" b="1" strike="noStrike" spc="-1">
                <a:solidFill>
                  <a:srgbClr val="FFFFFF"/>
                </a:solidFill>
                <a:latin typeface="Arial"/>
                <a:ea typeface="Arial"/>
              </a:rPr>
              <a:t>3. De nouveaux biomarqueurs et une médecine personnalisée</a:t>
            </a:r>
            <a:endParaRPr lang="en-US" sz="1900" b="0" strike="noStrike" spc="-1">
              <a:solidFill>
                <a:srgbClr val="FFFFFF"/>
              </a:solidFill>
              <a:latin typeface="Arial"/>
            </a:endParaRPr>
          </a:p>
        </p:txBody>
      </p:sp>
      <p:sp>
        <p:nvSpPr>
          <p:cNvPr id="119" name="Shape 3"/>
          <p:cNvSpPr/>
          <p:nvPr/>
        </p:nvSpPr>
        <p:spPr>
          <a:xfrm>
            <a:off x="365760" y="1207080"/>
            <a:ext cx="2651400" cy="1416960"/>
          </a:xfrm>
          <a:solidFill>
            <a:srgbClr val="2C3E63"/>
          </a:solidFill>
          <a:ln w="0">
            <a:noFill/>
          </a:ln>
          <a:effectLst>
            <a:outerShdw blurRad="127080" dist="37674" dir="2700000" algn="bl" rotWithShape="0">
              <a:srgbClr val="000000">
                <a:alpha val="25000"/>
              </a:srgbClr>
            </a:outerShdw>
          </a:effectLst>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FFFFFF"/>
              </a:solidFill>
              <a:latin typeface="Arial"/>
            </a:endParaRPr>
          </a:p>
        </p:txBody>
      </p:sp>
      <p:sp>
        <p:nvSpPr>
          <p:cNvPr id="120" name="Text 4"/>
          <p:cNvSpPr/>
          <p:nvPr/>
        </p:nvSpPr>
        <p:spPr>
          <a:xfrm>
            <a:off x="457200" y="1280160"/>
            <a:ext cx="2468520" cy="4568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defTabSz="914400">
              <a:lnSpc>
                <a:spcPct val="100000"/>
              </a:lnSpc>
              <a:tabLst>
                <a:tab pos="0" algn="l"/>
              </a:tabLst>
            </a:pPr>
            <a:r>
              <a:rPr lang="en-US" sz="1800" b="1" strike="noStrike" spc="-1">
                <a:solidFill>
                  <a:srgbClr val="0D9488"/>
                </a:solidFill>
                <a:latin typeface="Arial"/>
                <a:ea typeface="Arial"/>
              </a:rPr>
              <a:t>AUC 0,96</a:t>
            </a:r>
            <a:endParaRPr lang="en-US" sz="1800" b="0" strike="noStrike" spc="-1">
              <a:solidFill>
                <a:srgbClr val="FFFFFF"/>
              </a:solidFill>
              <a:latin typeface="Arial"/>
            </a:endParaRPr>
          </a:p>
        </p:txBody>
      </p:sp>
      <p:sp>
        <p:nvSpPr>
          <p:cNvPr id="121" name="Text 5"/>
          <p:cNvSpPr/>
          <p:nvPr/>
        </p:nvSpPr>
        <p:spPr>
          <a:xfrm>
            <a:off x="457200" y="1755720"/>
            <a:ext cx="2468520" cy="5025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defTabSz="914400">
              <a:lnSpc>
                <a:spcPct val="100000"/>
              </a:lnSpc>
              <a:tabLst>
                <a:tab pos="0" algn="l"/>
              </a:tabLst>
            </a:pPr>
            <a:r>
              <a:rPr lang="en-US" sz="850" b="0" strike="noStrike" spc="-1">
                <a:solidFill>
                  <a:srgbClr val="FFFFFF"/>
                </a:solidFill>
                <a:latin typeface="Arial"/>
                <a:ea typeface="Arial"/>
              </a:rPr>
              <a:t>4 biomarqueurs urinaires</a:t>
            </a:r>
            <a:endParaRPr lang="en-US" sz="850" b="0" strike="noStrike" spc="-1">
              <a:solidFill>
                <a:srgbClr val="FFFFFF"/>
              </a:solidFill>
              <a:latin typeface="Arial"/>
            </a:endParaRPr>
          </a:p>
          <a:p>
            <a:pPr algn="ctr" defTabSz="914400">
              <a:lnSpc>
                <a:spcPct val="100000"/>
              </a:lnSpc>
              <a:tabLst>
                <a:tab pos="0" algn="l"/>
              </a:tabLst>
            </a:pPr>
            <a:r>
              <a:rPr lang="en-US" sz="850" b="0" strike="noStrike" spc="-1">
                <a:solidFill>
                  <a:srgbClr val="FFFFFF"/>
                </a:solidFill>
                <a:latin typeface="Arial"/>
                <a:ea typeface="Arial"/>
              </a:rPr>
              <a:t>+ CA 19-9 sérique</a:t>
            </a:r>
            <a:endParaRPr lang="en-US" sz="850" b="0" strike="noStrike" spc="-1">
              <a:solidFill>
                <a:srgbClr val="FFFFFF"/>
              </a:solidFill>
              <a:latin typeface="Arial"/>
            </a:endParaRPr>
          </a:p>
        </p:txBody>
      </p:sp>
      <p:sp>
        <p:nvSpPr>
          <p:cNvPr id="122" name="Text 6"/>
          <p:cNvSpPr/>
          <p:nvPr/>
        </p:nvSpPr>
        <p:spPr>
          <a:xfrm>
            <a:off x="457200" y="2286000"/>
            <a:ext cx="2468520" cy="2739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defTabSz="914400">
              <a:lnSpc>
                <a:spcPct val="100000"/>
              </a:lnSpc>
              <a:tabLst>
                <a:tab pos="0" algn="l"/>
              </a:tabLst>
            </a:pPr>
            <a:r>
              <a:rPr lang="en-US" sz="680" b="0" i="1" strike="noStrike" spc="-1">
                <a:solidFill>
                  <a:srgbClr val="94A3B8"/>
                </a:solidFill>
                <a:latin typeface="Arial"/>
                <a:ea typeface="Arial"/>
              </a:rPr>
              <a:t>Cureus — Daher et al., 2024</a:t>
            </a:r>
            <a:endParaRPr lang="en-US" sz="680" b="0" strike="noStrike" spc="-1">
              <a:solidFill>
                <a:srgbClr val="FFFFFF"/>
              </a:solidFill>
              <a:latin typeface="Arial"/>
            </a:endParaRPr>
          </a:p>
        </p:txBody>
      </p:sp>
      <p:sp>
        <p:nvSpPr>
          <p:cNvPr id="123" name="Shape 7"/>
          <p:cNvSpPr/>
          <p:nvPr/>
        </p:nvSpPr>
        <p:spPr>
          <a:xfrm>
            <a:off x="3200400" y="1207080"/>
            <a:ext cx="2651400" cy="1416960"/>
          </a:xfrm>
          <a:solidFill>
            <a:srgbClr val="2C3E63"/>
          </a:solidFill>
          <a:ln w="0">
            <a:noFill/>
          </a:ln>
          <a:effectLst>
            <a:outerShdw blurRad="127080" dist="37674" dir="2700000" algn="bl" rotWithShape="0">
              <a:srgbClr val="000000">
                <a:alpha val="25000"/>
              </a:srgbClr>
            </a:outerShdw>
          </a:effectLst>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FFFFFF"/>
              </a:solidFill>
              <a:latin typeface="Arial"/>
            </a:endParaRPr>
          </a:p>
        </p:txBody>
      </p:sp>
      <p:sp>
        <p:nvSpPr>
          <p:cNvPr id="124" name="Text 8"/>
          <p:cNvSpPr/>
          <p:nvPr/>
        </p:nvSpPr>
        <p:spPr>
          <a:xfrm>
            <a:off x="3291840" y="1280160"/>
            <a:ext cx="2468520" cy="4568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defTabSz="914400">
              <a:lnSpc>
                <a:spcPct val="100000"/>
              </a:lnSpc>
              <a:tabLst>
                <a:tab pos="0" algn="l"/>
              </a:tabLst>
            </a:pPr>
            <a:r>
              <a:rPr lang="en-US" sz="1800" b="1" strike="noStrike" spc="-1">
                <a:solidFill>
                  <a:srgbClr val="E9A23B"/>
                </a:solidFill>
                <a:latin typeface="Arial"/>
                <a:ea typeface="Arial"/>
              </a:rPr>
              <a:t>AUC &gt; 0,95</a:t>
            </a:r>
            <a:endParaRPr lang="en-US" sz="1800" b="0" strike="noStrike" spc="-1">
              <a:solidFill>
                <a:srgbClr val="FFFFFF"/>
              </a:solidFill>
              <a:latin typeface="Arial"/>
            </a:endParaRPr>
          </a:p>
        </p:txBody>
      </p:sp>
      <p:sp>
        <p:nvSpPr>
          <p:cNvPr id="125" name="Text 9"/>
          <p:cNvSpPr/>
          <p:nvPr/>
        </p:nvSpPr>
        <p:spPr>
          <a:xfrm>
            <a:off x="3291840" y="1755720"/>
            <a:ext cx="2468520" cy="5025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defTabSz="914400">
              <a:lnSpc>
                <a:spcPct val="100000"/>
              </a:lnSpc>
              <a:tabLst>
                <a:tab pos="0" algn="l"/>
              </a:tabLst>
            </a:pPr>
            <a:r>
              <a:rPr lang="en-US" sz="850" b="0" strike="noStrike" spc="-1">
                <a:solidFill>
                  <a:srgbClr val="FFFFFF"/>
                </a:solidFill>
                <a:latin typeface="Arial"/>
                <a:ea typeface="Arial"/>
              </a:rPr>
              <a:t>CEUS · 558 patients</a:t>
            </a:r>
            <a:endParaRPr lang="en-US" sz="850" b="0" strike="noStrike" spc="-1">
              <a:solidFill>
                <a:srgbClr val="FFFFFF"/>
              </a:solidFill>
              <a:latin typeface="Arial"/>
            </a:endParaRPr>
          </a:p>
          <a:p>
            <a:pPr algn="ctr" defTabSz="914400">
              <a:lnSpc>
                <a:spcPct val="100000"/>
              </a:lnSpc>
              <a:tabLst>
                <a:tab pos="0" algn="l"/>
              </a:tabLst>
            </a:pPr>
            <a:r>
              <a:rPr lang="en-US" sz="850" b="0" strike="noStrike" spc="-1">
                <a:solidFill>
                  <a:srgbClr val="FFFFFF"/>
                </a:solidFill>
                <a:latin typeface="Arial"/>
                <a:ea typeface="Arial"/>
              </a:rPr>
              <a:t>validation interne + externe</a:t>
            </a:r>
            <a:endParaRPr lang="en-US" sz="850" b="0" strike="noStrike" spc="-1">
              <a:solidFill>
                <a:srgbClr val="FFFFFF"/>
              </a:solidFill>
              <a:latin typeface="Arial"/>
            </a:endParaRPr>
          </a:p>
        </p:txBody>
      </p:sp>
      <p:sp>
        <p:nvSpPr>
          <p:cNvPr id="126" name="Text 10"/>
          <p:cNvSpPr/>
          <p:nvPr/>
        </p:nvSpPr>
        <p:spPr>
          <a:xfrm>
            <a:off x="3291840" y="2286000"/>
            <a:ext cx="2468520" cy="2739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defTabSz="914400">
              <a:lnSpc>
                <a:spcPct val="100000"/>
              </a:lnSpc>
              <a:tabLst>
                <a:tab pos="0" algn="l"/>
              </a:tabLst>
            </a:pPr>
            <a:r>
              <a:rPr lang="en-US" sz="680" b="0" i="1" strike="noStrike" spc="-1">
                <a:solidFill>
                  <a:srgbClr val="94A3B8"/>
                </a:solidFill>
                <a:latin typeface="Arial"/>
                <a:ea typeface="Arial"/>
              </a:rPr>
              <a:t>Diagnostics — Tripathi et al., 2024</a:t>
            </a:r>
            <a:endParaRPr lang="en-US" sz="680" b="0" strike="noStrike" spc="-1">
              <a:solidFill>
                <a:srgbClr val="FFFFFF"/>
              </a:solidFill>
              <a:latin typeface="Arial"/>
            </a:endParaRPr>
          </a:p>
        </p:txBody>
      </p:sp>
      <p:sp>
        <p:nvSpPr>
          <p:cNvPr id="127" name="Shape 11"/>
          <p:cNvSpPr/>
          <p:nvPr/>
        </p:nvSpPr>
        <p:spPr>
          <a:xfrm>
            <a:off x="6035040" y="1207080"/>
            <a:ext cx="2651400" cy="1416960"/>
          </a:xfrm>
          <a:solidFill>
            <a:srgbClr val="2C3E63"/>
          </a:solidFill>
          <a:ln w="0">
            <a:noFill/>
          </a:ln>
          <a:effectLst>
            <a:outerShdw blurRad="127080" dist="37674" dir="2700000" algn="bl" rotWithShape="0">
              <a:srgbClr val="000000">
                <a:alpha val="25000"/>
              </a:srgbClr>
            </a:outerShdw>
          </a:effectLst>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FFFFFF"/>
              </a:solidFill>
              <a:latin typeface="Arial"/>
            </a:endParaRPr>
          </a:p>
        </p:txBody>
      </p:sp>
      <p:sp>
        <p:nvSpPr>
          <p:cNvPr id="128" name="Text 12"/>
          <p:cNvSpPr/>
          <p:nvPr/>
        </p:nvSpPr>
        <p:spPr>
          <a:xfrm>
            <a:off x="6126480" y="1280160"/>
            <a:ext cx="2468520" cy="4568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defTabSz="914400">
              <a:lnSpc>
                <a:spcPct val="100000"/>
              </a:lnSpc>
              <a:tabLst>
                <a:tab pos="0" algn="l"/>
              </a:tabLst>
            </a:pPr>
            <a:r>
              <a:rPr lang="en-US" sz="1800" b="1" strike="noStrike" spc="-1">
                <a:solidFill>
                  <a:srgbClr val="A78BFA"/>
                </a:solidFill>
                <a:latin typeface="Arial"/>
                <a:ea typeface="Arial"/>
              </a:rPr>
              <a:t>0,84 – 0,97</a:t>
            </a:r>
            <a:endParaRPr lang="en-US" sz="1800" b="0" strike="noStrike" spc="-1">
              <a:solidFill>
                <a:srgbClr val="FFFFFF"/>
              </a:solidFill>
              <a:latin typeface="Arial"/>
            </a:endParaRPr>
          </a:p>
        </p:txBody>
      </p:sp>
      <p:sp>
        <p:nvSpPr>
          <p:cNvPr id="129" name="Text 13"/>
          <p:cNvSpPr/>
          <p:nvPr/>
        </p:nvSpPr>
        <p:spPr>
          <a:xfrm>
            <a:off x="6126480" y="1755720"/>
            <a:ext cx="2468520" cy="5025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defTabSz="914400">
              <a:lnSpc>
                <a:spcPct val="100000"/>
              </a:lnSpc>
              <a:tabLst>
                <a:tab pos="0" algn="l"/>
              </a:tabLst>
            </a:pPr>
            <a:r>
              <a:rPr lang="en-US" sz="850" b="0" strike="noStrike" spc="-1">
                <a:solidFill>
                  <a:srgbClr val="FFFFFF"/>
                </a:solidFill>
                <a:latin typeface="Arial"/>
                <a:ea typeface="Arial"/>
              </a:rPr>
              <a:t>AUROC des modèles intégrés</a:t>
            </a:r>
            <a:endParaRPr lang="en-US" sz="850" b="0" strike="noStrike" spc="-1">
              <a:solidFill>
                <a:srgbClr val="FFFFFF"/>
              </a:solidFill>
              <a:latin typeface="Arial"/>
            </a:endParaRPr>
          </a:p>
          <a:p>
            <a:pPr algn="ctr" defTabSz="914400">
              <a:lnSpc>
                <a:spcPct val="100000"/>
              </a:lnSpc>
              <a:tabLst>
                <a:tab pos="0" algn="l"/>
              </a:tabLst>
            </a:pPr>
            <a:r>
              <a:rPr lang="en-US" sz="850" b="0" strike="noStrike" spc="-1">
                <a:solidFill>
                  <a:srgbClr val="FFFFFF"/>
                </a:solidFill>
                <a:latin typeface="Arial"/>
                <a:ea typeface="Arial"/>
              </a:rPr>
              <a:t>données moléculaires + cliniques</a:t>
            </a:r>
            <a:endParaRPr lang="en-US" sz="850" b="0" strike="noStrike" spc="-1">
              <a:solidFill>
                <a:srgbClr val="FFFFFF"/>
              </a:solidFill>
              <a:latin typeface="Arial"/>
            </a:endParaRPr>
          </a:p>
        </p:txBody>
      </p:sp>
      <p:sp>
        <p:nvSpPr>
          <p:cNvPr id="130" name="Text 14"/>
          <p:cNvSpPr/>
          <p:nvPr/>
        </p:nvSpPr>
        <p:spPr>
          <a:xfrm>
            <a:off x="6126480" y="2286000"/>
            <a:ext cx="2468520" cy="2739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defTabSz="914400">
              <a:lnSpc>
                <a:spcPct val="100000"/>
              </a:lnSpc>
              <a:tabLst>
                <a:tab pos="0" algn="l"/>
              </a:tabLst>
            </a:pPr>
            <a:r>
              <a:rPr lang="en-US" sz="680" b="0" i="1" strike="noStrike" spc="-1">
                <a:solidFill>
                  <a:srgbClr val="94A3B8"/>
                </a:solidFill>
                <a:latin typeface="Arial"/>
                <a:ea typeface="Arial"/>
              </a:rPr>
              <a:t>Bratislava Medical Journal, 2025</a:t>
            </a:r>
            <a:endParaRPr lang="en-US" sz="680" b="0" strike="noStrike" spc="-1">
              <a:solidFill>
                <a:srgbClr val="FFFFFF"/>
              </a:solidFill>
              <a:latin typeface="Arial"/>
            </a:endParaRPr>
          </a:p>
        </p:txBody>
      </p:sp>
      <p:sp>
        <p:nvSpPr>
          <p:cNvPr id="131" name="Shape 15"/>
          <p:cNvSpPr/>
          <p:nvPr/>
        </p:nvSpPr>
        <p:spPr>
          <a:xfrm>
            <a:off x="365760" y="2788920"/>
            <a:ext cx="5074560" cy="1371240"/>
          </a:xfrm>
          <a:solidFill>
            <a:srgbClr val="243558"/>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FFFFFF"/>
              </a:solidFill>
              <a:latin typeface="Arial"/>
            </a:endParaRPr>
          </a:p>
        </p:txBody>
      </p:sp>
      <p:pic>
        <p:nvPicPr>
          <p:cNvPr id="132" name="Image 0" descr="preencoded.png"/>
          <p:cNvPicPr/>
          <p:nvPr/>
        </p:nvPicPr>
        <p:blipFill>
          <a:blip r:embed="rId3"/>
          <a:stretch/>
        </p:blipFill>
        <p:spPr>
          <a:xfrm>
            <a:off x="530280" y="2926080"/>
            <a:ext cx="365400" cy="365400"/>
          </a:xfrm>
          <a:prstGeom prst="rect">
            <a:avLst/>
          </a:prstGeom>
          <a:ln w="0">
            <a:noFill/>
          </a:ln>
        </p:spPr>
      </p:pic>
      <p:sp>
        <p:nvSpPr>
          <p:cNvPr id="133" name="Text 16"/>
          <p:cNvSpPr/>
          <p:nvPr/>
        </p:nvSpPr>
        <p:spPr>
          <a:xfrm>
            <a:off x="987480" y="2907720"/>
            <a:ext cx="4297320" cy="2556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defTabSz="914400">
              <a:lnSpc>
                <a:spcPct val="100000"/>
              </a:lnSpc>
              <a:tabLst>
                <a:tab pos="0" algn="l"/>
              </a:tabLst>
            </a:pPr>
            <a:r>
              <a:rPr lang="en-US" sz="1050" b="1" strike="noStrike" spc="-1">
                <a:solidFill>
                  <a:srgbClr val="2DD4BF"/>
                </a:solidFill>
                <a:latin typeface="Arial"/>
                <a:ea typeface="Arial"/>
              </a:rPr>
              <a:t>PACpAInt — sous-typage moléculaire par IA</a:t>
            </a:r>
            <a:endParaRPr lang="en-US" sz="1050" b="0" strike="noStrike" spc="-1">
              <a:solidFill>
                <a:srgbClr val="FFFFFF"/>
              </a:solidFill>
              <a:latin typeface="Arial"/>
            </a:endParaRPr>
          </a:p>
        </p:txBody>
      </p:sp>
      <p:sp>
        <p:nvSpPr>
          <p:cNvPr id="134" name="Text 17"/>
          <p:cNvSpPr/>
          <p:nvPr/>
        </p:nvSpPr>
        <p:spPr>
          <a:xfrm>
            <a:off x="530280" y="3218760"/>
            <a:ext cx="4754520" cy="8683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defTabSz="914400">
              <a:lnSpc>
                <a:spcPct val="100000"/>
              </a:lnSpc>
              <a:tabLst>
                <a:tab pos="0" algn="l"/>
              </a:tabLst>
            </a:pPr>
            <a:r>
              <a:rPr lang="en-US" sz="830" b="0" strike="noStrike" spc="-1">
                <a:solidFill>
                  <a:srgbClr val="E8EDF3"/>
                </a:solidFill>
                <a:latin typeface="Arial"/>
                <a:ea typeface="Arial"/>
              </a:rPr>
              <a:t>Différencie les sous-types (classique vs basal, stroma actif vs inactif) directement à partir de lames histologiques numérisées — là où un séquençage ARN coûteux était nécessaire.</a:t>
            </a:r>
            <a:endParaRPr lang="en-US" sz="830" b="0" strike="noStrike" spc="-1">
              <a:solidFill>
                <a:srgbClr val="FFFFFF"/>
              </a:solidFill>
              <a:latin typeface="Arial"/>
            </a:endParaRPr>
          </a:p>
          <a:p>
            <a:pPr defTabSz="914400">
              <a:lnSpc>
                <a:spcPct val="100000"/>
              </a:lnSpc>
              <a:tabLst>
                <a:tab pos="0" algn="l"/>
              </a:tabLst>
            </a:pPr>
            <a:endParaRPr lang="en-US" sz="830" b="0" strike="noStrike" spc="-1">
              <a:solidFill>
                <a:srgbClr val="FFFFFF"/>
              </a:solidFill>
              <a:latin typeface="Arial"/>
            </a:endParaRPr>
          </a:p>
          <a:p>
            <a:pPr defTabSz="914400">
              <a:lnSpc>
                <a:spcPct val="100000"/>
              </a:lnSpc>
              <a:tabLst>
                <a:tab pos="0" algn="l"/>
              </a:tabLst>
            </a:pPr>
            <a:r>
              <a:rPr lang="en-US" sz="830" b="0" strike="noStrike" spc="-1">
                <a:solidFill>
                  <a:srgbClr val="E8EDF3"/>
                </a:solidFill>
                <a:latin typeface="Arial"/>
                <a:ea typeface="Arial"/>
              </a:rPr>
              <a:t>Impact direct : le sous-type basal = pronostic plus sombre + résistance au FOLFIRINOX.</a:t>
            </a:r>
            <a:endParaRPr lang="en-US" sz="830" b="0" strike="noStrike" spc="-1">
              <a:solidFill>
                <a:srgbClr val="FFFFFF"/>
              </a:solidFill>
              <a:latin typeface="Arial"/>
            </a:endParaRPr>
          </a:p>
        </p:txBody>
      </p:sp>
      <p:sp>
        <p:nvSpPr>
          <p:cNvPr id="135" name="Shape 18"/>
          <p:cNvSpPr/>
          <p:nvPr/>
        </p:nvSpPr>
        <p:spPr>
          <a:xfrm>
            <a:off x="5577840" y="2788920"/>
            <a:ext cx="3200040" cy="1371240"/>
          </a:xfrm>
          <a:solidFill>
            <a:srgbClr val="243558"/>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FFFFFF"/>
              </a:solidFill>
              <a:latin typeface="Arial"/>
            </a:endParaRPr>
          </a:p>
        </p:txBody>
      </p:sp>
      <p:sp>
        <p:nvSpPr>
          <p:cNvPr id="136" name="Text 19"/>
          <p:cNvSpPr/>
          <p:nvPr/>
        </p:nvSpPr>
        <p:spPr>
          <a:xfrm>
            <a:off x="5715000" y="2880360"/>
            <a:ext cx="2925720" cy="4111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defTabSz="914400">
              <a:lnSpc>
                <a:spcPct val="100000"/>
              </a:lnSpc>
              <a:tabLst>
                <a:tab pos="0" algn="l"/>
              </a:tabLst>
            </a:pPr>
            <a:r>
              <a:rPr lang="en-US" sz="1800" b="1" strike="noStrike" spc="-1">
                <a:solidFill>
                  <a:srgbClr val="E9A23B"/>
                </a:solidFill>
                <a:latin typeface="Arial"/>
                <a:ea typeface="Arial"/>
              </a:rPr>
              <a:t>AUC &gt; 0,89</a:t>
            </a:r>
            <a:endParaRPr lang="en-US" sz="1800" b="0" strike="noStrike" spc="-1">
              <a:solidFill>
                <a:srgbClr val="FFFFFF"/>
              </a:solidFill>
              <a:latin typeface="Arial"/>
            </a:endParaRPr>
          </a:p>
        </p:txBody>
      </p:sp>
      <p:sp>
        <p:nvSpPr>
          <p:cNvPr id="137" name="Text 20"/>
          <p:cNvSpPr/>
          <p:nvPr/>
        </p:nvSpPr>
        <p:spPr>
          <a:xfrm>
            <a:off x="5715000" y="3291840"/>
            <a:ext cx="2925720" cy="3837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defTabSz="914400">
              <a:lnSpc>
                <a:spcPct val="100000"/>
              </a:lnSpc>
              <a:tabLst>
                <a:tab pos="0" algn="l"/>
              </a:tabLst>
            </a:pPr>
            <a:r>
              <a:rPr lang="en-US" sz="850" b="1" strike="noStrike" spc="-1">
                <a:solidFill>
                  <a:srgbClr val="FFFFFF"/>
                </a:solidFill>
                <a:latin typeface="Arial"/>
                <a:ea typeface="Arial"/>
              </a:rPr>
              <a:t>Prédiction de l'efficacité de la chimiothérapie néoadjuvante</a:t>
            </a:r>
            <a:endParaRPr lang="en-US" sz="850" b="0" strike="noStrike" spc="-1">
              <a:solidFill>
                <a:srgbClr val="FFFFFF"/>
              </a:solidFill>
              <a:latin typeface="Arial"/>
            </a:endParaRPr>
          </a:p>
        </p:txBody>
      </p:sp>
      <p:sp>
        <p:nvSpPr>
          <p:cNvPr id="138" name="Text 21"/>
          <p:cNvSpPr/>
          <p:nvPr/>
        </p:nvSpPr>
        <p:spPr>
          <a:xfrm>
            <a:off x="5715000" y="3675960"/>
            <a:ext cx="2925720" cy="4111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defTabSz="914400">
              <a:lnSpc>
                <a:spcPct val="100000"/>
              </a:lnSpc>
              <a:tabLst>
                <a:tab pos="0" algn="l"/>
              </a:tabLst>
            </a:pPr>
            <a:r>
              <a:rPr lang="en-US" sz="750" b="0" strike="noStrike" spc="-1">
                <a:solidFill>
                  <a:srgbClr val="94A3B8"/>
                </a:solidFill>
                <a:latin typeface="Arial"/>
                <a:ea typeface="Arial"/>
              </a:rPr>
              <a:t>= chimiothérapie donnée avant l'opération pour réduire la taille de la tumeur. Vers une adaptation des protocoles en temps réel.</a:t>
            </a:r>
            <a:endParaRPr lang="en-US" sz="750" b="0" strike="noStrike" spc="-1">
              <a:solidFill>
                <a:srgbClr val="FFFFFF"/>
              </a:solidFill>
              <a:latin typeface="Arial"/>
            </a:endParaRPr>
          </a:p>
        </p:txBody>
      </p:sp>
      <p:sp>
        <p:nvSpPr>
          <p:cNvPr id="139" name="Shape 22"/>
          <p:cNvSpPr/>
          <p:nvPr/>
        </p:nvSpPr>
        <p:spPr>
          <a:xfrm>
            <a:off x="365760" y="4279320"/>
            <a:ext cx="8412120" cy="502560"/>
          </a:xfrm>
          <a:solidFill>
            <a:srgbClr val="0D9488"/>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FFFFFF"/>
              </a:solidFill>
              <a:latin typeface="Arial"/>
            </a:endParaRPr>
          </a:p>
        </p:txBody>
      </p:sp>
      <p:sp>
        <p:nvSpPr>
          <p:cNvPr id="140" name="Text 23"/>
          <p:cNvSpPr/>
          <p:nvPr/>
        </p:nvSpPr>
        <p:spPr>
          <a:xfrm>
            <a:off x="365760" y="4279320"/>
            <a:ext cx="8412120" cy="5025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defTabSz="914400">
              <a:lnSpc>
                <a:spcPct val="100000"/>
              </a:lnSpc>
              <a:tabLst>
                <a:tab pos="0" algn="l"/>
              </a:tabLst>
            </a:pPr>
            <a:r>
              <a:rPr lang="en-US" sz="950" b="0" i="1" strike="noStrike" spc="-1">
                <a:solidFill>
                  <a:srgbClr val="FFFFFF"/>
                </a:solidFill>
                <a:latin typeface="Arial"/>
                <a:ea typeface="Arial"/>
              </a:rPr>
              <a:t>Le deep learning ne se limite plus à l'image : il découvre des biomarqueurs et personnalise le traitement</a:t>
            </a:r>
            <a:endParaRPr lang="en-US" sz="950" b="0" strike="noStrike" spc="-1">
              <a:solidFill>
                <a:srgbClr val="FFFFFF"/>
              </a:solidFill>
              <a:latin typeface="Arial"/>
            </a:endParaRPr>
          </a:p>
        </p:txBody>
      </p:sp>
      <p:sp>
        <p:nvSpPr>
          <p:cNvPr id="141" name="Text 24"/>
          <p:cNvSpPr/>
          <p:nvPr/>
        </p:nvSpPr>
        <p:spPr>
          <a:xfrm>
            <a:off x="8092440" y="4773240"/>
            <a:ext cx="822600" cy="2739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r" defTabSz="914400">
              <a:lnSpc>
                <a:spcPct val="100000"/>
              </a:lnSpc>
              <a:tabLst>
                <a:tab pos="0" algn="l"/>
              </a:tabLst>
            </a:pPr>
            <a:r>
              <a:rPr lang="en-US" sz="900" b="0" strike="noStrike" spc="-1">
                <a:solidFill>
                  <a:srgbClr val="94A3B8"/>
                </a:solidFill>
                <a:latin typeface="Arial"/>
                <a:ea typeface="Arial"/>
              </a:rPr>
              <a:t>6 / 11</a:t>
            </a:r>
            <a:endParaRPr lang="en-US" sz="900" b="0" strike="noStrike" spc="-1">
              <a:solidFill>
                <a:srgbClr val="FFFFFF"/>
              </a:solidFill>
              <a:latin typeface="Arial"/>
            </a:endParaRPr>
          </a:p>
        </p:txBody>
      </p:sp>
    </p:spTree>
    <p:extLst>
      <p:ext uri="{BB962C8B-B14F-4D97-AF65-F5344CB8AC3E}">
        <p14:creationId xmlns:p14="http://schemas.microsoft.com/office/powerpoint/2010/main" val="2373974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B2A4A"/>
        </a:solidFill>
        <a:effectLst/>
      </p:bgPr>
    </p:bg>
    <p:spTree>
      <p:nvGrpSpPr>
        <p:cNvPr id="1" name=""/>
        <p:cNvGrpSpPr/>
        <p:nvPr/>
      </p:nvGrpSpPr>
      <p:grpSpPr>
        <a:xfrm>
          <a:off x="0" y="0"/>
          <a:ext cx="0" cy="0"/>
          <a:chOff x="0" y="0"/>
          <a:chExt cx="0" cy="0"/>
        </a:xfrm>
      </p:grpSpPr>
      <p:sp>
        <p:nvSpPr>
          <p:cNvPr id="142" name="Shape 0"/>
          <p:cNvSpPr/>
          <p:nvPr/>
        </p:nvSpPr>
        <p:spPr>
          <a:xfrm>
            <a:off x="365760" y="182880"/>
            <a:ext cx="2468520" cy="292320"/>
          </a:xfrm>
          <a:solidFill>
            <a:srgbClr val="0D9488"/>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FFFFFF"/>
              </a:solidFill>
              <a:latin typeface="Arial"/>
            </a:endParaRPr>
          </a:p>
        </p:txBody>
      </p:sp>
      <p:sp>
        <p:nvSpPr>
          <p:cNvPr id="143" name="Text 1"/>
          <p:cNvSpPr/>
          <p:nvPr/>
        </p:nvSpPr>
        <p:spPr>
          <a:xfrm>
            <a:off x="365760" y="182880"/>
            <a:ext cx="2468520" cy="2923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defTabSz="914400">
              <a:lnSpc>
                <a:spcPct val="100000"/>
              </a:lnSpc>
              <a:tabLst>
                <a:tab pos="0" algn="l"/>
              </a:tabLst>
            </a:pPr>
            <a:r>
              <a:rPr lang="en-US" sz="850" b="1" strike="noStrike" spc="-1">
                <a:solidFill>
                  <a:srgbClr val="FFFFFF"/>
                </a:solidFill>
                <a:latin typeface="Arial"/>
                <a:ea typeface="Arial"/>
              </a:rPr>
              <a:t>PARTIE II — LES LIMITES</a:t>
            </a:r>
            <a:endParaRPr lang="en-US" sz="850" b="0" strike="noStrike" spc="-1">
              <a:solidFill>
                <a:srgbClr val="FFFFFF"/>
              </a:solidFill>
              <a:latin typeface="Arial"/>
            </a:endParaRPr>
          </a:p>
        </p:txBody>
      </p:sp>
      <p:sp>
        <p:nvSpPr>
          <p:cNvPr id="144" name="Text 2"/>
          <p:cNvSpPr/>
          <p:nvPr/>
        </p:nvSpPr>
        <p:spPr>
          <a:xfrm>
            <a:off x="365760" y="567000"/>
            <a:ext cx="8412120" cy="5025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defTabSz="914400">
              <a:lnSpc>
                <a:spcPct val="100000"/>
              </a:lnSpc>
              <a:tabLst>
                <a:tab pos="0" algn="l"/>
              </a:tabLst>
            </a:pPr>
            <a:r>
              <a:rPr lang="en-US" sz="1900" b="1" strike="noStrike" spc="-1">
                <a:solidFill>
                  <a:srgbClr val="FFFFFF"/>
                </a:solidFill>
                <a:latin typeface="Arial"/>
                <a:ea typeface="Arial"/>
              </a:rPr>
              <a:t>1. Obstacles techniques : données, validation, généralisation</a:t>
            </a:r>
            <a:endParaRPr lang="en-US" sz="1900" b="0" strike="noStrike" spc="-1">
              <a:solidFill>
                <a:srgbClr val="FFFFFF"/>
              </a:solidFill>
              <a:latin typeface="Arial"/>
            </a:endParaRPr>
          </a:p>
        </p:txBody>
      </p:sp>
      <p:sp>
        <p:nvSpPr>
          <p:cNvPr id="145" name="Shape 3"/>
          <p:cNvSpPr/>
          <p:nvPr/>
        </p:nvSpPr>
        <p:spPr>
          <a:xfrm>
            <a:off x="365760" y="1207080"/>
            <a:ext cx="2651400" cy="2057040"/>
          </a:xfrm>
          <a:solidFill>
            <a:srgbClr val="2C3E63"/>
          </a:solidFill>
          <a:ln w="0">
            <a:noFill/>
          </a:ln>
          <a:effectLst>
            <a:outerShdw blurRad="127080" dist="37674" dir="2700000" algn="bl" rotWithShape="0">
              <a:srgbClr val="000000">
                <a:alpha val="25000"/>
              </a:srgbClr>
            </a:outerShdw>
          </a:effectLst>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FFFFFF"/>
              </a:solidFill>
              <a:latin typeface="Arial"/>
            </a:endParaRPr>
          </a:p>
        </p:txBody>
      </p:sp>
      <p:sp>
        <p:nvSpPr>
          <p:cNvPr id="146" name="Shape 4"/>
          <p:cNvSpPr/>
          <p:nvPr/>
        </p:nvSpPr>
        <p:spPr>
          <a:xfrm>
            <a:off x="493920" y="1316880"/>
            <a:ext cx="456840" cy="456840"/>
          </a:xfrm>
          <a:solidFill>
            <a:srgbClr val="E9A23B"/>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Arial"/>
            </a:endParaRPr>
          </a:p>
        </p:txBody>
      </p:sp>
      <p:pic>
        <p:nvPicPr>
          <p:cNvPr id="147" name="Image 0" descr="preencoded.png"/>
          <p:cNvPicPr/>
          <p:nvPr/>
        </p:nvPicPr>
        <p:blipFill>
          <a:blip r:embed="rId3"/>
          <a:stretch/>
        </p:blipFill>
        <p:spPr>
          <a:xfrm>
            <a:off x="567000" y="1389960"/>
            <a:ext cx="310680" cy="310680"/>
          </a:xfrm>
          <a:prstGeom prst="rect">
            <a:avLst/>
          </a:prstGeom>
          <a:ln w="0">
            <a:noFill/>
          </a:ln>
        </p:spPr>
      </p:pic>
      <p:sp>
        <p:nvSpPr>
          <p:cNvPr id="148" name="Text 5"/>
          <p:cNvSpPr/>
          <p:nvPr/>
        </p:nvSpPr>
        <p:spPr>
          <a:xfrm>
            <a:off x="493920" y="1847160"/>
            <a:ext cx="2395440" cy="4021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defTabSz="914400">
              <a:lnSpc>
                <a:spcPct val="100000"/>
              </a:lnSpc>
              <a:tabLst>
                <a:tab pos="0" algn="l"/>
              </a:tabLst>
            </a:pPr>
            <a:r>
              <a:rPr lang="en-US" sz="1000" b="1" strike="noStrike" spc="-1">
                <a:solidFill>
                  <a:srgbClr val="E9A23B"/>
                </a:solidFill>
                <a:latin typeface="Arial"/>
                <a:ea typeface="Arial"/>
              </a:rPr>
              <a:t>Absence de données centralisées</a:t>
            </a:r>
            <a:endParaRPr lang="en-US" sz="1000" b="0" strike="noStrike" spc="-1">
              <a:solidFill>
                <a:srgbClr val="FFFFFF"/>
              </a:solidFill>
              <a:latin typeface="Arial"/>
            </a:endParaRPr>
          </a:p>
        </p:txBody>
      </p:sp>
      <p:sp>
        <p:nvSpPr>
          <p:cNvPr id="149" name="Text 6"/>
          <p:cNvSpPr/>
          <p:nvPr/>
        </p:nvSpPr>
        <p:spPr>
          <a:xfrm>
            <a:off x="493920" y="2249280"/>
            <a:ext cx="2395440" cy="7768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defTabSz="914400">
              <a:lnSpc>
                <a:spcPct val="100000"/>
              </a:lnSpc>
              <a:tabLst>
                <a:tab pos="0" algn="l"/>
              </a:tabLst>
            </a:pPr>
            <a:r>
              <a:rPr lang="en-US" sz="800" b="0" strike="noStrike" spc="-1">
                <a:solidFill>
                  <a:srgbClr val="E8EDF3"/>
                </a:solidFill>
                <a:latin typeface="Arial"/>
                <a:ea typeface="Arial"/>
              </a:rPr>
              <a:t>Un seul effort international : le projet EDRN (NIH-NCI). Les cohortes ignorent les facteurs dégradant l'image (stents biliaires, statut post-traitement) → biais systématiques.</a:t>
            </a:r>
            <a:endParaRPr lang="en-US" sz="800" b="0" strike="noStrike" spc="-1">
              <a:solidFill>
                <a:srgbClr val="FFFFFF"/>
              </a:solidFill>
              <a:latin typeface="Arial"/>
            </a:endParaRPr>
          </a:p>
        </p:txBody>
      </p:sp>
      <p:sp>
        <p:nvSpPr>
          <p:cNvPr id="150" name="Text 7"/>
          <p:cNvSpPr/>
          <p:nvPr/>
        </p:nvSpPr>
        <p:spPr>
          <a:xfrm>
            <a:off x="493920" y="3035880"/>
            <a:ext cx="2395440" cy="1825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defTabSz="914400">
              <a:lnSpc>
                <a:spcPct val="100000"/>
              </a:lnSpc>
              <a:tabLst>
                <a:tab pos="0" algn="l"/>
              </a:tabLst>
            </a:pPr>
            <a:r>
              <a:rPr lang="en-US" sz="650" b="0" i="1" strike="noStrike" spc="-1">
                <a:solidFill>
                  <a:srgbClr val="94A3B8"/>
                </a:solidFill>
                <a:latin typeface="Arial"/>
                <a:ea typeface="Arial"/>
              </a:rPr>
              <a:t>Diagnostics — Tripathi et al., 2024</a:t>
            </a:r>
            <a:endParaRPr lang="en-US" sz="650" b="0" strike="noStrike" spc="-1">
              <a:solidFill>
                <a:srgbClr val="FFFFFF"/>
              </a:solidFill>
              <a:latin typeface="Arial"/>
            </a:endParaRPr>
          </a:p>
        </p:txBody>
      </p:sp>
      <p:sp>
        <p:nvSpPr>
          <p:cNvPr id="151" name="Shape 8"/>
          <p:cNvSpPr/>
          <p:nvPr/>
        </p:nvSpPr>
        <p:spPr>
          <a:xfrm>
            <a:off x="3200400" y="1207080"/>
            <a:ext cx="2651400" cy="2057040"/>
          </a:xfrm>
          <a:solidFill>
            <a:srgbClr val="2C3E63"/>
          </a:solidFill>
          <a:ln w="0">
            <a:noFill/>
          </a:ln>
          <a:effectLst>
            <a:outerShdw blurRad="127080" dist="37674" dir="2700000" algn="bl" rotWithShape="0">
              <a:srgbClr val="000000">
                <a:alpha val="25000"/>
              </a:srgbClr>
            </a:outerShdw>
          </a:effectLst>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FFFFFF"/>
              </a:solidFill>
              <a:latin typeface="Arial"/>
            </a:endParaRPr>
          </a:p>
        </p:txBody>
      </p:sp>
      <p:sp>
        <p:nvSpPr>
          <p:cNvPr id="152" name="Shape 9"/>
          <p:cNvSpPr/>
          <p:nvPr/>
        </p:nvSpPr>
        <p:spPr>
          <a:xfrm>
            <a:off x="3328560" y="1316880"/>
            <a:ext cx="456840" cy="456840"/>
          </a:xfrm>
          <a:solidFill>
            <a:srgbClr val="E05252"/>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FFFFFF"/>
              </a:solidFill>
              <a:latin typeface="Arial"/>
            </a:endParaRPr>
          </a:p>
        </p:txBody>
      </p:sp>
      <p:pic>
        <p:nvPicPr>
          <p:cNvPr id="153" name="Image 1" descr="preencoded.png"/>
          <p:cNvPicPr/>
          <p:nvPr/>
        </p:nvPicPr>
        <p:blipFill>
          <a:blip r:embed="rId4"/>
          <a:stretch/>
        </p:blipFill>
        <p:spPr>
          <a:xfrm>
            <a:off x="3401640" y="1389960"/>
            <a:ext cx="310680" cy="310680"/>
          </a:xfrm>
          <a:prstGeom prst="rect">
            <a:avLst/>
          </a:prstGeom>
          <a:ln w="0">
            <a:noFill/>
          </a:ln>
        </p:spPr>
      </p:pic>
      <p:sp>
        <p:nvSpPr>
          <p:cNvPr id="154" name="Text 10"/>
          <p:cNvSpPr/>
          <p:nvPr/>
        </p:nvSpPr>
        <p:spPr>
          <a:xfrm>
            <a:off x="3328560" y="1847160"/>
            <a:ext cx="2395440" cy="4021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defTabSz="914400">
              <a:lnSpc>
                <a:spcPct val="100000"/>
              </a:lnSpc>
              <a:tabLst>
                <a:tab pos="0" algn="l"/>
              </a:tabLst>
            </a:pPr>
            <a:r>
              <a:rPr lang="en-US" sz="1000" b="1" strike="noStrike" spc="-1">
                <a:solidFill>
                  <a:srgbClr val="E05252"/>
                </a:solidFill>
                <a:latin typeface="Arial"/>
                <a:ea typeface="Arial"/>
              </a:rPr>
              <a:t>Cohortes trop petites</a:t>
            </a:r>
            <a:endParaRPr lang="en-US" sz="1000" b="0" strike="noStrike" spc="-1">
              <a:solidFill>
                <a:srgbClr val="FFFFFF"/>
              </a:solidFill>
              <a:latin typeface="Arial"/>
            </a:endParaRPr>
          </a:p>
        </p:txBody>
      </p:sp>
      <p:sp>
        <p:nvSpPr>
          <p:cNvPr id="155" name="Text 11"/>
          <p:cNvSpPr/>
          <p:nvPr/>
        </p:nvSpPr>
        <p:spPr>
          <a:xfrm>
            <a:off x="3328560" y="2249280"/>
            <a:ext cx="2395440" cy="7768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defTabSz="914400">
              <a:lnSpc>
                <a:spcPct val="100000"/>
              </a:lnSpc>
              <a:tabLst>
                <a:tab pos="0" algn="l"/>
              </a:tabLst>
            </a:pPr>
            <a:r>
              <a:rPr lang="en-US" sz="800" b="0" strike="noStrike" spc="-1">
                <a:solidFill>
                  <a:srgbClr val="E8EDF3"/>
                </a:solidFill>
                <a:latin typeface="Arial"/>
                <a:ea typeface="Arial"/>
              </a:rPr>
              <a:t>56 à 104 patients dans plusieurs études. Pour les PNET : 56 patients en entraînement, 18 en validation → toute conclusion reste fragile.</a:t>
            </a:r>
            <a:endParaRPr lang="en-US" sz="800" b="0" strike="noStrike" spc="-1">
              <a:solidFill>
                <a:srgbClr val="FFFFFF"/>
              </a:solidFill>
              <a:latin typeface="Arial"/>
            </a:endParaRPr>
          </a:p>
        </p:txBody>
      </p:sp>
      <p:sp>
        <p:nvSpPr>
          <p:cNvPr id="156" name="Text 12"/>
          <p:cNvSpPr/>
          <p:nvPr/>
        </p:nvSpPr>
        <p:spPr>
          <a:xfrm>
            <a:off x="3328560" y="3035880"/>
            <a:ext cx="2395440" cy="1825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defTabSz="914400">
              <a:lnSpc>
                <a:spcPct val="100000"/>
              </a:lnSpc>
              <a:tabLst>
                <a:tab pos="0" algn="l"/>
              </a:tabLst>
            </a:pPr>
            <a:r>
              <a:rPr lang="en-US" sz="650" b="0" i="1" strike="noStrike" spc="-1">
                <a:solidFill>
                  <a:srgbClr val="94A3B8"/>
                </a:solidFill>
                <a:latin typeface="Arial"/>
                <a:ea typeface="Arial"/>
              </a:rPr>
              <a:t>Cancers — Patel et al., 2024</a:t>
            </a:r>
            <a:endParaRPr lang="en-US" sz="650" b="0" strike="noStrike" spc="-1">
              <a:solidFill>
                <a:srgbClr val="FFFFFF"/>
              </a:solidFill>
              <a:latin typeface="Arial"/>
            </a:endParaRPr>
          </a:p>
        </p:txBody>
      </p:sp>
      <p:sp>
        <p:nvSpPr>
          <p:cNvPr id="157" name="Shape 13"/>
          <p:cNvSpPr/>
          <p:nvPr/>
        </p:nvSpPr>
        <p:spPr>
          <a:xfrm>
            <a:off x="6035040" y="1207080"/>
            <a:ext cx="2651400" cy="2057040"/>
          </a:xfrm>
          <a:solidFill>
            <a:srgbClr val="2C3E63"/>
          </a:solidFill>
          <a:ln w="0">
            <a:noFill/>
          </a:ln>
          <a:effectLst>
            <a:outerShdw blurRad="127080" dist="37674" dir="2700000" algn="bl" rotWithShape="0">
              <a:srgbClr val="000000">
                <a:alpha val="25000"/>
              </a:srgbClr>
            </a:outerShdw>
          </a:effectLst>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FFFFFF"/>
              </a:solidFill>
              <a:latin typeface="Arial"/>
            </a:endParaRPr>
          </a:p>
        </p:txBody>
      </p:sp>
      <p:sp>
        <p:nvSpPr>
          <p:cNvPr id="158" name="Shape 14"/>
          <p:cNvSpPr/>
          <p:nvPr/>
        </p:nvSpPr>
        <p:spPr>
          <a:xfrm>
            <a:off x="6163200" y="1316880"/>
            <a:ext cx="456840" cy="456840"/>
          </a:xfrm>
          <a:solidFill>
            <a:srgbClr val="A78BFA"/>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Arial"/>
            </a:endParaRPr>
          </a:p>
        </p:txBody>
      </p:sp>
      <p:pic>
        <p:nvPicPr>
          <p:cNvPr id="159" name="Image 2" descr="preencoded.png"/>
          <p:cNvPicPr/>
          <p:nvPr/>
        </p:nvPicPr>
        <p:blipFill>
          <a:blip r:embed="rId5"/>
          <a:stretch/>
        </p:blipFill>
        <p:spPr>
          <a:xfrm>
            <a:off x="6236280" y="1389960"/>
            <a:ext cx="310680" cy="310680"/>
          </a:xfrm>
          <a:prstGeom prst="rect">
            <a:avLst/>
          </a:prstGeom>
          <a:ln w="0">
            <a:noFill/>
          </a:ln>
        </p:spPr>
      </p:pic>
      <p:sp>
        <p:nvSpPr>
          <p:cNvPr id="160" name="Text 15"/>
          <p:cNvSpPr/>
          <p:nvPr/>
        </p:nvSpPr>
        <p:spPr>
          <a:xfrm>
            <a:off x="6163200" y="1847160"/>
            <a:ext cx="2395440" cy="4021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defTabSz="914400">
              <a:lnSpc>
                <a:spcPct val="100000"/>
              </a:lnSpc>
              <a:tabLst>
                <a:tab pos="0" algn="l"/>
              </a:tabLst>
            </a:pPr>
            <a:r>
              <a:rPr lang="en-US" sz="1000" b="1" strike="noStrike" spc="-1">
                <a:solidFill>
                  <a:srgbClr val="A78BFA"/>
                </a:solidFill>
                <a:latin typeface="Arial"/>
                <a:ea typeface="Arial"/>
              </a:rPr>
              <a:t>Généralisation limitée</a:t>
            </a:r>
            <a:endParaRPr lang="en-US" sz="1000" b="0" strike="noStrike" spc="-1">
              <a:solidFill>
                <a:srgbClr val="FFFFFF"/>
              </a:solidFill>
              <a:latin typeface="Arial"/>
            </a:endParaRPr>
          </a:p>
        </p:txBody>
      </p:sp>
      <p:sp>
        <p:nvSpPr>
          <p:cNvPr id="161" name="Text 16"/>
          <p:cNvSpPr/>
          <p:nvPr/>
        </p:nvSpPr>
        <p:spPr>
          <a:xfrm>
            <a:off x="6163200" y="2249280"/>
            <a:ext cx="2395440" cy="7768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defTabSz="914400">
              <a:lnSpc>
                <a:spcPct val="100000"/>
              </a:lnSpc>
              <a:tabLst>
                <a:tab pos="0" algn="l"/>
              </a:tabLst>
            </a:pPr>
            <a:r>
              <a:rPr lang="en-US" sz="800" b="0" strike="noStrike" spc="-1">
                <a:solidFill>
                  <a:srgbClr val="E8EDF3"/>
                </a:solidFill>
                <a:latin typeface="Arial"/>
                <a:ea typeface="Arial"/>
              </a:rPr>
              <a:t>Les modèles développés sur un équipement / une population perdent en performance ailleurs. La validation externe reste rare.</a:t>
            </a:r>
            <a:endParaRPr lang="en-US" sz="800" b="0" strike="noStrike" spc="-1">
              <a:solidFill>
                <a:srgbClr val="FFFFFF"/>
              </a:solidFill>
              <a:latin typeface="Arial"/>
            </a:endParaRPr>
          </a:p>
        </p:txBody>
      </p:sp>
      <p:sp>
        <p:nvSpPr>
          <p:cNvPr id="162" name="Text 17"/>
          <p:cNvSpPr/>
          <p:nvPr/>
        </p:nvSpPr>
        <p:spPr>
          <a:xfrm>
            <a:off x="6163200" y="3035880"/>
            <a:ext cx="2395440" cy="1825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defTabSz="914400">
              <a:lnSpc>
                <a:spcPct val="100000"/>
              </a:lnSpc>
              <a:tabLst>
                <a:tab pos="0" algn="l"/>
              </a:tabLst>
            </a:pPr>
            <a:r>
              <a:rPr lang="en-US" sz="650" b="0" i="1" strike="noStrike" spc="-1">
                <a:solidFill>
                  <a:srgbClr val="94A3B8"/>
                </a:solidFill>
                <a:latin typeface="Arial"/>
                <a:ea typeface="Arial"/>
              </a:rPr>
              <a:t>Frontiers in Oncology — Mandal et al., 2024</a:t>
            </a:r>
            <a:endParaRPr lang="en-US" sz="650" b="0" strike="noStrike" spc="-1">
              <a:solidFill>
                <a:srgbClr val="FFFFFF"/>
              </a:solidFill>
              <a:latin typeface="Arial"/>
            </a:endParaRPr>
          </a:p>
        </p:txBody>
      </p:sp>
      <p:sp>
        <p:nvSpPr>
          <p:cNvPr id="163" name="Shape 18"/>
          <p:cNvSpPr/>
          <p:nvPr/>
        </p:nvSpPr>
        <p:spPr>
          <a:xfrm>
            <a:off x="365760" y="3429000"/>
            <a:ext cx="4937400" cy="1371240"/>
          </a:xfrm>
          <a:solidFill>
            <a:srgbClr val="243558"/>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FFFFFF"/>
              </a:solidFill>
              <a:latin typeface="Arial"/>
            </a:endParaRPr>
          </a:p>
        </p:txBody>
      </p:sp>
      <p:sp>
        <p:nvSpPr>
          <p:cNvPr id="164" name="Text 19"/>
          <p:cNvSpPr/>
          <p:nvPr/>
        </p:nvSpPr>
        <p:spPr>
          <a:xfrm>
            <a:off x="530280" y="3520440"/>
            <a:ext cx="4617360" cy="2556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defTabSz="914400">
              <a:lnSpc>
                <a:spcPct val="100000"/>
              </a:lnSpc>
              <a:tabLst>
                <a:tab pos="0" algn="l"/>
              </a:tabLst>
            </a:pPr>
            <a:r>
              <a:rPr lang="en-US" sz="1050" b="1" strike="noStrike" spc="-1">
                <a:solidFill>
                  <a:srgbClr val="2DD4BF"/>
                </a:solidFill>
                <a:latin typeface="Arial"/>
                <a:ea typeface="Arial"/>
              </a:rPr>
              <a:t>Un contournement : les GAN</a:t>
            </a:r>
            <a:endParaRPr lang="en-US" sz="1050" b="0" strike="noStrike" spc="-1">
              <a:solidFill>
                <a:srgbClr val="FFFFFF"/>
              </a:solidFill>
              <a:latin typeface="Arial"/>
            </a:endParaRPr>
          </a:p>
        </p:txBody>
      </p:sp>
      <p:sp>
        <p:nvSpPr>
          <p:cNvPr id="165" name="Text 20"/>
          <p:cNvSpPr/>
          <p:nvPr/>
        </p:nvSpPr>
        <p:spPr>
          <a:xfrm>
            <a:off x="530280" y="3794760"/>
            <a:ext cx="4617360" cy="9140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defTabSz="914400">
              <a:lnSpc>
                <a:spcPct val="100000"/>
              </a:lnSpc>
              <a:tabLst>
                <a:tab pos="0" algn="l"/>
              </a:tabLst>
            </a:pPr>
            <a:r>
              <a:rPr lang="en-US" sz="830" b="0" strike="noStrike" spc="-1">
                <a:solidFill>
                  <a:srgbClr val="E8EDF3"/>
                </a:solidFill>
                <a:latin typeface="Arial"/>
                <a:ea typeface="Arial"/>
              </a:rPr>
              <a:t>Les réseaux antagonistes génératifs créent des images synthétiques pour augmenter artificiellement les jeux de données (ex. : PNET à partir de 96 patients réels).</a:t>
            </a:r>
            <a:endParaRPr lang="en-US" sz="830" b="0" strike="noStrike" spc="-1">
              <a:solidFill>
                <a:srgbClr val="FFFFFF"/>
              </a:solidFill>
              <a:latin typeface="Arial"/>
            </a:endParaRPr>
          </a:p>
          <a:p>
            <a:pPr defTabSz="914400">
              <a:lnSpc>
                <a:spcPct val="100000"/>
              </a:lnSpc>
              <a:tabLst>
                <a:tab pos="0" algn="l"/>
              </a:tabLst>
            </a:pPr>
            <a:endParaRPr lang="en-US" sz="830" b="0" strike="noStrike" spc="-1">
              <a:solidFill>
                <a:srgbClr val="FFFFFF"/>
              </a:solidFill>
              <a:latin typeface="Arial"/>
            </a:endParaRPr>
          </a:p>
          <a:p>
            <a:pPr defTabSz="914400">
              <a:lnSpc>
                <a:spcPct val="100000"/>
              </a:lnSpc>
              <a:tabLst>
                <a:tab pos="0" algn="l"/>
              </a:tabLst>
            </a:pPr>
            <a:r>
              <a:rPr lang="en-US" sz="830" b="0" strike="noStrike" spc="-1">
                <a:solidFill>
                  <a:srgbClr val="E8EDF3"/>
                </a:solidFill>
                <a:latin typeface="Arial"/>
                <a:ea typeface="Arial"/>
              </a:rPr>
              <a:t>Mais : quelle représentativité des données générées face à la diversité clinique réelle ?</a:t>
            </a:r>
            <a:endParaRPr lang="en-US" sz="830" b="0" strike="noStrike" spc="-1">
              <a:solidFill>
                <a:srgbClr val="FFFFFF"/>
              </a:solidFill>
              <a:latin typeface="Arial"/>
            </a:endParaRPr>
          </a:p>
        </p:txBody>
      </p:sp>
      <p:sp>
        <p:nvSpPr>
          <p:cNvPr id="166" name="Shape 21"/>
          <p:cNvSpPr/>
          <p:nvPr/>
        </p:nvSpPr>
        <p:spPr>
          <a:xfrm>
            <a:off x="5413320" y="3538800"/>
            <a:ext cx="3437640" cy="895680"/>
          </a:xfrm>
          <a:solidFill>
            <a:srgbClr val="FFFFFF"/>
          </a:solidFill>
          <a:ln w="0">
            <a:noFill/>
          </a:ln>
          <a:effectLst>
            <a:outerShdw blurRad="127080" dist="37674" dir="2700000" algn="bl" rotWithShape="0">
              <a:srgbClr val="000000">
                <a:alpha val="25000"/>
              </a:srgbClr>
            </a:outerShdw>
          </a:effectLst>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Arial"/>
            </a:endParaRPr>
          </a:p>
        </p:txBody>
      </p:sp>
      <p:pic>
        <p:nvPicPr>
          <p:cNvPr id="167" name="Image 3" descr="/home/claude/fig/seg_strip_p.png"/>
          <p:cNvPicPr/>
          <p:nvPr/>
        </p:nvPicPr>
        <p:blipFill>
          <a:blip r:embed="rId6"/>
          <a:stretch/>
        </p:blipFill>
        <p:spPr>
          <a:xfrm>
            <a:off x="5486400" y="3611880"/>
            <a:ext cx="3291480" cy="749520"/>
          </a:xfrm>
          <a:prstGeom prst="rect">
            <a:avLst/>
          </a:prstGeom>
          <a:ln w="0">
            <a:noFill/>
          </a:ln>
        </p:spPr>
      </p:pic>
      <p:sp>
        <p:nvSpPr>
          <p:cNvPr id="168" name="Text 22"/>
          <p:cNvSpPr/>
          <p:nvPr/>
        </p:nvSpPr>
        <p:spPr>
          <a:xfrm>
            <a:off x="5486400" y="4434840"/>
            <a:ext cx="3291480" cy="2008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defTabSz="914400">
              <a:lnSpc>
                <a:spcPct val="100000"/>
              </a:lnSpc>
              <a:tabLst>
                <a:tab pos="0" algn="l"/>
              </a:tabLst>
            </a:pPr>
            <a:r>
              <a:rPr lang="en-US" sz="700" b="0" i="1" strike="noStrike" spc="-1">
                <a:solidFill>
                  <a:srgbClr val="94A3B8"/>
                </a:solidFill>
                <a:latin typeface="Arial"/>
                <a:ea typeface="Arial"/>
              </a:rPr>
              <a:t>Coupes scanner : la variabilité des acquisitions limite la généralisation des modèles</a:t>
            </a:r>
            <a:endParaRPr lang="en-US" sz="700" b="0" strike="noStrike" spc="-1">
              <a:solidFill>
                <a:srgbClr val="FFFFFF"/>
              </a:solidFill>
              <a:latin typeface="Arial"/>
            </a:endParaRPr>
          </a:p>
        </p:txBody>
      </p:sp>
      <p:sp>
        <p:nvSpPr>
          <p:cNvPr id="169" name="Text 23"/>
          <p:cNvSpPr/>
          <p:nvPr/>
        </p:nvSpPr>
        <p:spPr>
          <a:xfrm>
            <a:off x="8092440" y="4773240"/>
            <a:ext cx="822600" cy="2739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r" defTabSz="914400">
              <a:lnSpc>
                <a:spcPct val="100000"/>
              </a:lnSpc>
              <a:tabLst>
                <a:tab pos="0" algn="l"/>
              </a:tabLst>
            </a:pPr>
            <a:r>
              <a:rPr lang="en-US" sz="900" b="0" strike="noStrike" spc="-1">
                <a:solidFill>
                  <a:srgbClr val="94A3B8"/>
                </a:solidFill>
                <a:latin typeface="Arial"/>
                <a:ea typeface="Arial"/>
              </a:rPr>
              <a:t>7 / 11</a:t>
            </a:r>
            <a:endParaRPr lang="en-US" sz="900" b="0" strike="noStrike" spc="-1">
              <a:solidFill>
                <a:srgbClr val="FFFFFF"/>
              </a:solidFill>
              <a:latin typeface="Arial"/>
            </a:endParaRPr>
          </a:p>
        </p:txBody>
      </p:sp>
    </p:spTree>
    <p:extLst>
      <p:ext uri="{BB962C8B-B14F-4D97-AF65-F5344CB8AC3E}">
        <p14:creationId xmlns:p14="http://schemas.microsoft.com/office/powerpoint/2010/main" val="3504910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B2A4A"/>
        </a:solidFill>
        <a:effectLst/>
      </p:bgPr>
    </p:bg>
    <p:spTree>
      <p:nvGrpSpPr>
        <p:cNvPr id="1" name=""/>
        <p:cNvGrpSpPr/>
        <p:nvPr/>
      </p:nvGrpSpPr>
      <p:grpSpPr>
        <a:xfrm>
          <a:off x="0" y="0"/>
          <a:ext cx="0" cy="0"/>
          <a:chOff x="0" y="0"/>
          <a:chExt cx="0" cy="0"/>
        </a:xfrm>
      </p:grpSpPr>
      <p:sp>
        <p:nvSpPr>
          <p:cNvPr id="170" name="Shape 0"/>
          <p:cNvSpPr/>
          <p:nvPr/>
        </p:nvSpPr>
        <p:spPr>
          <a:xfrm>
            <a:off x="365760" y="182880"/>
            <a:ext cx="2468520" cy="292320"/>
          </a:xfrm>
          <a:solidFill>
            <a:srgbClr val="0D9488"/>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FFFFFF"/>
              </a:solidFill>
              <a:latin typeface="Arial"/>
            </a:endParaRPr>
          </a:p>
        </p:txBody>
      </p:sp>
      <p:sp>
        <p:nvSpPr>
          <p:cNvPr id="171" name="Text 1"/>
          <p:cNvSpPr/>
          <p:nvPr/>
        </p:nvSpPr>
        <p:spPr>
          <a:xfrm>
            <a:off x="365760" y="182880"/>
            <a:ext cx="2468520" cy="2923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defTabSz="914400">
              <a:lnSpc>
                <a:spcPct val="100000"/>
              </a:lnSpc>
              <a:tabLst>
                <a:tab pos="0" algn="l"/>
              </a:tabLst>
            </a:pPr>
            <a:r>
              <a:rPr lang="en-US" sz="850" b="1" strike="noStrike" spc="-1">
                <a:solidFill>
                  <a:srgbClr val="FFFFFF"/>
                </a:solidFill>
                <a:latin typeface="Arial"/>
                <a:ea typeface="Arial"/>
              </a:rPr>
              <a:t>PARTIE II — LES LIMITES</a:t>
            </a:r>
            <a:endParaRPr lang="en-US" sz="850" b="0" strike="noStrike" spc="-1">
              <a:solidFill>
                <a:srgbClr val="FFFFFF"/>
              </a:solidFill>
              <a:latin typeface="Arial"/>
            </a:endParaRPr>
          </a:p>
        </p:txBody>
      </p:sp>
      <p:sp>
        <p:nvSpPr>
          <p:cNvPr id="172" name="Text 2"/>
          <p:cNvSpPr/>
          <p:nvPr/>
        </p:nvSpPr>
        <p:spPr>
          <a:xfrm>
            <a:off x="365760" y="567000"/>
            <a:ext cx="8412120" cy="5025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defTabSz="914400">
              <a:lnSpc>
                <a:spcPct val="100000"/>
              </a:lnSpc>
              <a:tabLst>
                <a:tab pos="0" algn="l"/>
              </a:tabLst>
            </a:pPr>
            <a:r>
              <a:rPr lang="en-US" sz="2100" b="1" strike="noStrike" spc="-1">
                <a:solidFill>
                  <a:srgbClr val="FFFFFF"/>
                </a:solidFill>
                <a:latin typeface="Arial"/>
                <a:ea typeface="Arial"/>
              </a:rPr>
              <a:t>2. Le problème de la « boîte noire »</a:t>
            </a:r>
            <a:endParaRPr lang="en-US" sz="2100" b="0" strike="noStrike" spc="-1">
              <a:solidFill>
                <a:srgbClr val="FFFFFF"/>
              </a:solidFill>
              <a:latin typeface="Arial"/>
            </a:endParaRPr>
          </a:p>
        </p:txBody>
      </p:sp>
      <p:sp>
        <p:nvSpPr>
          <p:cNvPr id="173" name="Shape 3"/>
          <p:cNvSpPr/>
          <p:nvPr/>
        </p:nvSpPr>
        <p:spPr>
          <a:xfrm>
            <a:off x="658440" y="1298520"/>
            <a:ext cx="1782720" cy="658080"/>
          </a:xfrm>
          <a:solidFill>
            <a:srgbClr val="0D9488"/>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FFFFFF"/>
              </a:solidFill>
              <a:latin typeface="Arial"/>
            </a:endParaRPr>
          </a:p>
        </p:txBody>
      </p:sp>
      <p:sp>
        <p:nvSpPr>
          <p:cNvPr id="174" name="Text 4"/>
          <p:cNvSpPr/>
          <p:nvPr/>
        </p:nvSpPr>
        <p:spPr>
          <a:xfrm>
            <a:off x="658440" y="1298520"/>
            <a:ext cx="1782720" cy="6580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defTabSz="914400">
              <a:lnSpc>
                <a:spcPct val="100000"/>
              </a:lnSpc>
              <a:tabLst>
                <a:tab pos="0" algn="l"/>
              </a:tabLst>
            </a:pPr>
            <a:r>
              <a:rPr lang="en-US" sz="950" b="0" strike="noStrike" spc="-1">
                <a:solidFill>
                  <a:srgbClr val="FFFFFF"/>
                </a:solidFill>
                <a:latin typeface="Arial"/>
                <a:ea typeface="Arial"/>
              </a:rPr>
              <a:t>Données patient</a:t>
            </a:r>
            <a:endParaRPr lang="en-US" sz="950" b="0" strike="noStrike" spc="-1">
              <a:solidFill>
                <a:srgbClr val="FFFFFF"/>
              </a:solidFill>
              <a:latin typeface="Arial"/>
            </a:endParaRPr>
          </a:p>
        </p:txBody>
      </p:sp>
      <p:sp>
        <p:nvSpPr>
          <p:cNvPr id="175" name="Shape 5"/>
          <p:cNvSpPr/>
          <p:nvPr/>
        </p:nvSpPr>
        <p:spPr>
          <a:xfrm>
            <a:off x="2441520" y="1627560"/>
            <a:ext cx="301320" cy="360"/>
          </a:xfrm>
          <a:noFill/>
          <a:ln w="15240">
            <a:solidFill>
              <a:srgbClr val="94A3B8"/>
            </a:solidFill>
            <a:round/>
          </a:ln>
        </p:spPr>
        <p:style>
          <a:lnRef idx="0">
            <a:scrgbClr r="0" g="0" b="0"/>
          </a:lnRef>
          <a:fillRef idx="0">
            <a:scrgbClr r="0" g="0" b="0"/>
          </a:fillRef>
          <a:effectRef idx="0">
            <a:scrgbClr r="0" g="0" b="0"/>
          </a:effectRef>
          <a:fontRef idx="minor"/>
        </p:style>
        <p:txBody>
          <a:bodyPr lIns="90000" tIns="-44640" rIns="90000" bIns="-44640" anchor="t">
            <a:noAutofit/>
          </a:bodyPr>
          <a:lstStyle/>
          <a:p>
            <a:endParaRPr lang="en-US" sz="1800" b="0" strike="noStrike" spc="-1">
              <a:solidFill>
                <a:srgbClr val="FFFFFF"/>
              </a:solidFill>
              <a:latin typeface="Arial"/>
            </a:endParaRPr>
          </a:p>
        </p:txBody>
      </p:sp>
      <p:sp>
        <p:nvSpPr>
          <p:cNvPr id="176" name="Shape 6"/>
          <p:cNvSpPr/>
          <p:nvPr/>
        </p:nvSpPr>
        <p:spPr>
          <a:xfrm>
            <a:off x="2743200" y="1298520"/>
            <a:ext cx="1782720" cy="658080"/>
          </a:xfrm>
          <a:solidFill>
            <a:srgbClr val="3B1F6B"/>
          </a:solidFill>
          <a:ln w="19050">
            <a:solidFill>
              <a:srgbClr val="E05252"/>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FFFFFF"/>
              </a:solidFill>
              <a:latin typeface="Arial"/>
            </a:endParaRPr>
          </a:p>
        </p:txBody>
      </p:sp>
      <p:sp>
        <p:nvSpPr>
          <p:cNvPr id="177" name="Text 7"/>
          <p:cNvSpPr/>
          <p:nvPr/>
        </p:nvSpPr>
        <p:spPr>
          <a:xfrm>
            <a:off x="2743200" y="1298520"/>
            <a:ext cx="1782720" cy="6580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defTabSz="914400">
              <a:lnSpc>
                <a:spcPct val="100000"/>
              </a:lnSpc>
              <a:tabLst>
                <a:tab pos="0" algn="l"/>
              </a:tabLst>
            </a:pPr>
            <a:r>
              <a:rPr lang="en-US" sz="950" b="1" strike="noStrike" spc="-1">
                <a:solidFill>
                  <a:srgbClr val="FFFFFF"/>
                </a:solidFill>
                <a:latin typeface="Arial"/>
                <a:ea typeface="Arial"/>
              </a:rPr>
              <a:t>Modèle IA</a:t>
            </a:r>
            <a:endParaRPr lang="en-US" sz="950" b="0" strike="noStrike" spc="-1">
              <a:solidFill>
                <a:srgbClr val="FFFFFF"/>
              </a:solidFill>
              <a:latin typeface="Arial"/>
            </a:endParaRPr>
          </a:p>
        </p:txBody>
      </p:sp>
      <p:sp>
        <p:nvSpPr>
          <p:cNvPr id="178" name="Shape 8"/>
          <p:cNvSpPr/>
          <p:nvPr/>
        </p:nvSpPr>
        <p:spPr>
          <a:xfrm>
            <a:off x="4526280" y="1627560"/>
            <a:ext cx="301320" cy="360"/>
          </a:xfrm>
          <a:noFill/>
          <a:ln w="15240">
            <a:solidFill>
              <a:srgbClr val="94A3B8"/>
            </a:solidFill>
            <a:round/>
          </a:ln>
        </p:spPr>
        <p:style>
          <a:lnRef idx="0">
            <a:scrgbClr r="0" g="0" b="0"/>
          </a:lnRef>
          <a:fillRef idx="0">
            <a:scrgbClr r="0" g="0" b="0"/>
          </a:fillRef>
          <a:effectRef idx="0">
            <a:scrgbClr r="0" g="0" b="0"/>
          </a:effectRef>
          <a:fontRef idx="minor"/>
        </p:style>
        <p:txBody>
          <a:bodyPr lIns="90000" tIns="-44640" rIns="90000" bIns="-44640" anchor="t">
            <a:noAutofit/>
          </a:bodyPr>
          <a:lstStyle/>
          <a:p>
            <a:endParaRPr lang="en-US" sz="1800" b="0" strike="noStrike" spc="-1">
              <a:solidFill>
                <a:srgbClr val="FFFFFF"/>
              </a:solidFill>
              <a:latin typeface="Arial"/>
            </a:endParaRPr>
          </a:p>
        </p:txBody>
      </p:sp>
      <p:sp>
        <p:nvSpPr>
          <p:cNvPr id="179" name="Shape 9"/>
          <p:cNvSpPr/>
          <p:nvPr/>
        </p:nvSpPr>
        <p:spPr>
          <a:xfrm>
            <a:off x="4827960" y="1298520"/>
            <a:ext cx="1782720" cy="658080"/>
          </a:xfrm>
          <a:solidFill>
            <a:srgbClr val="E9A23B"/>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Arial"/>
            </a:endParaRPr>
          </a:p>
        </p:txBody>
      </p:sp>
      <p:sp>
        <p:nvSpPr>
          <p:cNvPr id="180" name="Text 10"/>
          <p:cNvSpPr/>
          <p:nvPr/>
        </p:nvSpPr>
        <p:spPr>
          <a:xfrm>
            <a:off x="4827960" y="1298520"/>
            <a:ext cx="1782720" cy="6580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defTabSz="914400">
              <a:lnSpc>
                <a:spcPct val="100000"/>
              </a:lnSpc>
              <a:tabLst>
                <a:tab pos="0" algn="l"/>
              </a:tabLst>
            </a:pPr>
            <a:r>
              <a:rPr lang="en-US" sz="950" b="0" strike="noStrike" spc="-1">
                <a:solidFill>
                  <a:srgbClr val="FFFFFF"/>
                </a:solidFill>
                <a:latin typeface="Arial"/>
                <a:ea typeface="Arial"/>
              </a:rPr>
              <a:t>Recommandation</a:t>
            </a:r>
            <a:endParaRPr lang="en-US" sz="950" b="0" strike="noStrike" spc="-1">
              <a:solidFill>
                <a:srgbClr val="FFFFFF"/>
              </a:solidFill>
              <a:latin typeface="Arial"/>
            </a:endParaRPr>
          </a:p>
        </p:txBody>
      </p:sp>
      <p:sp>
        <p:nvSpPr>
          <p:cNvPr id="181" name="Shape 11"/>
          <p:cNvSpPr/>
          <p:nvPr/>
        </p:nvSpPr>
        <p:spPr>
          <a:xfrm>
            <a:off x="6611040" y="1627560"/>
            <a:ext cx="301320" cy="360"/>
          </a:xfrm>
          <a:noFill/>
          <a:ln w="15240">
            <a:solidFill>
              <a:srgbClr val="94A3B8"/>
            </a:solidFill>
            <a:round/>
          </a:ln>
        </p:spPr>
        <p:style>
          <a:lnRef idx="0">
            <a:scrgbClr r="0" g="0" b="0"/>
          </a:lnRef>
          <a:fillRef idx="0">
            <a:scrgbClr r="0" g="0" b="0"/>
          </a:fillRef>
          <a:effectRef idx="0">
            <a:scrgbClr r="0" g="0" b="0"/>
          </a:effectRef>
          <a:fontRef idx="minor"/>
        </p:style>
        <p:txBody>
          <a:bodyPr lIns="90000" tIns="-44640" rIns="90000" bIns="-44640" anchor="t">
            <a:noAutofit/>
          </a:bodyPr>
          <a:lstStyle/>
          <a:p>
            <a:endParaRPr lang="en-US" sz="1800" b="0" strike="noStrike" spc="-1">
              <a:solidFill>
                <a:srgbClr val="FFFFFF"/>
              </a:solidFill>
              <a:latin typeface="Arial"/>
            </a:endParaRPr>
          </a:p>
        </p:txBody>
      </p:sp>
      <p:sp>
        <p:nvSpPr>
          <p:cNvPr id="182" name="Shape 12"/>
          <p:cNvSpPr/>
          <p:nvPr/>
        </p:nvSpPr>
        <p:spPr>
          <a:xfrm>
            <a:off x="6912720" y="1298520"/>
            <a:ext cx="1782720" cy="658080"/>
          </a:xfrm>
          <a:solidFill>
            <a:srgbClr val="243558"/>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FFFFFF"/>
              </a:solidFill>
              <a:latin typeface="Arial"/>
            </a:endParaRPr>
          </a:p>
        </p:txBody>
      </p:sp>
      <p:sp>
        <p:nvSpPr>
          <p:cNvPr id="183" name="Text 13"/>
          <p:cNvSpPr/>
          <p:nvPr/>
        </p:nvSpPr>
        <p:spPr>
          <a:xfrm>
            <a:off x="6912720" y="1298520"/>
            <a:ext cx="1782720" cy="6580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defTabSz="914400">
              <a:lnSpc>
                <a:spcPct val="100000"/>
              </a:lnSpc>
              <a:tabLst>
                <a:tab pos="0" algn="l"/>
              </a:tabLst>
            </a:pPr>
            <a:r>
              <a:rPr lang="en-US" sz="950" b="0" strike="noStrike" spc="-1">
                <a:solidFill>
                  <a:srgbClr val="FFFFFF"/>
                </a:solidFill>
                <a:latin typeface="Arial"/>
                <a:ea typeface="Arial"/>
              </a:rPr>
              <a:t>Décision clinique</a:t>
            </a:r>
            <a:endParaRPr lang="en-US" sz="950" b="0" strike="noStrike" spc="-1">
              <a:solidFill>
                <a:srgbClr val="FFFFFF"/>
              </a:solidFill>
              <a:latin typeface="Arial"/>
            </a:endParaRPr>
          </a:p>
        </p:txBody>
      </p:sp>
      <p:sp>
        <p:nvSpPr>
          <p:cNvPr id="184" name="Text 14"/>
          <p:cNvSpPr/>
          <p:nvPr/>
        </p:nvSpPr>
        <p:spPr>
          <a:xfrm>
            <a:off x="2743200" y="1993320"/>
            <a:ext cx="1782720" cy="2372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defTabSz="914400">
              <a:lnSpc>
                <a:spcPct val="100000"/>
              </a:lnSpc>
              <a:tabLst>
                <a:tab pos="0" algn="l"/>
              </a:tabLst>
            </a:pPr>
            <a:r>
              <a:rPr lang="en-US" sz="800" b="0" i="1" strike="noStrike" spc="-1">
                <a:solidFill>
                  <a:srgbClr val="E05252"/>
                </a:solidFill>
                <a:latin typeface="Arial"/>
                <a:ea typeface="Arial"/>
              </a:rPr>
              <a:t>opaque · inexplicable</a:t>
            </a:r>
            <a:endParaRPr lang="en-US" sz="800" b="0" strike="noStrike" spc="-1">
              <a:solidFill>
                <a:srgbClr val="FFFFFF"/>
              </a:solidFill>
              <a:latin typeface="Arial"/>
            </a:endParaRPr>
          </a:p>
        </p:txBody>
      </p:sp>
      <p:sp>
        <p:nvSpPr>
          <p:cNvPr id="185" name="Shape 15"/>
          <p:cNvSpPr/>
          <p:nvPr/>
        </p:nvSpPr>
        <p:spPr>
          <a:xfrm>
            <a:off x="365760" y="2395800"/>
            <a:ext cx="2651400" cy="1919880"/>
          </a:xfrm>
          <a:solidFill>
            <a:srgbClr val="2C3E63"/>
          </a:solidFill>
          <a:ln w="0">
            <a:noFill/>
          </a:ln>
          <a:effectLst>
            <a:outerShdw blurRad="127080" dist="37674" dir="2700000" algn="bl" rotWithShape="0">
              <a:srgbClr val="000000">
                <a:alpha val="25000"/>
              </a:srgbClr>
            </a:outerShdw>
          </a:effectLst>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FFFFFF"/>
              </a:solidFill>
              <a:latin typeface="Arial"/>
            </a:endParaRPr>
          </a:p>
        </p:txBody>
      </p:sp>
      <p:sp>
        <p:nvSpPr>
          <p:cNvPr id="186" name="Shape 16"/>
          <p:cNvSpPr/>
          <p:nvPr/>
        </p:nvSpPr>
        <p:spPr>
          <a:xfrm>
            <a:off x="493920" y="2505600"/>
            <a:ext cx="438480" cy="438480"/>
          </a:xfrm>
          <a:solidFill>
            <a:srgbClr val="E9A23B"/>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Arial"/>
            </a:endParaRPr>
          </a:p>
        </p:txBody>
      </p:sp>
      <p:pic>
        <p:nvPicPr>
          <p:cNvPr id="187" name="Image 0" descr="preencoded.png"/>
          <p:cNvPicPr/>
          <p:nvPr/>
        </p:nvPicPr>
        <p:blipFill>
          <a:blip r:embed="rId3"/>
          <a:stretch/>
        </p:blipFill>
        <p:spPr>
          <a:xfrm>
            <a:off x="567000" y="2578680"/>
            <a:ext cx="292320" cy="292320"/>
          </a:xfrm>
          <a:prstGeom prst="rect">
            <a:avLst/>
          </a:prstGeom>
          <a:ln w="0">
            <a:noFill/>
          </a:ln>
        </p:spPr>
      </p:pic>
      <p:sp>
        <p:nvSpPr>
          <p:cNvPr id="188" name="Text 17"/>
          <p:cNvSpPr/>
          <p:nvPr/>
        </p:nvSpPr>
        <p:spPr>
          <a:xfrm>
            <a:off x="493920" y="3017520"/>
            <a:ext cx="2395440" cy="3837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defTabSz="914400">
              <a:lnSpc>
                <a:spcPct val="100000"/>
              </a:lnSpc>
              <a:tabLst>
                <a:tab pos="0" algn="l"/>
              </a:tabLst>
            </a:pPr>
            <a:r>
              <a:rPr lang="en-US" sz="930" b="1" strike="noStrike" spc="-1">
                <a:solidFill>
                  <a:srgbClr val="E9A23B"/>
                </a:solidFill>
                <a:latin typeface="Arial"/>
                <a:ea typeface="Arial"/>
              </a:rPr>
              <a:t>Reproductibilité impossible</a:t>
            </a:r>
            <a:endParaRPr lang="en-US" sz="930" b="0" strike="noStrike" spc="-1">
              <a:solidFill>
                <a:srgbClr val="FFFFFF"/>
              </a:solidFill>
              <a:latin typeface="Arial"/>
            </a:endParaRPr>
          </a:p>
        </p:txBody>
      </p:sp>
      <p:sp>
        <p:nvSpPr>
          <p:cNvPr id="189" name="Text 18"/>
          <p:cNvSpPr/>
          <p:nvPr/>
        </p:nvSpPr>
        <p:spPr>
          <a:xfrm>
            <a:off x="493920" y="3401640"/>
            <a:ext cx="2395440" cy="7128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defTabSz="914400">
              <a:lnSpc>
                <a:spcPct val="100000"/>
              </a:lnSpc>
              <a:tabLst>
                <a:tab pos="0" algn="l"/>
              </a:tabLst>
            </a:pPr>
            <a:r>
              <a:rPr lang="en-US" sz="760" b="0" strike="noStrike" spc="-1">
                <a:solidFill>
                  <a:srgbClr val="E8EDF3"/>
                </a:solidFill>
                <a:latin typeface="Arial"/>
                <a:ea typeface="Arial"/>
              </a:rPr>
              <a:t>L'opacité du code et la complexité cachée des modèles empêchent toute vérification indépendante des résultats. Sans transparence, le professionnel de santé ne peut pas interroger de façon critique la sortie du modèle.</a:t>
            </a:r>
            <a:endParaRPr lang="en-US" sz="760" b="0" strike="noStrike" spc="-1">
              <a:solidFill>
                <a:srgbClr val="FFFFFF"/>
              </a:solidFill>
              <a:latin typeface="Arial"/>
            </a:endParaRPr>
          </a:p>
        </p:txBody>
      </p:sp>
      <p:sp>
        <p:nvSpPr>
          <p:cNvPr id="190" name="Text 19"/>
          <p:cNvSpPr/>
          <p:nvPr/>
        </p:nvSpPr>
        <p:spPr>
          <a:xfrm>
            <a:off x="493920" y="4096440"/>
            <a:ext cx="2395440" cy="1641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defTabSz="914400">
              <a:lnSpc>
                <a:spcPct val="100000"/>
              </a:lnSpc>
              <a:tabLst>
                <a:tab pos="0" algn="l"/>
              </a:tabLst>
            </a:pPr>
            <a:r>
              <a:rPr lang="en-US" sz="630" b="0" i="1" strike="noStrike" spc="-1">
                <a:solidFill>
                  <a:srgbClr val="94A3B8"/>
                </a:solidFill>
                <a:latin typeface="Arial"/>
                <a:ea typeface="Arial"/>
              </a:rPr>
              <a:t>Diagnostics — Tripathi et al., 2024</a:t>
            </a:r>
            <a:endParaRPr lang="en-US" sz="630" b="0" strike="noStrike" spc="-1">
              <a:solidFill>
                <a:srgbClr val="FFFFFF"/>
              </a:solidFill>
              <a:latin typeface="Arial"/>
            </a:endParaRPr>
          </a:p>
        </p:txBody>
      </p:sp>
      <p:sp>
        <p:nvSpPr>
          <p:cNvPr id="191" name="Shape 20"/>
          <p:cNvSpPr/>
          <p:nvPr/>
        </p:nvSpPr>
        <p:spPr>
          <a:xfrm>
            <a:off x="3200400" y="2395800"/>
            <a:ext cx="2651400" cy="1919880"/>
          </a:xfrm>
          <a:solidFill>
            <a:srgbClr val="2C3E63"/>
          </a:solidFill>
          <a:ln w="0">
            <a:noFill/>
          </a:ln>
          <a:effectLst>
            <a:outerShdw blurRad="127080" dist="37674" dir="2700000" algn="bl" rotWithShape="0">
              <a:srgbClr val="000000">
                <a:alpha val="25000"/>
              </a:srgbClr>
            </a:outerShdw>
          </a:effectLst>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FFFFFF"/>
              </a:solidFill>
              <a:latin typeface="Arial"/>
            </a:endParaRPr>
          </a:p>
        </p:txBody>
      </p:sp>
      <p:sp>
        <p:nvSpPr>
          <p:cNvPr id="192" name="Shape 21"/>
          <p:cNvSpPr/>
          <p:nvPr/>
        </p:nvSpPr>
        <p:spPr>
          <a:xfrm>
            <a:off x="3328560" y="2505600"/>
            <a:ext cx="438480" cy="438480"/>
          </a:xfrm>
          <a:solidFill>
            <a:srgbClr val="E05252"/>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FFFFFF"/>
              </a:solidFill>
              <a:latin typeface="Arial"/>
            </a:endParaRPr>
          </a:p>
        </p:txBody>
      </p:sp>
      <p:pic>
        <p:nvPicPr>
          <p:cNvPr id="193" name="Image 1" descr="preencoded.png"/>
          <p:cNvPicPr/>
          <p:nvPr/>
        </p:nvPicPr>
        <p:blipFill>
          <a:blip r:embed="rId4"/>
          <a:stretch/>
        </p:blipFill>
        <p:spPr>
          <a:xfrm>
            <a:off x="3401640" y="2578680"/>
            <a:ext cx="292320" cy="292320"/>
          </a:xfrm>
          <a:prstGeom prst="rect">
            <a:avLst/>
          </a:prstGeom>
          <a:ln w="0">
            <a:noFill/>
          </a:ln>
        </p:spPr>
      </p:pic>
      <p:sp>
        <p:nvSpPr>
          <p:cNvPr id="194" name="Text 22"/>
          <p:cNvSpPr/>
          <p:nvPr/>
        </p:nvSpPr>
        <p:spPr>
          <a:xfrm>
            <a:off x="3328560" y="3017520"/>
            <a:ext cx="2395440" cy="3837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defTabSz="914400">
              <a:lnSpc>
                <a:spcPct val="100000"/>
              </a:lnSpc>
              <a:tabLst>
                <a:tab pos="0" algn="l"/>
              </a:tabLst>
            </a:pPr>
            <a:r>
              <a:rPr lang="en-US" sz="930" b="1" strike="noStrike" spc="-1">
                <a:solidFill>
                  <a:srgbClr val="E05252"/>
                </a:solidFill>
                <a:latin typeface="Arial"/>
                <a:ea typeface="Arial"/>
              </a:rPr>
              <a:t>Responsabilité juridique déséquilibrée</a:t>
            </a:r>
            <a:endParaRPr lang="en-US" sz="930" b="0" strike="noStrike" spc="-1">
              <a:solidFill>
                <a:srgbClr val="FFFFFF"/>
              </a:solidFill>
              <a:latin typeface="Arial"/>
            </a:endParaRPr>
          </a:p>
        </p:txBody>
      </p:sp>
      <p:sp>
        <p:nvSpPr>
          <p:cNvPr id="195" name="Text 23"/>
          <p:cNvSpPr/>
          <p:nvPr/>
        </p:nvSpPr>
        <p:spPr>
          <a:xfrm>
            <a:off x="3328560" y="3401640"/>
            <a:ext cx="2395440" cy="7128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defTabSz="914400">
              <a:lnSpc>
                <a:spcPct val="100000"/>
              </a:lnSpc>
              <a:tabLst>
                <a:tab pos="0" algn="l"/>
              </a:tabLst>
            </a:pPr>
            <a:r>
              <a:rPr lang="en-US" sz="760" b="0" strike="noStrike" spc="-1">
                <a:solidFill>
                  <a:srgbClr val="E8EDF3"/>
                </a:solidFill>
                <a:latin typeface="Arial"/>
                <a:ea typeface="Arial"/>
              </a:rPr>
              <a:t>Le clinicien reste juridiquement responsable de ses actes ; l'ingénieur qui conçoit l'algorithme ne l'est pas. S'il suit la recommandation sans la comprendre → risque clinique et juridique. S'il l'ignore → l'outil perd son utilité.</a:t>
            </a:r>
            <a:endParaRPr lang="en-US" sz="760" b="0" strike="noStrike" spc="-1">
              <a:solidFill>
                <a:srgbClr val="FFFFFF"/>
              </a:solidFill>
              <a:latin typeface="Arial"/>
            </a:endParaRPr>
          </a:p>
        </p:txBody>
      </p:sp>
      <p:sp>
        <p:nvSpPr>
          <p:cNvPr id="196" name="Text 24"/>
          <p:cNvSpPr/>
          <p:nvPr/>
        </p:nvSpPr>
        <p:spPr>
          <a:xfrm>
            <a:off x="3328560" y="4096440"/>
            <a:ext cx="2395440" cy="1641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defTabSz="914400">
              <a:lnSpc>
                <a:spcPct val="100000"/>
              </a:lnSpc>
              <a:tabLst>
                <a:tab pos="0" algn="l"/>
              </a:tabLst>
            </a:pPr>
            <a:r>
              <a:rPr lang="en-US" sz="630" b="0" i="1" strike="noStrike" spc="-1">
                <a:solidFill>
                  <a:srgbClr val="94A3B8"/>
                </a:solidFill>
                <a:latin typeface="Arial"/>
                <a:ea typeface="Arial"/>
              </a:rPr>
              <a:t>Cancers — Patel et al., 2024</a:t>
            </a:r>
            <a:endParaRPr lang="en-US" sz="630" b="0" strike="noStrike" spc="-1">
              <a:solidFill>
                <a:srgbClr val="FFFFFF"/>
              </a:solidFill>
              <a:latin typeface="Arial"/>
            </a:endParaRPr>
          </a:p>
        </p:txBody>
      </p:sp>
      <p:sp>
        <p:nvSpPr>
          <p:cNvPr id="197" name="Shape 25"/>
          <p:cNvSpPr/>
          <p:nvPr/>
        </p:nvSpPr>
        <p:spPr>
          <a:xfrm>
            <a:off x="6035040" y="2395800"/>
            <a:ext cx="2651400" cy="1919880"/>
          </a:xfrm>
          <a:solidFill>
            <a:srgbClr val="2C3E63"/>
          </a:solidFill>
          <a:ln w="0">
            <a:noFill/>
          </a:ln>
          <a:effectLst>
            <a:outerShdw blurRad="127080" dist="37674" dir="2700000" algn="bl" rotWithShape="0">
              <a:srgbClr val="000000">
                <a:alpha val="25000"/>
              </a:srgbClr>
            </a:outerShdw>
          </a:effectLst>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FFFFFF"/>
              </a:solidFill>
              <a:latin typeface="Arial"/>
            </a:endParaRPr>
          </a:p>
        </p:txBody>
      </p:sp>
      <p:sp>
        <p:nvSpPr>
          <p:cNvPr id="198" name="Shape 26"/>
          <p:cNvSpPr/>
          <p:nvPr/>
        </p:nvSpPr>
        <p:spPr>
          <a:xfrm>
            <a:off x="6163200" y="2505600"/>
            <a:ext cx="438480" cy="438480"/>
          </a:xfrm>
          <a:solidFill>
            <a:srgbClr val="2DD4BF"/>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Arial"/>
            </a:endParaRPr>
          </a:p>
        </p:txBody>
      </p:sp>
      <p:pic>
        <p:nvPicPr>
          <p:cNvPr id="199" name="Image 2" descr="preencoded.png"/>
          <p:cNvPicPr/>
          <p:nvPr/>
        </p:nvPicPr>
        <p:blipFill>
          <a:blip r:embed="rId5"/>
          <a:stretch/>
        </p:blipFill>
        <p:spPr>
          <a:xfrm>
            <a:off x="6236280" y="2578680"/>
            <a:ext cx="292320" cy="292320"/>
          </a:xfrm>
          <a:prstGeom prst="rect">
            <a:avLst/>
          </a:prstGeom>
          <a:ln w="0">
            <a:noFill/>
          </a:ln>
        </p:spPr>
      </p:pic>
      <p:sp>
        <p:nvSpPr>
          <p:cNvPr id="200" name="Text 27"/>
          <p:cNvSpPr/>
          <p:nvPr/>
        </p:nvSpPr>
        <p:spPr>
          <a:xfrm>
            <a:off x="6163200" y="3017520"/>
            <a:ext cx="2395440" cy="3837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defTabSz="914400">
              <a:lnSpc>
                <a:spcPct val="100000"/>
              </a:lnSpc>
              <a:tabLst>
                <a:tab pos="0" algn="l"/>
              </a:tabLst>
            </a:pPr>
            <a:r>
              <a:rPr lang="en-US" sz="930" b="1" strike="noStrike" spc="-1">
                <a:solidFill>
                  <a:srgbClr val="2DD4BF"/>
                </a:solidFill>
                <a:latin typeface="Arial"/>
                <a:ea typeface="Arial"/>
              </a:rPr>
              <a:t>Une piste : l'IA explicable (XAI)</a:t>
            </a:r>
            <a:endParaRPr lang="en-US" sz="930" b="0" strike="noStrike" spc="-1">
              <a:solidFill>
                <a:srgbClr val="FFFFFF"/>
              </a:solidFill>
              <a:latin typeface="Arial"/>
            </a:endParaRPr>
          </a:p>
        </p:txBody>
      </p:sp>
      <p:sp>
        <p:nvSpPr>
          <p:cNvPr id="201" name="Text 28"/>
          <p:cNvSpPr/>
          <p:nvPr/>
        </p:nvSpPr>
        <p:spPr>
          <a:xfrm>
            <a:off x="6163200" y="3401640"/>
            <a:ext cx="2395440" cy="7128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defTabSz="914400">
              <a:lnSpc>
                <a:spcPct val="100000"/>
              </a:lnSpc>
              <a:tabLst>
                <a:tab pos="0" algn="l"/>
              </a:tabLst>
            </a:pPr>
            <a:r>
              <a:rPr lang="en-US" sz="760" b="0" strike="noStrike" spc="-1">
                <a:solidFill>
                  <a:srgbClr val="E8EDF3"/>
                </a:solidFill>
                <a:latin typeface="Arial"/>
                <a:ea typeface="Arial"/>
              </a:rPr>
              <a:t>Scores d'importance des caractéristiques, visualisations permettant de comprendre les décisions. Ces approches restent d'une maturité insuffisante pour la pratique clinique de routine.</a:t>
            </a:r>
            <a:endParaRPr lang="en-US" sz="760" b="0" strike="noStrike" spc="-1">
              <a:solidFill>
                <a:srgbClr val="FFFFFF"/>
              </a:solidFill>
              <a:latin typeface="Arial"/>
            </a:endParaRPr>
          </a:p>
        </p:txBody>
      </p:sp>
      <p:sp>
        <p:nvSpPr>
          <p:cNvPr id="202" name="Text 29"/>
          <p:cNvSpPr/>
          <p:nvPr/>
        </p:nvSpPr>
        <p:spPr>
          <a:xfrm>
            <a:off x="6163200" y="4096440"/>
            <a:ext cx="2395440" cy="1641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defTabSz="914400">
              <a:lnSpc>
                <a:spcPct val="100000"/>
              </a:lnSpc>
              <a:tabLst>
                <a:tab pos="0" algn="l"/>
              </a:tabLst>
            </a:pPr>
            <a:r>
              <a:rPr lang="en-US" sz="630" b="0" i="1" strike="noStrike" spc="-1">
                <a:solidFill>
                  <a:srgbClr val="94A3B8"/>
                </a:solidFill>
                <a:latin typeface="Arial"/>
                <a:ea typeface="Arial"/>
              </a:rPr>
              <a:t>Diagnostics — Tripathi et al., 2024</a:t>
            </a:r>
            <a:endParaRPr lang="en-US" sz="630" b="0" strike="noStrike" spc="-1">
              <a:solidFill>
                <a:srgbClr val="FFFFFF"/>
              </a:solidFill>
              <a:latin typeface="Arial"/>
            </a:endParaRPr>
          </a:p>
        </p:txBody>
      </p:sp>
      <p:sp>
        <p:nvSpPr>
          <p:cNvPr id="203" name="Shape 30"/>
          <p:cNvSpPr/>
          <p:nvPr/>
        </p:nvSpPr>
        <p:spPr>
          <a:xfrm>
            <a:off x="365760" y="4443840"/>
            <a:ext cx="8412120" cy="383760"/>
          </a:xfrm>
          <a:solidFill>
            <a:srgbClr val="0D9488"/>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FFFFFF"/>
              </a:solidFill>
              <a:latin typeface="Arial"/>
            </a:endParaRPr>
          </a:p>
        </p:txBody>
      </p:sp>
      <p:sp>
        <p:nvSpPr>
          <p:cNvPr id="204" name="Text 31"/>
          <p:cNvSpPr/>
          <p:nvPr/>
        </p:nvSpPr>
        <p:spPr>
          <a:xfrm>
            <a:off x="365760" y="4443840"/>
            <a:ext cx="8412120" cy="3837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defTabSz="914400">
              <a:lnSpc>
                <a:spcPct val="100000"/>
              </a:lnSpc>
              <a:tabLst>
                <a:tab pos="0" algn="l"/>
              </a:tabLst>
            </a:pPr>
            <a:r>
              <a:rPr lang="en-US" sz="820" b="0" i="1" strike="noStrike" spc="-1">
                <a:solidFill>
                  <a:srgbClr val="FFFFFF"/>
                </a:solidFill>
                <a:latin typeface="Arial"/>
                <a:ea typeface="Arial"/>
              </a:rPr>
              <a:t>Une gouvernance pluridisciplinaire (académiques, soignants, régulateurs, industriels) est incontournable — Bratislava Medical Journal, 2025</a:t>
            </a:r>
            <a:endParaRPr lang="en-US" sz="820" b="0" strike="noStrike" spc="-1">
              <a:solidFill>
                <a:srgbClr val="FFFFFF"/>
              </a:solidFill>
              <a:latin typeface="Arial"/>
            </a:endParaRPr>
          </a:p>
        </p:txBody>
      </p:sp>
      <p:sp>
        <p:nvSpPr>
          <p:cNvPr id="205" name="Text 32"/>
          <p:cNvSpPr/>
          <p:nvPr/>
        </p:nvSpPr>
        <p:spPr>
          <a:xfrm>
            <a:off x="8092440" y="4773240"/>
            <a:ext cx="822600" cy="2739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r" defTabSz="914400">
              <a:lnSpc>
                <a:spcPct val="100000"/>
              </a:lnSpc>
              <a:tabLst>
                <a:tab pos="0" algn="l"/>
              </a:tabLst>
            </a:pPr>
            <a:r>
              <a:rPr lang="en-US" sz="900" b="0" strike="noStrike" spc="-1">
                <a:solidFill>
                  <a:srgbClr val="94A3B8"/>
                </a:solidFill>
                <a:latin typeface="Arial"/>
                <a:ea typeface="Arial"/>
              </a:rPr>
              <a:t>8 / 11</a:t>
            </a:r>
            <a:endParaRPr lang="en-US" sz="900" b="0" strike="noStrike" spc="-1">
              <a:solidFill>
                <a:srgbClr val="FFFFFF"/>
              </a:solidFill>
              <a:latin typeface="Arial"/>
            </a:endParaRPr>
          </a:p>
        </p:txBody>
      </p:sp>
    </p:spTree>
    <p:extLst>
      <p:ext uri="{BB962C8B-B14F-4D97-AF65-F5344CB8AC3E}">
        <p14:creationId xmlns:p14="http://schemas.microsoft.com/office/powerpoint/2010/main" val="4272009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B2A4A"/>
        </a:solidFill>
        <a:effectLst/>
      </p:bgPr>
    </p:bg>
    <p:spTree>
      <p:nvGrpSpPr>
        <p:cNvPr id="1" name=""/>
        <p:cNvGrpSpPr/>
        <p:nvPr/>
      </p:nvGrpSpPr>
      <p:grpSpPr>
        <a:xfrm>
          <a:off x="0" y="0"/>
          <a:ext cx="0" cy="0"/>
          <a:chOff x="0" y="0"/>
          <a:chExt cx="0" cy="0"/>
        </a:xfrm>
      </p:grpSpPr>
      <p:sp>
        <p:nvSpPr>
          <p:cNvPr id="206" name="Shape 0"/>
          <p:cNvSpPr/>
          <p:nvPr/>
        </p:nvSpPr>
        <p:spPr>
          <a:xfrm>
            <a:off x="365760" y="182880"/>
            <a:ext cx="2468520" cy="292320"/>
          </a:xfrm>
          <a:solidFill>
            <a:srgbClr val="0D9488"/>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FFFFFF"/>
              </a:solidFill>
              <a:latin typeface="Arial"/>
            </a:endParaRPr>
          </a:p>
        </p:txBody>
      </p:sp>
      <p:sp>
        <p:nvSpPr>
          <p:cNvPr id="207" name="Text 1"/>
          <p:cNvSpPr/>
          <p:nvPr/>
        </p:nvSpPr>
        <p:spPr>
          <a:xfrm>
            <a:off x="365760" y="182880"/>
            <a:ext cx="2468520" cy="2923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defTabSz="914400">
              <a:lnSpc>
                <a:spcPct val="100000"/>
              </a:lnSpc>
              <a:tabLst>
                <a:tab pos="0" algn="l"/>
              </a:tabLst>
            </a:pPr>
            <a:r>
              <a:rPr lang="en-US" sz="850" b="1" strike="noStrike" spc="-1">
                <a:solidFill>
                  <a:srgbClr val="FFFFFF"/>
                </a:solidFill>
                <a:latin typeface="Arial"/>
                <a:ea typeface="Arial"/>
              </a:rPr>
              <a:t>PARTIE II — LES LIMITES</a:t>
            </a:r>
            <a:endParaRPr lang="en-US" sz="850" b="0" strike="noStrike" spc="-1">
              <a:solidFill>
                <a:srgbClr val="FFFFFF"/>
              </a:solidFill>
              <a:latin typeface="Arial"/>
            </a:endParaRPr>
          </a:p>
        </p:txBody>
      </p:sp>
      <p:sp>
        <p:nvSpPr>
          <p:cNvPr id="208" name="Text 2"/>
          <p:cNvSpPr/>
          <p:nvPr/>
        </p:nvSpPr>
        <p:spPr>
          <a:xfrm>
            <a:off x="365760" y="567000"/>
            <a:ext cx="8412120" cy="5025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defTabSz="914400">
              <a:lnSpc>
                <a:spcPct val="100000"/>
              </a:lnSpc>
              <a:tabLst>
                <a:tab pos="0" algn="l"/>
              </a:tabLst>
            </a:pPr>
            <a:r>
              <a:rPr lang="en-US" sz="1900" b="1" strike="noStrike" spc="-1">
                <a:solidFill>
                  <a:srgbClr val="FFFFFF"/>
                </a:solidFill>
                <a:latin typeface="Arial"/>
                <a:ea typeface="Arial"/>
              </a:rPr>
              <a:t>3. Enjeux éthiques : biais, inégalités d'accès et vie privée</a:t>
            </a:r>
            <a:endParaRPr lang="en-US" sz="1900" b="0" strike="noStrike" spc="-1">
              <a:solidFill>
                <a:srgbClr val="FFFFFF"/>
              </a:solidFill>
              <a:latin typeface="Arial"/>
            </a:endParaRPr>
          </a:p>
        </p:txBody>
      </p:sp>
      <p:sp>
        <p:nvSpPr>
          <p:cNvPr id="209" name="Shape 3"/>
          <p:cNvSpPr/>
          <p:nvPr/>
        </p:nvSpPr>
        <p:spPr>
          <a:xfrm>
            <a:off x="365760" y="1207080"/>
            <a:ext cx="5028840" cy="1572480"/>
          </a:xfrm>
          <a:solidFill>
            <a:srgbClr val="2C3E63"/>
          </a:solidFill>
          <a:ln w="0">
            <a:noFill/>
          </a:ln>
          <a:effectLst>
            <a:outerShdw blurRad="127080" dist="37674" dir="2700000" algn="bl" rotWithShape="0">
              <a:srgbClr val="000000">
                <a:alpha val="25000"/>
              </a:srgbClr>
            </a:outerShdw>
          </a:effectLst>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FFFFFF"/>
              </a:solidFill>
              <a:latin typeface="Arial"/>
            </a:endParaRPr>
          </a:p>
        </p:txBody>
      </p:sp>
      <p:sp>
        <p:nvSpPr>
          <p:cNvPr id="210" name="Shape 4"/>
          <p:cNvSpPr/>
          <p:nvPr/>
        </p:nvSpPr>
        <p:spPr>
          <a:xfrm>
            <a:off x="530280" y="1334880"/>
            <a:ext cx="456840" cy="456840"/>
          </a:xfrm>
          <a:solidFill>
            <a:srgbClr val="E05252"/>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FFFFFF"/>
              </a:solidFill>
              <a:latin typeface="Arial"/>
            </a:endParaRPr>
          </a:p>
        </p:txBody>
      </p:sp>
      <p:pic>
        <p:nvPicPr>
          <p:cNvPr id="211" name="Image 0" descr="preencoded.png"/>
          <p:cNvPicPr/>
          <p:nvPr/>
        </p:nvPicPr>
        <p:blipFill>
          <a:blip r:embed="rId3"/>
          <a:stretch/>
        </p:blipFill>
        <p:spPr>
          <a:xfrm>
            <a:off x="603360" y="1408320"/>
            <a:ext cx="310680" cy="310680"/>
          </a:xfrm>
          <a:prstGeom prst="rect">
            <a:avLst/>
          </a:prstGeom>
          <a:ln w="0">
            <a:noFill/>
          </a:ln>
        </p:spPr>
      </p:pic>
      <p:sp>
        <p:nvSpPr>
          <p:cNvPr id="212" name="Text 5"/>
          <p:cNvSpPr/>
          <p:nvPr/>
        </p:nvSpPr>
        <p:spPr>
          <a:xfrm>
            <a:off x="1097280" y="1334880"/>
            <a:ext cx="4114440" cy="4568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defTabSz="914400">
              <a:lnSpc>
                <a:spcPct val="100000"/>
              </a:lnSpc>
              <a:tabLst>
                <a:tab pos="0" algn="l"/>
              </a:tabLst>
            </a:pPr>
            <a:r>
              <a:rPr lang="en-US" sz="1100" b="1" strike="noStrike" spc="-1">
                <a:solidFill>
                  <a:srgbClr val="E05252"/>
                </a:solidFill>
                <a:latin typeface="Arial"/>
                <a:ea typeface="Arial"/>
              </a:rPr>
              <a:t>Biais de représentativité</a:t>
            </a:r>
            <a:endParaRPr lang="en-US" sz="1100" b="0" strike="noStrike" spc="-1">
              <a:solidFill>
                <a:srgbClr val="FFFFFF"/>
              </a:solidFill>
              <a:latin typeface="Arial"/>
            </a:endParaRPr>
          </a:p>
        </p:txBody>
      </p:sp>
      <p:sp>
        <p:nvSpPr>
          <p:cNvPr id="213" name="Text 6"/>
          <p:cNvSpPr/>
          <p:nvPr/>
        </p:nvSpPr>
        <p:spPr>
          <a:xfrm>
            <a:off x="530280" y="1865520"/>
            <a:ext cx="4699800" cy="8226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defTabSz="914400">
              <a:lnSpc>
                <a:spcPct val="100000"/>
              </a:lnSpc>
              <a:tabLst>
                <a:tab pos="0" algn="l"/>
              </a:tabLst>
            </a:pPr>
            <a:r>
              <a:rPr lang="en-US" sz="820" b="0" strike="noStrike" spc="-1">
                <a:solidFill>
                  <a:srgbClr val="E8EDF3"/>
                </a:solidFill>
                <a:latin typeface="Arial"/>
                <a:ea typeface="Arial"/>
              </a:rPr>
              <a:t>Les modèles entraînés majoritairement sur des hôpitaux urbains bien équipés se révèlent peu performants en zone rurale ou à ressources limitées.</a:t>
            </a:r>
            <a:endParaRPr lang="en-US" sz="820" b="0" strike="noStrike" spc="-1">
              <a:solidFill>
                <a:srgbClr val="FFFFFF"/>
              </a:solidFill>
              <a:latin typeface="Arial"/>
            </a:endParaRPr>
          </a:p>
          <a:p>
            <a:pPr defTabSz="914400">
              <a:lnSpc>
                <a:spcPct val="100000"/>
              </a:lnSpc>
              <a:tabLst>
                <a:tab pos="0" algn="l"/>
              </a:tabLst>
            </a:pPr>
            <a:endParaRPr lang="en-US" sz="820" b="0" strike="noStrike" spc="-1">
              <a:solidFill>
                <a:srgbClr val="FFFFFF"/>
              </a:solidFill>
              <a:latin typeface="Arial"/>
            </a:endParaRPr>
          </a:p>
          <a:p>
            <a:pPr defTabSz="914400">
              <a:lnSpc>
                <a:spcPct val="100000"/>
              </a:lnSpc>
              <a:tabLst>
                <a:tab pos="0" algn="l"/>
              </a:tabLst>
            </a:pPr>
            <a:r>
              <a:rPr lang="en-US" sz="820" b="0" strike="noStrike" spc="-1">
                <a:solidFill>
                  <a:srgbClr val="E8EDF3"/>
                </a:solidFill>
                <a:latin typeface="Arial"/>
                <a:ea typeface="Arial"/>
              </a:rPr>
              <a:t>Femmes, minorités ethniques et patients âgés sont sous-représentés dans les jeux de données. L'IA risque donc d'aggraver les inégalités de santé plutôt que de les réduire — dans un cancer aussi grave, une détection manquée peut être fatale.</a:t>
            </a:r>
            <a:endParaRPr lang="en-US" sz="820" b="0" strike="noStrike" spc="-1">
              <a:solidFill>
                <a:srgbClr val="FFFFFF"/>
              </a:solidFill>
              <a:latin typeface="Arial"/>
            </a:endParaRPr>
          </a:p>
        </p:txBody>
      </p:sp>
      <p:sp>
        <p:nvSpPr>
          <p:cNvPr id="214" name="Text 7"/>
          <p:cNvSpPr/>
          <p:nvPr/>
        </p:nvSpPr>
        <p:spPr>
          <a:xfrm>
            <a:off x="530280" y="2615040"/>
            <a:ext cx="4699800" cy="1458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defTabSz="914400">
              <a:lnSpc>
                <a:spcPct val="100000"/>
              </a:lnSpc>
              <a:tabLst>
                <a:tab pos="0" algn="l"/>
              </a:tabLst>
            </a:pPr>
            <a:r>
              <a:rPr lang="en-US" sz="640" b="0" i="1" strike="noStrike" spc="-1">
                <a:solidFill>
                  <a:srgbClr val="94A3B8"/>
                </a:solidFill>
                <a:latin typeface="Arial"/>
                <a:ea typeface="Arial"/>
              </a:rPr>
              <a:t>Oncotarget — Singh et al., 2024</a:t>
            </a:r>
            <a:endParaRPr lang="en-US" sz="640" b="0" strike="noStrike" spc="-1">
              <a:solidFill>
                <a:srgbClr val="FFFFFF"/>
              </a:solidFill>
              <a:latin typeface="Arial"/>
            </a:endParaRPr>
          </a:p>
        </p:txBody>
      </p:sp>
      <p:sp>
        <p:nvSpPr>
          <p:cNvPr id="215" name="Shape 8"/>
          <p:cNvSpPr/>
          <p:nvPr/>
        </p:nvSpPr>
        <p:spPr>
          <a:xfrm>
            <a:off x="5577840" y="1207080"/>
            <a:ext cx="3200040" cy="749520"/>
          </a:xfrm>
          <a:solidFill>
            <a:srgbClr val="2C3E63"/>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FFFFFF"/>
              </a:solidFill>
              <a:latin typeface="Arial"/>
            </a:endParaRPr>
          </a:p>
        </p:txBody>
      </p:sp>
      <p:sp>
        <p:nvSpPr>
          <p:cNvPr id="216" name="Text 9"/>
          <p:cNvSpPr/>
          <p:nvPr/>
        </p:nvSpPr>
        <p:spPr>
          <a:xfrm>
            <a:off x="5706000" y="1252800"/>
            <a:ext cx="2944080" cy="1825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defTabSz="914400">
              <a:lnSpc>
                <a:spcPct val="100000"/>
              </a:lnSpc>
              <a:tabLst>
                <a:tab pos="0" algn="l"/>
              </a:tabLst>
            </a:pPr>
            <a:r>
              <a:rPr lang="en-US" sz="880" b="1" strike="noStrike" spc="-1">
                <a:solidFill>
                  <a:srgbClr val="A78BFA"/>
                </a:solidFill>
                <a:latin typeface="Arial"/>
                <a:ea typeface="Arial"/>
              </a:rPr>
              <a:t>Confidentialité &amp; consentement</a:t>
            </a:r>
            <a:endParaRPr lang="en-US" sz="880" b="0" strike="noStrike" spc="-1">
              <a:solidFill>
                <a:srgbClr val="FFFFFF"/>
              </a:solidFill>
              <a:latin typeface="Arial"/>
            </a:endParaRPr>
          </a:p>
        </p:txBody>
      </p:sp>
      <p:sp>
        <p:nvSpPr>
          <p:cNvPr id="217" name="Text 10"/>
          <p:cNvSpPr/>
          <p:nvPr/>
        </p:nvSpPr>
        <p:spPr>
          <a:xfrm>
            <a:off x="5706000" y="1435680"/>
            <a:ext cx="2944080" cy="3654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defTabSz="914400">
              <a:lnSpc>
                <a:spcPct val="100000"/>
              </a:lnSpc>
              <a:tabLst>
                <a:tab pos="0" algn="l"/>
              </a:tabLst>
            </a:pPr>
            <a:r>
              <a:rPr lang="en-US" sz="720" b="0" strike="noStrike" spc="-1">
                <a:solidFill>
                  <a:srgbClr val="E8EDF3"/>
                </a:solidFill>
                <a:latin typeface="Arial"/>
                <a:ea typeface="Arial"/>
              </a:rPr>
              <a:t>La création de grands jeux de données pose des questions de propriété des données et de consentement éclairé, particulièrement sensibles pour l'imagerie médicale.</a:t>
            </a:r>
            <a:endParaRPr lang="en-US" sz="720" b="0" strike="noStrike" spc="-1">
              <a:solidFill>
                <a:srgbClr val="FFFFFF"/>
              </a:solidFill>
              <a:latin typeface="Arial"/>
            </a:endParaRPr>
          </a:p>
        </p:txBody>
      </p:sp>
      <p:sp>
        <p:nvSpPr>
          <p:cNvPr id="218" name="Text 11"/>
          <p:cNvSpPr/>
          <p:nvPr/>
        </p:nvSpPr>
        <p:spPr>
          <a:xfrm>
            <a:off x="5706000" y="1783080"/>
            <a:ext cx="2944080" cy="1368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defTabSz="914400">
              <a:lnSpc>
                <a:spcPct val="100000"/>
              </a:lnSpc>
              <a:tabLst>
                <a:tab pos="0" algn="l"/>
              </a:tabLst>
            </a:pPr>
            <a:r>
              <a:rPr lang="en-US" sz="610" b="0" i="1" strike="noStrike" spc="-1">
                <a:solidFill>
                  <a:srgbClr val="94A3B8"/>
                </a:solidFill>
                <a:latin typeface="Arial"/>
                <a:ea typeface="Arial"/>
              </a:rPr>
              <a:t>Cureus — Daher et al., 2024</a:t>
            </a:r>
            <a:endParaRPr lang="en-US" sz="610" b="0" strike="noStrike" spc="-1">
              <a:solidFill>
                <a:srgbClr val="FFFFFF"/>
              </a:solidFill>
              <a:latin typeface="Arial"/>
            </a:endParaRPr>
          </a:p>
        </p:txBody>
      </p:sp>
      <p:sp>
        <p:nvSpPr>
          <p:cNvPr id="219" name="Shape 12"/>
          <p:cNvSpPr/>
          <p:nvPr/>
        </p:nvSpPr>
        <p:spPr>
          <a:xfrm>
            <a:off x="5577840" y="2030040"/>
            <a:ext cx="3200040" cy="749520"/>
          </a:xfrm>
          <a:solidFill>
            <a:srgbClr val="2C3E63"/>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FFFFFF"/>
              </a:solidFill>
              <a:latin typeface="Arial"/>
            </a:endParaRPr>
          </a:p>
        </p:txBody>
      </p:sp>
      <p:sp>
        <p:nvSpPr>
          <p:cNvPr id="220" name="Text 13"/>
          <p:cNvSpPr/>
          <p:nvPr/>
        </p:nvSpPr>
        <p:spPr>
          <a:xfrm>
            <a:off x="5706000" y="2075760"/>
            <a:ext cx="2944080" cy="1825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defTabSz="914400">
              <a:lnSpc>
                <a:spcPct val="100000"/>
              </a:lnSpc>
              <a:tabLst>
                <a:tab pos="0" algn="l"/>
              </a:tabLst>
            </a:pPr>
            <a:r>
              <a:rPr lang="en-US" sz="880" b="1" strike="noStrike" spc="-1">
                <a:solidFill>
                  <a:srgbClr val="E9A23B"/>
                </a:solidFill>
                <a:latin typeface="Arial"/>
                <a:ea typeface="Arial"/>
              </a:rPr>
              <a:t>Faux positifs en dépistage</a:t>
            </a:r>
            <a:endParaRPr lang="en-US" sz="880" b="0" strike="noStrike" spc="-1">
              <a:solidFill>
                <a:srgbClr val="FFFFFF"/>
              </a:solidFill>
              <a:latin typeface="Arial"/>
            </a:endParaRPr>
          </a:p>
        </p:txBody>
      </p:sp>
      <p:sp>
        <p:nvSpPr>
          <p:cNvPr id="221" name="Text 14"/>
          <p:cNvSpPr/>
          <p:nvPr/>
        </p:nvSpPr>
        <p:spPr>
          <a:xfrm>
            <a:off x="5706000" y="2258640"/>
            <a:ext cx="2944080" cy="3654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defTabSz="914400">
              <a:lnSpc>
                <a:spcPct val="100000"/>
              </a:lnSpc>
              <a:tabLst>
                <a:tab pos="0" algn="l"/>
              </a:tabLst>
            </a:pPr>
            <a:r>
              <a:rPr lang="en-US" sz="720" b="0" strike="noStrike" spc="-1">
                <a:solidFill>
                  <a:srgbClr val="E8EDF3"/>
                </a:solidFill>
                <a:latin typeface="Arial"/>
                <a:ea typeface="Arial"/>
              </a:rPr>
              <a:t>Même les approches les plus prometteuses (dossiers médicaux électroniques) s'y heurtent : risque d'examens invasifs inutiles et de coûts importants.</a:t>
            </a:r>
            <a:endParaRPr lang="en-US" sz="720" b="0" strike="noStrike" spc="-1">
              <a:solidFill>
                <a:srgbClr val="FFFFFF"/>
              </a:solidFill>
              <a:latin typeface="Arial"/>
            </a:endParaRPr>
          </a:p>
        </p:txBody>
      </p:sp>
      <p:sp>
        <p:nvSpPr>
          <p:cNvPr id="222" name="Text 15"/>
          <p:cNvSpPr/>
          <p:nvPr/>
        </p:nvSpPr>
        <p:spPr>
          <a:xfrm>
            <a:off x="5706000" y="2606040"/>
            <a:ext cx="2944080" cy="1368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defTabSz="914400">
              <a:lnSpc>
                <a:spcPct val="100000"/>
              </a:lnSpc>
              <a:tabLst>
                <a:tab pos="0" algn="l"/>
              </a:tabLst>
            </a:pPr>
            <a:r>
              <a:rPr lang="en-US" sz="610" b="0" i="1" strike="noStrike" spc="-1">
                <a:solidFill>
                  <a:srgbClr val="94A3B8"/>
                </a:solidFill>
                <a:latin typeface="Arial"/>
                <a:ea typeface="Arial"/>
              </a:rPr>
              <a:t>Cancers — Makiev et al., 2026</a:t>
            </a:r>
            <a:endParaRPr lang="en-US" sz="610" b="0" strike="noStrike" spc="-1">
              <a:solidFill>
                <a:srgbClr val="FFFFFF"/>
              </a:solidFill>
              <a:latin typeface="Arial"/>
            </a:endParaRPr>
          </a:p>
        </p:txBody>
      </p:sp>
      <p:sp>
        <p:nvSpPr>
          <p:cNvPr id="223" name="Shape 16"/>
          <p:cNvSpPr/>
          <p:nvPr/>
        </p:nvSpPr>
        <p:spPr>
          <a:xfrm>
            <a:off x="365760" y="2944440"/>
            <a:ext cx="8412120" cy="1462680"/>
          </a:xfrm>
          <a:solidFill>
            <a:srgbClr val="243558"/>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FFFFFF"/>
              </a:solidFill>
              <a:latin typeface="Arial"/>
            </a:endParaRPr>
          </a:p>
        </p:txBody>
      </p:sp>
      <p:sp>
        <p:nvSpPr>
          <p:cNvPr id="224" name="Text 17"/>
          <p:cNvSpPr/>
          <p:nvPr/>
        </p:nvSpPr>
        <p:spPr>
          <a:xfrm>
            <a:off x="530280" y="3035880"/>
            <a:ext cx="8092080" cy="2556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defTabSz="914400">
              <a:lnSpc>
                <a:spcPct val="100000"/>
              </a:lnSpc>
              <a:tabLst>
                <a:tab pos="0" algn="l"/>
              </a:tabLst>
            </a:pPr>
            <a:r>
              <a:rPr lang="en-US" sz="1050" b="1" strike="noStrike" spc="-1">
                <a:solidFill>
                  <a:srgbClr val="2DD4BF"/>
                </a:solidFill>
                <a:latin typeface="Arial"/>
                <a:ea typeface="Arial"/>
              </a:rPr>
              <a:t>Les 6 principes de l'OMS pour une IA responsable en santé</a:t>
            </a:r>
            <a:endParaRPr lang="en-US" sz="1050" b="0" strike="noStrike" spc="-1">
              <a:solidFill>
                <a:srgbClr val="FFFFFF"/>
              </a:solidFill>
              <a:latin typeface="Arial"/>
            </a:endParaRPr>
          </a:p>
        </p:txBody>
      </p:sp>
      <p:sp>
        <p:nvSpPr>
          <p:cNvPr id="225" name="Shape 18"/>
          <p:cNvSpPr/>
          <p:nvPr/>
        </p:nvSpPr>
        <p:spPr>
          <a:xfrm>
            <a:off x="567000" y="3429000"/>
            <a:ext cx="237240" cy="237240"/>
          </a:xfrm>
          <a:solidFill>
            <a:srgbClr val="0D9488"/>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FFFFFF"/>
              </a:solidFill>
              <a:latin typeface="Arial"/>
            </a:endParaRPr>
          </a:p>
        </p:txBody>
      </p:sp>
      <p:sp>
        <p:nvSpPr>
          <p:cNvPr id="226" name="Text 19"/>
          <p:cNvSpPr/>
          <p:nvPr/>
        </p:nvSpPr>
        <p:spPr>
          <a:xfrm>
            <a:off x="567000" y="3429000"/>
            <a:ext cx="237240" cy="2372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defTabSz="914400">
              <a:lnSpc>
                <a:spcPct val="100000"/>
              </a:lnSpc>
              <a:tabLst>
                <a:tab pos="0" algn="l"/>
              </a:tabLst>
            </a:pPr>
            <a:r>
              <a:rPr lang="en-US" sz="750" b="1" strike="noStrike" spc="-1">
                <a:solidFill>
                  <a:srgbClr val="FFFFFF"/>
                </a:solidFill>
                <a:latin typeface="Arial"/>
                <a:ea typeface="Arial"/>
              </a:rPr>
              <a:t>1</a:t>
            </a:r>
            <a:endParaRPr lang="en-US" sz="750" b="0" strike="noStrike" spc="-1">
              <a:solidFill>
                <a:srgbClr val="FFFFFF"/>
              </a:solidFill>
              <a:latin typeface="Arial"/>
            </a:endParaRPr>
          </a:p>
        </p:txBody>
      </p:sp>
      <p:sp>
        <p:nvSpPr>
          <p:cNvPr id="227" name="Text 20"/>
          <p:cNvSpPr/>
          <p:nvPr/>
        </p:nvSpPr>
        <p:spPr>
          <a:xfrm>
            <a:off x="868680" y="3383280"/>
            <a:ext cx="2331360" cy="3286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defTabSz="914400">
              <a:lnSpc>
                <a:spcPct val="100000"/>
              </a:lnSpc>
              <a:tabLst>
                <a:tab pos="0" algn="l"/>
              </a:tabLst>
            </a:pPr>
            <a:r>
              <a:rPr lang="en-US" sz="800" b="0" strike="noStrike" spc="-1">
                <a:solidFill>
                  <a:srgbClr val="E8EDF3"/>
                </a:solidFill>
                <a:latin typeface="Arial"/>
                <a:ea typeface="Arial"/>
              </a:rPr>
              <a:t>Protéger l'autonomie des patients</a:t>
            </a:r>
            <a:endParaRPr lang="en-US" sz="800" b="0" strike="noStrike" spc="-1">
              <a:solidFill>
                <a:srgbClr val="FFFFFF"/>
              </a:solidFill>
              <a:latin typeface="Arial"/>
            </a:endParaRPr>
          </a:p>
        </p:txBody>
      </p:sp>
      <p:sp>
        <p:nvSpPr>
          <p:cNvPr id="228" name="Shape 21"/>
          <p:cNvSpPr/>
          <p:nvPr/>
        </p:nvSpPr>
        <p:spPr>
          <a:xfrm>
            <a:off x="3328560" y="3429000"/>
            <a:ext cx="237240" cy="237240"/>
          </a:xfrm>
          <a:solidFill>
            <a:srgbClr val="0D9488"/>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FFFFFF"/>
              </a:solidFill>
              <a:latin typeface="Arial"/>
            </a:endParaRPr>
          </a:p>
        </p:txBody>
      </p:sp>
      <p:sp>
        <p:nvSpPr>
          <p:cNvPr id="229" name="Text 22"/>
          <p:cNvSpPr/>
          <p:nvPr/>
        </p:nvSpPr>
        <p:spPr>
          <a:xfrm>
            <a:off x="3328560" y="3429000"/>
            <a:ext cx="237240" cy="2372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defTabSz="914400">
              <a:lnSpc>
                <a:spcPct val="100000"/>
              </a:lnSpc>
              <a:tabLst>
                <a:tab pos="0" algn="l"/>
              </a:tabLst>
            </a:pPr>
            <a:r>
              <a:rPr lang="en-US" sz="750" b="1" strike="noStrike" spc="-1">
                <a:solidFill>
                  <a:srgbClr val="FFFFFF"/>
                </a:solidFill>
                <a:latin typeface="Arial"/>
                <a:ea typeface="Arial"/>
              </a:rPr>
              <a:t>2</a:t>
            </a:r>
            <a:endParaRPr lang="en-US" sz="750" b="0" strike="noStrike" spc="-1">
              <a:solidFill>
                <a:srgbClr val="FFFFFF"/>
              </a:solidFill>
              <a:latin typeface="Arial"/>
            </a:endParaRPr>
          </a:p>
        </p:txBody>
      </p:sp>
      <p:sp>
        <p:nvSpPr>
          <p:cNvPr id="230" name="Text 23"/>
          <p:cNvSpPr/>
          <p:nvPr/>
        </p:nvSpPr>
        <p:spPr>
          <a:xfrm>
            <a:off x="3630240" y="3383280"/>
            <a:ext cx="2331360" cy="3286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defTabSz="914400">
              <a:lnSpc>
                <a:spcPct val="100000"/>
              </a:lnSpc>
              <a:tabLst>
                <a:tab pos="0" algn="l"/>
              </a:tabLst>
            </a:pPr>
            <a:r>
              <a:rPr lang="en-US" sz="800" b="0" strike="noStrike" spc="-1">
                <a:solidFill>
                  <a:srgbClr val="E8EDF3"/>
                </a:solidFill>
                <a:latin typeface="Arial"/>
                <a:ea typeface="Arial"/>
              </a:rPr>
              <a:t>Promouvoir le bien-être et la sécurité</a:t>
            </a:r>
            <a:endParaRPr lang="en-US" sz="800" b="0" strike="noStrike" spc="-1">
              <a:solidFill>
                <a:srgbClr val="FFFFFF"/>
              </a:solidFill>
              <a:latin typeface="Arial"/>
            </a:endParaRPr>
          </a:p>
        </p:txBody>
      </p:sp>
      <p:sp>
        <p:nvSpPr>
          <p:cNvPr id="231" name="Shape 24"/>
          <p:cNvSpPr/>
          <p:nvPr/>
        </p:nvSpPr>
        <p:spPr>
          <a:xfrm>
            <a:off x="6089760" y="3429000"/>
            <a:ext cx="237240" cy="237240"/>
          </a:xfrm>
          <a:solidFill>
            <a:srgbClr val="0D9488"/>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FFFFFF"/>
              </a:solidFill>
              <a:latin typeface="Arial"/>
            </a:endParaRPr>
          </a:p>
        </p:txBody>
      </p:sp>
      <p:sp>
        <p:nvSpPr>
          <p:cNvPr id="232" name="Text 25"/>
          <p:cNvSpPr/>
          <p:nvPr/>
        </p:nvSpPr>
        <p:spPr>
          <a:xfrm>
            <a:off x="6089760" y="3429000"/>
            <a:ext cx="237240" cy="2372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defTabSz="914400">
              <a:lnSpc>
                <a:spcPct val="100000"/>
              </a:lnSpc>
              <a:tabLst>
                <a:tab pos="0" algn="l"/>
              </a:tabLst>
            </a:pPr>
            <a:r>
              <a:rPr lang="en-US" sz="750" b="1" strike="noStrike" spc="-1">
                <a:solidFill>
                  <a:srgbClr val="FFFFFF"/>
                </a:solidFill>
                <a:latin typeface="Arial"/>
                <a:ea typeface="Arial"/>
              </a:rPr>
              <a:t>3</a:t>
            </a:r>
            <a:endParaRPr lang="en-US" sz="750" b="0" strike="noStrike" spc="-1">
              <a:solidFill>
                <a:srgbClr val="FFFFFF"/>
              </a:solidFill>
              <a:latin typeface="Arial"/>
            </a:endParaRPr>
          </a:p>
        </p:txBody>
      </p:sp>
      <p:sp>
        <p:nvSpPr>
          <p:cNvPr id="233" name="Text 26"/>
          <p:cNvSpPr/>
          <p:nvPr/>
        </p:nvSpPr>
        <p:spPr>
          <a:xfrm>
            <a:off x="6391800" y="3383280"/>
            <a:ext cx="2331360" cy="3286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defTabSz="914400">
              <a:lnSpc>
                <a:spcPct val="100000"/>
              </a:lnSpc>
              <a:tabLst>
                <a:tab pos="0" algn="l"/>
              </a:tabLst>
            </a:pPr>
            <a:r>
              <a:rPr lang="en-US" sz="800" b="0" strike="noStrike" spc="-1">
                <a:solidFill>
                  <a:srgbClr val="E8EDF3"/>
                </a:solidFill>
                <a:latin typeface="Arial"/>
                <a:ea typeface="Arial"/>
              </a:rPr>
              <a:t>Garantir transparence et explicabilité</a:t>
            </a:r>
            <a:endParaRPr lang="en-US" sz="800" b="0" strike="noStrike" spc="-1">
              <a:solidFill>
                <a:srgbClr val="FFFFFF"/>
              </a:solidFill>
              <a:latin typeface="Arial"/>
            </a:endParaRPr>
          </a:p>
        </p:txBody>
      </p:sp>
      <p:sp>
        <p:nvSpPr>
          <p:cNvPr id="234" name="Shape 27"/>
          <p:cNvSpPr/>
          <p:nvPr/>
        </p:nvSpPr>
        <p:spPr>
          <a:xfrm>
            <a:off x="567000" y="3867840"/>
            <a:ext cx="237240" cy="237240"/>
          </a:xfrm>
          <a:solidFill>
            <a:srgbClr val="0D9488"/>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FFFFFF"/>
              </a:solidFill>
              <a:latin typeface="Arial"/>
            </a:endParaRPr>
          </a:p>
        </p:txBody>
      </p:sp>
      <p:sp>
        <p:nvSpPr>
          <p:cNvPr id="235" name="Text 28"/>
          <p:cNvSpPr/>
          <p:nvPr/>
        </p:nvSpPr>
        <p:spPr>
          <a:xfrm>
            <a:off x="567000" y="3867840"/>
            <a:ext cx="237240" cy="2372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defTabSz="914400">
              <a:lnSpc>
                <a:spcPct val="100000"/>
              </a:lnSpc>
              <a:tabLst>
                <a:tab pos="0" algn="l"/>
              </a:tabLst>
            </a:pPr>
            <a:r>
              <a:rPr lang="en-US" sz="750" b="1" strike="noStrike" spc="-1">
                <a:solidFill>
                  <a:srgbClr val="FFFFFF"/>
                </a:solidFill>
                <a:latin typeface="Arial"/>
                <a:ea typeface="Arial"/>
              </a:rPr>
              <a:t>4</a:t>
            </a:r>
            <a:endParaRPr lang="en-US" sz="750" b="0" strike="noStrike" spc="-1">
              <a:solidFill>
                <a:srgbClr val="FFFFFF"/>
              </a:solidFill>
              <a:latin typeface="Arial"/>
            </a:endParaRPr>
          </a:p>
        </p:txBody>
      </p:sp>
      <p:sp>
        <p:nvSpPr>
          <p:cNvPr id="236" name="Text 29"/>
          <p:cNvSpPr/>
          <p:nvPr/>
        </p:nvSpPr>
        <p:spPr>
          <a:xfrm>
            <a:off x="868680" y="3822120"/>
            <a:ext cx="2331360" cy="3286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defTabSz="914400">
              <a:lnSpc>
                <a:spcPct val="100000"/>
              </a:lnSpc>
              <a:tabLst>
                <a:tab pos="0" algn="l"/>
              </a:tabLst>
            </a:pPr>
            <a:r>
              <a:rPr lang="en-US" sz="800" b="0" strike="noStrike" spc="-1">
                <a:solidFill>
                  <a:srgbClr val="E8EDF3"/>
                </a:solidFill>
                <a:latin typeface="Arial"/>
                <a:ea typeface="Arial"/>
              </a:rPr>
              <a:t>Favoriser responsabilité et redevabilité</a:t>
            </a:r>
            <a:endParaRPr lang="en-US" sz="800" b="0" strike="noStrike" spc="-1">
              <a:solidFill>
                <a:srgbClr val="FFFFFF"/>
              </a:solidFill>
              <a:latin typeface="Arial"/>
            </a:endParaRPr>
          </a:p>
        </p:txBody>
      </p:sp>
      <p:sp>
        <p:nvSpPr>
          <p:cNvPr id="237" name="Shape 30"/>
          <p:cNvSpPr/>
          <p:nvPr/>
        </p:nvSpPr>
        <p:spPr>
          <a:xfrm>
            <a:off x="3328560" y="3867840"/>
            <a:ext cx="237240" cy="237240"/>
          </a:xfrm>
          <a:solidFill>
            <a:srgbClr val="0D9488"/>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FFFFFF"/>
              </a:solidFill>
              <a:latin typeface="Arial"/>
            </a:endParaRPr>
          </a:p>
        </p:txBody>
      </p:sp>
      <p:sp>
        <p:nvSpPr>
          <p:cNvPr id="238" name="Text 31"/>
          <p:cNvSpPr/>
          <p:nvPr/>
        </p:nvSpPr>
        <p:spPr>
          <a:xfrm>
            <a:off x="3328560" y="3867840"/>
            <a:ext cx="237240" cy="2372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defTabSz="914400">
              <a:lnSpc>
                <a:spcPct val="100000"/>
              </a:lnSpc>
              <a:tabLst>
                <a:tab pos="0" algn="l"/>
              </a:tabLst>
            </a:pPr>
            <a:r>
              <a:rPr lang="en-US" sz="750" b="1" strike="noStrike" spc="-1">
                <a:solidFill>
                  <a:srgbClr val="FFFFFF"/>
                </a:solidFill>
                <a:latin typeface="Arial"/>
                <a:ea typeface="Arial"/>
              </a:rPr>
              <a:t>5</a:t>
            </a:r>
            <a:endParaRPr lang="en-US" sz="750" b="0" strike="noStrike" spc="-1">
              <a:solidFill>
                <a:srgbClr val="FFFFFF"/>
              </a:solidFill>
              <a:latin typeface="Arial"/>
            </a:endParaRPr>
          </a:p>
        </p:txBody>
      </p:sp>
      <p:sp>
        <p:nvSpPr>
          <p:cNvPr id="239" name="Text 32"/>
          <p:cNvSpPr/>
          <p:nvPr/>
        </p:nvSpPr>
        <p:spPr>
          <a:xfrm>
            <a:off x="3630240" y="3822120"/>
            <a:ext cx="2331360" cy="3286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defTabSz="914400">
              <a:lnSpc>
                <a:spcPct val="100000"/>
              </a:lnSpc>
              <a:tabLst>
                <a:tab pos="0" algn="l"/>
              </a:tabLst>
            </a:pPr>
            <a:r>
              <a:rPr lang="en-US" sz="800" b="0" strike="noStrike" spc="-1">
                <a:solidFill>
                  <a:srgbClr val="E8EDF3"/>
                </a:solidFill>
                <a:latin typeface="Arial"/>
                <a:ea typeface="Arial"/>
              </a:rPr>
              <a:t>Garantir inclusivité et équité</a:t>
            </a:r>
            <a:endParaRPr lang="en-US" sz="800" b="0" strike="noStrike" spc="-1">
              <a:solidFill>
                <a:srgbClr val="FFFFFF"/>
              </a:solidFill>
              <a:latin typeface="Arial"/>
            </a:endParaRPr>
          </a:p>
        </p:txBody>
      </p:sp>
      <p:sp>
        <p:nvSpPr>
          <p:cNvPr id="240" name="Shape 33"/>
          <p:cNvSpPr/>
          <p:nvPr/>
        </p:nvSpPr>
        <p:spPr>
          <a:xfrm>
            <a:off x="6089760" y="3867840"/>
            <a:ext cx="237240" cy="237240"/>
          </a:xfrm>
          <a:solidFill>
            <a:srgbClr val="0D9488"/>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FFFFFF"/>
              </a:solidFill>
              <a:latin typeface="Arial"/>
            </a:endParaRPr>
          </a:p>
        </p:txBody>
      </p:sp>
      <p:sp>
        <p:nvSpPr>
          <p:cNvPr id="241" name="Text 34"/>
          <p:cNvSpPr/>
          <p:nvPr/>
        </p:nvSpPr>
        <p:spPr>
          <a:xfrm>
            <a:off x="6089760" y="3867840"/>
            <a:ext cx="237240" cy="2372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defTabSz="914400">
              <a:lnSpc>
                <a:spcPct val="100000"/>
              </a:lnSpc>
              <a:tabLst>
                <a:tab pos="0" algn="l"/>
              </a:tabLst>
            </a:pPr>
            <a:r>
              <a:rPr lang="en-US" sz="750" b="1" strike="noStrike" spc="-1">
                <a:solidFill>
                  <a:srgbClr val="FFFFFF"/>
                </a:solidFill>
                <a:latin typeface="Arial"/>
                <a:ea typeface="Arial"/>
              </a:rPr>
              <a:t>6</a:t>
            </a:r>
            <a:endParaRPr lang="en-US" sz="750" b="0" strike="noStrike" spc="-1">
              <a:solidFill>
                <a:srgbClr val="FFFFFF"/>
              </a:solidFill>
              <a:latin typeface="Arial"/>
            </a:endParaRPr>
          </a:p>
        </p:txBody>
      </p:sp>
      <p:sp>
        <p:nvSpPr>
          <p:cNvPr id="242" name="Text 35"/>
          <p:cNvSpPr/>
          <p:nvPr/>
        </p:nvSpPr>
        <p:spPr>
          <a:xfrm>
            <a:off x="6391800" y="3822120"/>
            <a:ext cx="2331360" cy="3286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defTabSz="914400">
              <a:lnSpc>
                <a:spcPct val="100000"/>
              </a:lnSpc>
              <a:tabLst>
                <a:tab pos="0" algn="l"/>
              </a:tabLst>
            </a:pPr>
            <a:r>
              <a:rPr lang="en-US" sz="800" b="0" strike="noStrike" spc="-1">
                <a:solidFill>
                  <a:srgbClr val="E8EDF3"/>
                </a:solidFill>
                <a:latin typeface="Arial"/>
                <a:ea typeface="Arial"/>
              </a:rPr>
              <a:t>Promouvoir une IA réactive et durable</a:t>
            </a:r>
            <a:endParaRPr lang="en-US" sz="800" b="0" strike="noStrike" spc="-1">
              <a:solidFill>
                <a:srgbClr val="FFFFFF"/>
              </a:solidFill>
              <a:latin typeface="Arial"/>
            </a:endParaRPr>
          </a:p>
        </p:txBody>
      </p:sp>
      <p:sp>
        <p:nvSpPr>
          <p:cNvPr id="243" name="Text 36"/>
          <p:cNvSpPr/>
          <p:nvPr/>
        </p:nvSpPr>
        <p:spPr>
          <a:xfrm>
            <a:off x="530280" y="4206240"/>
            <a:ext cx="8092080" cy="1458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r" defTabSz="914400">
              <a:lnSpc>
                <a:spcPct val="100000"/>
              </a:lnSpc>
              <a:tabLst>
                <a:tab pos="0" algn="l"/>
              </a:tabLst>
            </a:pPr>
            <a:r>
              <a:rPr lang="en-US" sz="640" b="0" i="1" strike="noStrike" spc="-1">
                <a:solidFill>
                  <a:srgbClr val="94A3B8"/>
                </a:solidFill>
                <a:latin typeface="Arial"/>
                <a:ea typeface="Arial"/>
              </a:rPr>
              <a:t>Rappelés dans Cancers — Patel et al., 2024</a:t>
            </a:r>
            <a:endParaRPr lang="en-US" sz="640" b="0" strike="noStrike" spc="-1">
              <a:solidFill>
                <a:srgbClr val="FFFFFF"/>
              </a:solidFill>
              <a:latin typeface="Arial"/>
            </a:endParaRPr>
          </a:p>
        </p:txBody>
      </p:sp>
      <p:sp>
        <p:nvSpPr>
          <p:cNvPr id="244" name="Shape 37"/>
          <p:cNvSpPr/>
          <p:nvPr/>
        </p:nvSpPr>
        <p:spPr>
          <a:xfrm>
            <a:off x="365760" y="4517280"/>
            <a:ext cx="8412120" cy="328680"/>
          </a:xfrm>
          <a:solidFill>
            <a:srgbClr val="E9A23B"/>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Arial"/>
            </a:endParaRPr>
          </a:p>
        </p:txBody>
      </p:sp>
      <p:sp>
        <p:nvSpPr>
          <p:cNvPr id="245" name="Text 38"/>
          <p:cNvSpPr/>
          <p:nvPr/>
        </p:nvSpPr>
        <p:spPr>
          <a:xfrm>
            <a:off x="365760" y="4517280"/>
            <a:ext cx="8412120" cy="3286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ctr" defTabSz="914400">
              <a:lnSpc>
                <a:spcPct val="100000"/>
              </a:lnSpc>
              <a:tabLst>
                <a:tab pos="0" algn="l"/>
              </a:tabLst>
            </a:pPr>
            <a:r>
              <a:rPr lang="en-US" sz="839" b="1" strike="noStrike" spc="-1">
                <a:solidFill>
                  <a:srgbClr val="1B2A4A"/>
                </a:solidFill>
                <a:latin typeface="Arial"/>
                <a:ea typeface="Arial"/>
              </a:rPr>
              <a:t>Un cadre éthique indispensable — mais dont la mise en œuvre concrète reste compliquée</a:t>
            </a:r>
            <a:endParaRPr lang="en-US" sz="839" b="0" strike="noStrike" spc="-1">
              <a:solidFill>
                <a:srgbClr val="FFFFFF"/>
              </a:solidFill>
              <a:latin typeface="Arial"/>
            </a:endParaRPr>
          </a:p>
        </p:txBody>
      </p:sp>
      <p:sp>
        <p:nvSpPr>
          <p:cNvPr id="246" name="Text 39"/>
          <p:cNvSpPr/>
          <p:nvPr/>
        </p:nvSpPr>
        <p:spPr>
          <a:xfrm>
            <a:off x="8092440" y="4773240"/>
            <a:ext cx="822600" cy="2739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r" defTabSz="914400">
              <a:lnSpc>
                <a:spcPct val="100000"/>
              </a:lnSpc>
              <a:tabLst>
                <a:tab pos="0" algn="l"/>
              </a:tabLst>
            </a:pPr>
            <a:r>
              <a:rPr lang="en-US" sz="900" b="0" strike="noStrike" spc="-1">
                <a:solidFill>
                  <a:srgbClr val="94A3B8"/>
                </a:solidFill>
                <a:latin typeface="Arial"/>
                <a:ea typeface="Arial"/>
              </a:rPr>
              <a:t>9 / 11</a:t>
            </a:r>
            <a:endParaRPr lang="en-US" sz="900" b="0" strike="noStrike" spc="-1">
              <a:solidFill>
                <a:srgbClr val="FFFFFF"/>
              </a:solidFill>
              <a:latin typeface="Arial"/>
            </a:endParaRPr>
          </a:p>
        </p:txBody>
      </p:sp>
    </p:spTree>
    <p:extLst>
      <p:ext uri="{BB962C8B-B14F-4D97-AF65-F5344CB8AC3E}">
        <p14:creationId xmlns:p14="http://schemas.microsoft.com/office/powerpoint/2010/main" val="2240476310"/>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2.xml><?xml version="1.0" encoding="utf-8"?>
<a:theme xmlns:a="http://schemas.openxmlformats.org/drawingml/2006/main"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39C976D-CDD9-9641-B762-21C0ADE87D23}">
  <we:reference id="WA200010001" version="1.0.0.1" store="Omex" storeType="OMEX"/>
  <we:alternateReferences>
    <we:reference id="WA200010001" version="1.0.0.1" store="WA200010001" storeType="OMEX"/>
  </we:alternateReferences>
  <we:properties>
    <we:property name="claude.fileId" value="&quot;22b18075-284f-4bd9-868b-86337bb6c4c7&quot;"/>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240</TotalTime>
  <Words>2007</Words>
  <Application>Microsoft Macintosh PowerPoint</Application>
  <PresentationFormat>Affichage à l'écran (16:9)</PresentationFormat>
  <Paragraphs>210</Paragraphs>
  <Slides>11</Slides>
  <Notes>11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11</vt:i4>
      </vt:variant>
    </vt:vector>
  </HeadingPairs>
  <TitlesOfParts>
    <vt:vector size="17" baseType="lpstr">
      <vt:lpstr>Arial</vt:lpstr>
      <vt:lpstr>Calibri</vt:lpstr>
      <vt:lpstr>Symbol</vt:lpstr>
      <vt:lpstr>Times New Roman</vt:lpstr>
      <vt:lpstr>Wingdings</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a39138</cp:lastModifiedBy>
  <cp:revision>3</cp:revision>
  <dcterms:modified xsi:type="dcterms:W3CDTF">2026-07-09T21:32:55Z</dcterms:modified>
</cp:coreProperties>
</file>

<file path=docProps/core0.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2026-07-09T16:31:10Z</dcterms:created>
  <dc:creator>EKO Félicie</dc:creator>
  <dc:description/>
  <dc:language>en-US</dc:language>
  <cp:lastModifiedBy>EKO Félicie</cp:lastModifiedBy>
  <dcterms:modified xsi:type="dcterms:W3CDTF">2026-07-09T16:31:10Z</dcterms:modified>
  <cp:revision>1</cp:revision>
  <dc:subject>PptxGenJS Presentation</dc:subject>
  <dc:title>Deep learning et cancer du pancréas</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r8>10</vt:r8>
  </property>
  <property fmtid="{D5CDD505-2E9C-101B-9397-08002B2CF9AE}" pid="3" name="PresentationFormat">
    <vt:lpwstr>On-screen Show (16:9)</vt:lpwstr>
  </property>
  <property fmtid="{D5CDD505-2E9C-101B-9397-08002B2CF9AE}" pid="4" name="Slides">
    <vt:r8>10</vt:r8>
  </property>
</Properties>
</file>