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4" r:id="rId6"/>
    <p:sldId id="273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  <p:sldId id="271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7"/>
    <p:restoredTop sz="94610"/>
  </p:normalViewPr>
  <p:slideViewPr>
    <p:cSldViewPr snapToGrid="0" snapToObjects="1">
      <p:cViewPr>
        <p:scale>
          <a:sx n="67" d="100"/>
          <a:sy n="67" d="100"/>
        </p:scale>
        <p:origin x="16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6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778240" y="-1645920"/>
            <a:ext cx="5029200" cy="5029200"/>
          </a:xfrm>
          <a:prstGeom prst="ellipse">
            <a:avLst/>
          </a:prstGeom>
          <a:solidFill>
            <a:srgbClr val="1C7293">
              <a:alpha val="22000"/>
            </a:srgbClr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-1828800" y="4572000"/>
            <a:ext cx="4389120" cy="4389120"/>
          </a:xfrm>
          <a:prstGeom prst="ellipse">
            <a:avLst/>
          </a:prstGeom>
          <a:solidFill>
            <a:srgbClr val="E8871E">
              <a:alpha val="15000"/>
            </a:srgbClr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822960" y="914400"/>
            <a:ext cx="9144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200" dirty="0">
                <a:solidFill>
                  <a:srgbClr val="3FA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MÉMOIRE BIBLIOGRAPHIQUE — RB25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822960" y="1371600"/>
            <a:ext cx="987552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Quelles sont les limites des simulations haptiques et immersives dans l'apprentissage des gestes médicaux ?</a:t>
            </a:r>
            <a:endParaRPr lang="en-US" sz="3800" dirty="0"/>
          </a:p>
        </p:txBody>
      </p:sp>
      <p:sp>
        <p:nvSpPr>
          <p:cNvPr id="6" name="Shape 4"/>
          <p:cNvSpPr/>
          <p:nvPr/>
        </p:nvSpPr>
        <p:spPr>
          <a:xfrm>
            <a:off x="9966960" y="1417320"/>
            <a:ext cx="1371600" cy="1371600"/>
          </a:xfrm>
          <a:prstGeom prst="ellipse">
            <a:avLst/>
          </a:prstGeom>
          <a:solidFill>
            <a:srgbClr val="FFFFFF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576" y="1773936"/>
            <a:ext cx="658368" cy="658368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822960" y="4160520"/>
            <a:ext cx="2926080" cy="0"/>
          </a:xfrm>
          <a:prstGeom prst="line">
            <a:avLst/>
          </a:prstGeom>
          <a:noFill/>
          <a:ln w="25400">
            <a:solidFill>
              <a:srgbClr val="E8871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822960" y="4343400"/>
            <a:ext cx="73152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Francesca EL HELOU</a:t>
            </a:r>
            <a:endParaRPr lang="en-US" sz="15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Tutrice : Mme. Florence ZARA</a:t>
            </a:r>
            <a:endParaRPr lang="en-US" sz="15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Université Claude Bernard Lyon 1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APPLICATIONS MÉDICALES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Chirurgie ouverte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cs typeface="Calibri" pitchFamily="34" charset="-120"/>
              </a:rPr>
              <a:t>10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691640"/>
            <a:ext cx="11064240" cy="2103120"/>
          </a:xfrm>
          <a:prstGeom prst="roundRect">
            <a:avLst>
              <a:gd name="adj" fmla="val 3913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868680" y="1874520"/>
            <a:ext cx="10424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S'appuie davantage sur la réalité augmentée (AR) et la réalité mixte (MR)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868680" y="2423160"/>
            <a:ext cx="104241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600"/>
              </a:spcAft>
              <a:buSzPct val="100000"/>
              <a:buChar char="▪"/>
            </a:pPr>
            <a:r>
              <a:rPr lang="en-US" sz="15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Enrichissement de l'environnement réel du chirurgien : superposition d'informations anatomiques ou fonctionnelles directement sur le champ opératoire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548640" y="3977640"/>
            <a:ext cx="3611880" cy="2240280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Shape 9"/>
          <p:cNvSpPr/>
          <p:nvPr/>
        </p:nvSpPr>
        <p:spPr>
          <a:xfrm>
            <a:off x="822960" y="4206240"/>
            <a:ext cx="640080" cy="64008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81" y="4372661"/>
            <a:ext cx="307238" cy="30723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822960" y="493776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Suivi spatial (</a:t>
            </a:r>
            <a:r>
              <a:rPr lang="en-US" sz="1450" b="1" i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tracking</a:t>
            </a:r>
            <a:r>
              <a:rPr lang="en-US" sz="14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)</a:t>
            </a:r>
            <a:endParaRPr lang="en-US" sz="1450" dirty="0"/>
          </a:p>
        </p:txBody>
      </p:sp>
      <p:sp>
        <p:nvSpPr>
          <p:cNvPr id="15" name="Text 11"/>
          <p:cNvSpPr/>
          <p:nvPr/>
        </p:nvSpPr>
        <p:spPr>
          <a:xfrm>
            <a:off x="822960" y="5367528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Devient un enjeu souvent plus critique que le retour haptique lui-même</a:t>
            </a:r>
            <a:endParaRPr lang="en-US" sz="1150" dirty="0"/>
          </a:p>
        </p:txBody>
      </p:sp>
      <p:sp>
        <p:nvSpPr>
          <p:cNvPr id="16" name="Shape 12"/>
          <p:cNvSpPr/>
          <p:nvPr/>
        </p:nvSpPr>
        <p:spPr>
          <a:xfrm>
            <a:off x="4389120" y="3977640"/>
            <a:ext cx="3611880" cy="2240280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3"/>
          <p:cNvSpPr/>
          <p:nvPr/>
        </p:nvSpPr>
        <p:spPr>
          <a:xfrm>
            <a:off x="4663440" y="4206240"/>
            <a:ext cx="640080" cy="64008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861" y="4372661"/>
            <a:ext cx="307238" cy="307238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4663440" y="493776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Intégration des données</a:t>
            </a:r>
            <a:endParaRPr lang="en-US" sz="1450" dirty="0"/>
          </a:p>
        </p:txBody>
      </p:sp>
      <p:sp>
        <p:nvSpPr>
          <p:cNvPr id="20" name="Text 15"/>
          <p:cNvSpPr/>
          <p:nvPr/>
        </p:nvSpPr>
        <p:spPr>
          <a:xfrm>
            <a:off x="4663440" y="5367528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Cohérence entre éléments réels et virtuels affichés en temps réel</a:t>
            </a:r>
            <a:endParaRPr lang="en-US" sz="1150" dirty="0"/>
          </a:p>
        </p:txBody>
      </p:sp>
      <p:sp>
        <p:nvSpPr>
          <p:cNvPr id="21" name="Shape 16"/>
          <p:cNvSpPr/>
          <p:nvPr/>
        </p:nvSpPr>
        <p:spPr>
          <a:xfrm>
            <a:off x="8229600" y="3977640"/>
            <a:ext cx="3611880" cy="2240280"/>
          </a:xfrm>
          <a:prstGeom prst="roundRect">
            <a:avLst>
              <a:gd name="adj" fmla="val 3673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2" name="Shape 17"/>
          <p:cNvSpPr/>
          <p:nvPr/>
        </p:nvSpPr>
        <p:spPr>
          <a:xfrm>
            <a:off x="8503920" y="4206240"/>
            <a:ext cx="640080" cy="64008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0341" y="4372661"/>
            <a:ext cx="307238" cy="307238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503920" y="493776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Exemple médical</a:t>
            </a:r>
            <a:endParaRPr lang="en-US" sz="1450" dirty="0"/>
          </a:p>
        </p:txBody>
      </p:sp>
      <p:sp>
        <p:nvSpPr>
          <p:cNvPr id="25" name="Text 19"/>
          <p:cNvSpPr/>
          <p:nvPr/>
        </p:nvSpPr>
        <p:spPr>
          <a:xfrm>
            <a:off x="8503920" y="5367528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Visualisation / manipulation d'un modèle 3D du cerveau ou du cœur au bloc opératoire</a:t>
            </a:r>
            <a:endParaRPr lang="en-US" sz="11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MÉTHODES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Évaluer les performances des apprenants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cs typeface="Calibri" pitchFamily="34" charset="-120"/>
              </a:rPr>
              <a:t>11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691640"/>
            <a:ext cx="5394960" cy="4480560"/>
          </a:xfrm>
          <a:prstGeom prst="roundRect">
            <a:avLst>
              <a:gd name="adj" fmla="val 1837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Shape 6"/>
          <p:cNvSpPr/>
          <p:nvPr/>
        </p:nvSpPr>
        <p:spPr>
          <a:xfrm>
            <a:off x="827322" y="1783080"/>
            <a:ext cx="685800" cy="685800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30" y="1967904"/>
            <a:ext cx="329184" cy="32918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737360" y="196596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Population étudiée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868680" y="2514600"/>
            <a:ext cx="4754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Étudiants en médecine = population la plus étudiée</a:t>
            </a:r>
            <a:endParaRPr lang="en-US" sz="140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Véritables novices en laparoscopie → fort potentiel d'apprentissage</a:t>
            </a:r>
            <a:endParaRPr lang="en-US" sz="140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Permettent d'évaluer plus facilement les bénéfices des outils de simulation</a:t>
            </a:r>
            <a:endParaRPr lang="en-US" sz="1400" dirty="0"/>
          </a:p>
        </p:txBody>
      </p:sp>
      <p:sp>
        <p:nvSpPr>
          <p:cNvPr id="13" name="Shape 9"/>
          <p:cNvSpPr/>
          <p:nvPr/>
        </p:nvSpPr>
        <p:spPr>
          <a:xfrm>
            <a:off x="868680" y="4343400"/>
            <a:ext cx="4754880" cy="0"/>
          </a:xfrm>
          <a:prstGeom prst="line">
            <a:avLst/>
          </a:prstGeom>
          <a:noFill/>
          <a:ln w="12700">
            <a:solidFill>
              <a:srgbClr val="E2E8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0"/>
          <p:cNvSpPr/>
          <p:nvPr/>
        </p:nvSpPr>
        <p:spPr>
          <a:xfrm>
            <a:off x="868680" y="448056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Critères objectifs d'évaluation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868680" y="4892040"/>
            <a:ext cx="47548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6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Courbe d'apprentissage — évolution des performances</a:t>
            </a:r>
            <a:endParaRPr lang="en-US" sz="1350" dirty="0"/>
          </a:p>
          <a:p>
            <a:pPr marL="342900" indent="-342900">
              <a:lnSpc>
                <a:spcPct val="105000"/>
              </a:lnSpc>
              <a:spcAft>
                <a:spcPts val="600"/>
              </a:spcAft>
              <a:buSzPct val="100000"/>
              <a:buChar char="▪"/>
            </a:pPr>
            <a:r>
              <a:rPr lang="en-US" sz="1350" i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effect </a:t>
            </a: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gain immédiat après entraînement</a:t>
            </a:r>
            <a:endParaRPr lang="en-US" sz="1350" dirty="0"/>
          </a:p>
          <a:p>
            <a:pPr marL="342900" indent="-342900">
              <a:lnSpc>
                <a:spcPct val="105000"/>
              </a:lnSpc>
              <a:spcAft>
                <a:spcPts val="600"/>
              </a:spcAft>
              <a:buSzPct val="100000"/>
              <a:buChar char="▪"/>
            </a:pPr>
            <a:r>
              <a:rPr lang="en-US" sz="1350" i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Skill transfer </a:t>
            </a: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transfert des compétences vers le réel</a:t>
            </a:r>
            <a:endParaRPr lang="en-US" sz="1350" dirty="0"/>
          </a:p>
        </p:txBody>
      </p:sp>
      <p:sp>
        <p:nvSpPr>
          <p:cNvPr id="16" name="Shape 12"/>
          <p:cNvSpPr/>
          <p:nvPr/>
        </p:nvSpPr>
        <p:spPr>
          <a:xfrm>
            <a:off x="6172200" y="1691640"/>
            <a:ext cx="5440680" cy="4480560"/>
          </a:xfrm>
          <a:prstGeom prst="roundRect">
            <a:avLst>
              <a:gd name="adj" fmla="val 1837"/>
            </a:avLst>
          </a:prstGeom>
          <a:solidFill>
            <a:srgbClr val="0F2A44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3"/>
          <p:cNvSpPr/>
          <p:nvPr/>
        </p:nvSpPr>
        <p:spPr>
          <a:xfrm>
            <a:off x="6492240" y="1920240"/>
            <a:ext cx="685800" cy="685800"/>
          </a:xfrm>
          <a:prstGeom prst="ellipse">
            <a:avLst/>
          </a:prstGeom>
          <a:solidFill>
            <a:srgbClr val="E8871E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548" y="2098548"/>
            <a:ext cx="329184" cy="32918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7360920" y="1965960"/>
            <a:ext cx="4023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Une limite déjà présente : l'objectivité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92240" y="2697480"/>
            <a:ext cx="489204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1000"/>
              </a:spcAft>
              <a:buSzPct val="100000"/>
              <a:buChar char="▪"/>
            </a:pPr>
            <a:r>
              <a:rPr lang="en-US" sz="14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Certains simulateurs ne fournissent pas de mesures quantitatives (précision, temps, fluidité, erreurs)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SzPct val="100000"/>
              <a:buChar char="▪"/>
            </a:pPr>
            <a:r>
              <a:rPr lang="en-US" sz="14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Cette absence de retour objectif limite le suivi de la progression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SzPct val="100000"/>
              <a:buChar char="▪"/>
            </a:pPr>
            <a:r>
              <a:rPr lang="en-US" sz="14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…et la standardisation de l'évaluation entre apprenants</a:t>
            </a:r>
            <a:endParaRPr lang="en-US" sz="14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LIMITES ACTUELLES · 1/5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 réalisme biomécanique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cs typeface="Calibri" pitchFamily="34" charset="-120"/>
              </a:rPr>
              <a:t>12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691640"/>
            <a:ext cx="6675120" cy="4480560"/>
          </a:xfrm>
          <a:prstGeom prst="roundRect">
            <a:avLst>
              <a:gd name="adj" fmla="val 1837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868680" y="1920240"/>
            <a:ext cx="6126480" cy="41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Interactions instrument–tissu encore imparfaitement reproduites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Tissus biologiques : comportements mécaniques complexes, variables, parfois mal compris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Très grand nombre de paramètres physiques à modéliser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50" b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Chez des chirurgiens expérimentés :</a:t>
            </a:r>
            <a:endParaRPr lang="en-US" sz="1450" dirty="0"/>
          </a:p>
          <a:p>
            <a:pPr marL="0" lvl="1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en-US" sz="12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manipulation de l'aiguille et réalisation d'un nœud jugées réalistes</a:t>
            </a:r>
            <a:endParaRPr lang="en-US" sz="1450" dirty="0"/>
          </a:p>
          <a:p>
            <a:pPr marL="0" lvl="1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en-US" sz="12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passage de l'aiguille à travers les tissus reste insuffisamment reproduit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 computationnelle : puissance de calcul insuffisante pour le temps réel dans les procédures complexes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7498080" y="1691640"/>
            <a:ext cx="4160520" cy="4480560"/>
          </a:xfrm>
          <a:prstGeom prst="roundRect">
            <a:avLst>
              <a:gd name="adj" fmla="val 1978"/>
            </a:avLst>
          </a:prstGeom>
          <a:solidFill>
            <a:srgbClr val="0F2A44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8"/>
          <p:cNvSpPr/>
          <p:nvPr/>
        </p:nvSpPr>
        <p:spPr>
          <a:xfrm>
            <a:off x="9052560" y="2011680"/>
            <a:ext cx="1051560" cy="105156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966" y="2285086"/>
            <a:ext cx="504749" cy="504749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772400" y="3246120"/>
            <a:ext cx="3611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FA7C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 défi central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7772400" y="3657600"/>
            <a:ext cx="361188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qualité du retour haptique dépend directement des propriétés biomécaniques simulées en temps réel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LIMITES ACTUELLES · 2/5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Retour haptique et latence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691640"/>
            <a:ext cx="3611880" cy="1920240"/>
          </a:xfrm>
          <a:prstGeom prst="roundRect">
            <a:avLst>
              <a:gd name="adj" fmla="val 4286"/>
            </a:avLst>
          </a:prstGeom>
          <a:solidFill>
            <a:srgbClr val="0F2A44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731520" y="1828800"/>
            <a:ext cx="3246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887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500–1000 Hz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77240" y="2514600"/>
            <a:ext cx="3154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Fréquence requise pour un retour haptique stable (vs 30 Hz en visuel)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4389120" y="1691640"/>
            <a:ext cx="3611880" cy="1920240"/>
          </a:xfrm>
          <a:prstGeom prst="roundRect">
            <a:avLst>
              <a:gd name="adj" fmla="val 4286"/>
            </a:avLst>
          </a:prstGeom>
          <a:solidFill>
            <a:srgbClr val="0F2A44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Text 9"/>
          <p:cNvSpPr/>
          <p:nvPr/>
        </p:nvSpPr>
        <p:spPr>
          <a:xfrm>
            <a:off x="4572000" y="1828800"/>
            <a:ext cx="3246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887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Latence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4617720" y="2514600"/>
            <a:ext cx="3154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Délai action → retour ; altère la précision, surtout sur tâches complexes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8229600" y="1691640"/>
            <a:ext cx="3611880" cy="1920240"/>
          </a:xfrm>
          <a:prstGeom prst="roundRect">
            <a:avLst>
              <a:gd name="adj" fmla="val 4286"/>
            </a:avLst>
          </a:prstGeom>
          <a:solidFill>
            <a:srgbClr val="0F2A44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5" name="Text 12"/>
          <p:cNvSpPr/>
          <p:nvPr/>
        </p:nvSpPr>
        <p:spPr>
          <a:xfrm>
            <a:off x="8412480" y="1828800"/>
            <a:ext cx="3246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887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Forces élevées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8458200" y="2514600"/>
            <a:ext cx="3154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Arthroplastie hanche/genou/épaule : forces dépassant les dispositifs haptiques classiques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548640" y="3840480"/>
            <a:ext cx="11064240" cy="2331720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8" name="Text 15"/>
          <p:cNvSpPr/>
          <p:nvPr/>
        </p:nvSpPr>
        <p:spPr>
          <a:xfrm>
            <a:off x="868680" y="4023360"/>
            <a:ext cx="104241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4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retour haptique exige une fréquence d'actualisation très élevée pour rester fluide et crédible</a:t>
            </a:r>
            <a:endParaRPr lang="en-US" sz="1400" dirty="0"/>
          </a:p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4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latence (calcul, rendu graphique, logiciel, communication en téléchirurgie) diminue la précision des gestes</a:t>
            </a:r>
            <a:endParaRPr lang="en-US" sz="1400" dirty="0"/>
          </a:p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4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Simulateurs bien développés pour les faibles forces (laparoscopie, endoscopie) mais encore limités pour les gestes à forces élevées</a:t>
            </a:r>
            <a:endParaRPr lang="en-US" sz="1400" dirty="0"/>
          </a:p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4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interfaces de retour de force restent parfois insuffisantes pour les interactions complexes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LIMITES ACTUELLES · 3/5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 suivi spatial (</a:t>
            </a:r>
            <a:r>
              <a:rPr lang="en-US" sz="2800" b="1" i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tracking</a:t>
            </a: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691640"/>
            <a:ext cx="11064240" cy="1463040"/>
          </a:xfrm>
          <a:prstGeom prst="roundRect">
            <a:avLst>
              <a:gd name="adj" fmla="val 5625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868680" y="1874520"/>
            <a:ext cx="10424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i="1" dirty="0">
                <a:solidFill>
                  <a:srgbClr val="0F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suivi précis des instruments est indispensable pour une intégration cohérente entre éléments réels et virtuels — particulièrement critique en AR/MR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48640" y="3337560"/>
            <a:ext cx="3611880" cy="2834640"/>
          </a:xfrm>
          <a:prstGeom prst="roundRect">
            <a:avLst>
              <a:gd name="adj" fmla="val 2903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Text 8"/>
          <p:cNvSpPr/>
          <p:nvPr/>
        </p:nvSpPr>
        <p:spPr>
          <a:xfrm>
            <a:off x="777240" y="352044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C729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Marqueurs visuels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777240" y="3977640"/>
            <a:ext cx="315468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2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Contraintes de préparation</a:t>
            </a:r>
            <a:endParaRPr lang="en-US" sz="1250" dirty="0"/>
          </a:p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2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Risques de contamination</a:t>
            </a:r>
            <a:endParaRPr lang="en-US" sz="1250" dirty="0"/>
          </a:p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2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Pertes de suivi possibles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4389120" y="3337560"/>
            <a:ext cx="3611880" cy="2834640"/>
          </a:xfrm>
          <a:prstGeom prst="roundRect">
            <a:avLst>
              <a:gd name="adj" fmla="val 2903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Text 11"/>
          <p:cNvSpPr/>
          <p:nvPr/>
        </p:nvSpPr>
        <p:spPr>
          <a:xfrm>
            <a:off x="4617720" y="352044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C729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Suivi 3D / capteurs inertiels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4617720" y="3977640"/>
            <a:ext cx="315468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2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Approches complémentaires</a:t>
            </a:r>
            <a:endParaRPr lang="en-US" sz="1250" dirty="0"/>
          </a:p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2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Précision variable selon contexte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8229600" y="3337560"/>
            <a:ext cx="3611880" cy="2834640"/>
          </a:xfrm>
          <a:prstGeom prst="roundRect">
            <a:avLst>
              <a:gd name="adj" fmla="val 2903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Text 14"/>
          <p:cNvSpPr/>
          <p:nvPr/>
        </p:nvSpPr>
        <p:spPr>
          <a:xfrm>
            <a:off x="8458200" y="352044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C729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Intelligence artificielle</a:t>
            </a:r>
            <a:endParaRPr lang="en-US" sz="1450" dirty="0"/>
          </a:p>
        </p:txBody>
      </p:sp>
      <p:sp>
        <p:nvSpPr>
          <p:cNvPr id="18" name="Text 15"/>
          <p:cNvSpPr/>
          <p:nvPr/>
        </p:nvSpPr>
        <p:spPr>
          <a:xfrm>
            <a:off x="8458200" y="3977640"/>
            <a:ext cx="315468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2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Nécessite d'importantes bases de données</a:t>
            </a:r>
            <a:endParaRPr lang="en-US" sz="1250" dirty="0"/>
          </a:p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2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Manque parfois de généralisation</a:t>
            </a:r>
            <a:endParaRPr lang="en-US" sz="1250" dirty="0"/>
          </a:p>
          <a:p>
            <a:pPr marL="342900" indent="-342900">
              <a:lnSpc>
                <a:spcPct val="105000"/>
              </a:lnSpc>
              <a:spcAft>
                <a:spcPts val="700"/>
              </a:spcAft>
              <a:buSzPct val="100000"/>
              <a:buChar char="▪"/>
            </a:pPr>
            <a:r>
              <a:rPr lang="en-US" sz="12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Ressources computationnelles importantes</a:t>
            </a:r>
            <a:endParaRPr lang="en-US" sz="12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LIMITES ACTUELLES · 4/5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Contraintes matérielles et économiques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783080"/>
            <a:ext cx="3611880" cy="2743200"/>
          </a:xfrm>
          <a:prstGeom prst="roundRect">
            <a:avLst>
              <a:gd name="adj" fmla="val 3000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Shape 6"/>
          <p:cNvSpPr/>
          <p:nvPr/>
        </p:nvSpPr>
        <p:spPr>
          <a:xfrm>
            <a:off x="1897380" y="2057400"/>
            <a:ext cx="914400" cy="914400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24" y="2295144"/>
            <a:ext cx="438912" cy="43891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77240" y="310896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Coût élevé</a:t>
            </a:r>
            <a:endParaRPr lang="en-US" sz="1550" dirty="0"/>
          </a:p>
        </p:txBody>
      </p:sp>
      <p:sp>
        <p:nvSpPr>
          <p:cNvPr id="12" name="Text 8"/>
          <p:cNvSpPr/>
          <p:nvPr/>
        </p:nvSpPr>
        <p:spPr>
          <a:xfrm>
            <a:off x="822960" y="3566160"/>
            <a:ext cx="3063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Matériel spécialisé coûteux, limitant le déploiement à grande échelle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4389120" y="1783080"/>
            <a:ext cx="3611880" cy="2743200"/>
          </a:xfrm>
          <a:prstGeom prst="roundRect">
            <a:avLst>
              <a:gd name="adj" fmla="val 3000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Shape 10"/>
          <p:cNvSpPr/>
          <p:nvPr/>
        </p:nvSpPr>
        <p:spPr>
          <a:xfrm>
            <a:off x="5737860" y="2057400"/>
            <a:ext cx="914400" cy="914400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604" y="2295144"/>
            <a:ext cx="438912" cy="43891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617720" y="310896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Faible portabilité</a:t>
            </a:r>
            <a:endParaRPr lang="en-US" sz="1550" dirty="0"/>
          </a:p>
        </p:txBody>
      </p:sp>
      <p:sp>
        <p:nvSpPr>
          <p:cNvPr id="17" name="Text 12"/>
          <p:cNvSpPr/>
          <p:nvPr/>
        </p:nvSpPr>
        <p:spPr>
          <a:xfrm>
            <a:off x="4663440" y="3566160"/>
            <a:ext cx="3063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Systèmes encombrants nécessitant des installations complexes</a:t>
            </a:r>
            <a:endParaRPr lang="en-US" sz="1250" dirty="0"/>
          </a:p>
        </p:txBody>
      </p:sp>
      <p:sp>
        <p:nvSpPr>
          <p:cNvPr id="18" name="Shape 13"/>
          <p:cNvSpPr/>
          <p:nvPr/>
        </p:nvSpPr>
        <p:spPr>
          <a:xfrm>
            <a:off x="8229600" y="1783080"/>
            <a:ext cx="3611880" cy="2743200"/>
          </a:xfrm>
          <a:prstGeom prst="roundRect">
            <a:avLst>
              <a:gd name="adj" fmla="val 3000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Shape 14"/>
          <p:cNvSpPr/>
          <p:nvPr/>
        </p:nvSpPr>
        <p:spPr>
          <a:xfrm>
            <a:off x="9578340" y="2057400"/>
            <a:ext cx="914400" cy="914400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084" y="2295144"/>
            <a:ext cx="438912" cy="438912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458200" y="310896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Absence de standards</a:t>
            </a:r>
            <a:endParaRPr lang="en-US" sz="1550" dirty="0"/>
          </a:p>
        </p:txBody>
      </p:sp>
      <p:sp>
        <p:nvSpPr>
          <p:cNvPr id="22" name="Text 16"/>
          <p:cNvSpPr/>
          <p:nvPr/>
        </p:nvSpPr>
        <p:spPr>
          <a:xfrm>
            <a:off x="8503920" y="3566160"/>
            <a:ext cx="3063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Chaque fabricant développe ses propres dispositifs, logiciels et protocoles — interopérabilité limitée</a:t>
            </a:r>
            <a:endParaRPr lang="en-US" sz="1250" dirty="0"/>
          </a:p>
        </p:txBody>
      </p:sp>
      <p:sp>
        <p:nvSpPr>
          <p:cNvPr id="23" name="Shape 17"/>
          <p:cNvSpPr/>
          <p:nvPr/>
        </p:nvSpPr>
        <p:spPr>
          <a:xfrm>
            <a:off x="548640" y="4709160"/>
            <a:ext cx="11064240" cy="1463040"/>
          </a:xfrm>
          <a:prstGeom prst="roundRect">
            <a:avLst>
              <a:gd name="adj" fmla="val 5625"/>
            </a:avLst>
          </a:prstGeom>
          <a:solidFill>
            <a:srgbClr val="0F2A44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4" name="Text 18"/>
          <p:cNvSpPr/>
          <p:nvPr/>
        </p:nvSpPr>
        <p:spPr>
          <a:xfrm>
            <a:off x="868680" y="4892040"/>
            <a:ext cx="10424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Ces freins limitent aujourd'hui l'adoption généralisée des simulations chirurgicales immersives dans les centres de formation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LIMITES ACTUELLES · 5/5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Validité écologique et validation clinique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691640"/>
            <a:ext cx="5394960" cy="4480560"/>
          </a:xfrm>
          <a:prstGeom prst="roundRect">
            <a:avLst>
              <a:gd name="adj" fmla="val 1837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Shape 6"/>
          <p:cNvSpPr/>
          <p:nvPr/>
        </p:nvSpPr>
        <p:spPr>
          <a:xfrm>
            <a:off x="822960" y="1785366"/>
            <a:ext cx="685800" cy="68580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68" y="1963674"/>
            <a:ext cx="329184" cy="32918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737360" y="201168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Validité écologique</a:t>
            </a:r>
            <a:endParaRPr lang="en-US" sz="1550" dirty="0"/>
          </a:p>
        </p:txBody>
      </p:sp>
      <p:sp>
        <p:nvSpPr>
          <p:cNvPr id="12" name="Text 8"/>
          <p:cNvSpPr/>
          <p:nvPr/>
        </p:nvSpPr>
        <p:spPr>
          <a:xfrm>
            <a:off x="868680" y="2514600"/>
            <a:ext cx="475488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neurochirurgie notamment : les simulateurs ne reproduisent pas encore une intervention complète</a:t>
            </a:r>
            <a:endParaRPr lang="en-US" sz="13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 sur une étape isolée (clipping, dissection, ponction) plutôt que sur la procédure entière</a:t>
            </a:r>
            <a:endParaRPr lang="en-US" sz="13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intervention réelle demande planification, adaptation, gestion des imprévus et coordination sensorielle</a:t>
            </a:r>
            <a:endParaRPr lang="en-US" sz="13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transférabilité des compétences vers le bloc opératoire réel reste discutée</a:t>
            </a:r>
            <a:endParaRPr lang="en-US" sz="1350" dirty="0"/>
          </a:p>
        </p:txBody>
      </p:sp>
      <p:sp>
        <p:nvSpPr>
          <p:cNvPr id="13" name="Shape 9"/>
          <p:cNvSpPr/>
          <p:nvPr/>
        </p:nvSpPr>
        <p:spPr>
          <a:xfrm>
            <a:off x="6172200" y="1691640"/>
            <a:ext cx="5440680" cy="4480560"/>
          </a:xfrm>
          <a:prstGeom prst="roundRect">
            <a:avLst>
              <a:gd name="adj" fmla="val 1837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Shape 10"/>
          <p:cNvSpPr/>
          <p:nvPr/>
        </p:nvSpPr>
        <p:spPr>
          <a:xfrm>
            <a:off x="6461497" y="1818132"/>
            <a:ext cx="685800" cy="68580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805" y="1996440"/>
            <a:ext cx="329184" cy="329184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360920" y="201168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Validation clinique</a:t>
            </a:r>
            <a:endParaRPr lang="en-US" sz="1550" dirty="0"/>
          </a:p>
        </p:txBody>
      </p:sp>
      <p:sp>
        <p:nvSpPr>
          <p:cNvPr id="17" name="Text 12"/>
          <p:cNvSpPr/>
          <p:nvPr/>
        </p:nvSpPr>
        <p:spPr>
          <a:xfrm>
            <a:off x="6492240" y="2514600"/>
            <a:ext cx="489204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Peu d'études valident clairement l'efficacité clinique des simulateurs haptiques</a:t>
            </a:r>
            <a:endParaRPr lang="en-US" sz="13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Résultats parfois contradictoires sur le réalisme du retour haptique et la transférabilité</a:t>
            </a:r>
            <a:endParaRPr lang="en-US" sz="13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350" b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nuancer :</a:t>
            </a:r>
            <a:endParaRPr lang="en-US" sz="1350" dirty="0"/>
          </a:p>
          <a:p>
            <a:pPr marL="0" lvl="1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en-US" sz="11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l'évolution très rapide des dispositifs rend les conclusions vite obsolètes</a:t>
            </a:r>
            <a:endParaRPr lang="en-US" sz="1350" dirty="0"/>
          </a:p>
          <a:p>
            <a:pPr marL="0" lvl="1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en-US" sz="11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limites d'aujourd'hui ne sont pas définitives</a:t>
            </a:r>
            <a:endParaRPr lang="en-US" sz="13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PERSPECTIVES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Cinq axes de développement futurs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828800"/>
            <a:ext cx="2121408" cy="4343400"/>
          </a:xfrm>
          <a:prstGeom prst="roundRect">
            <a:avLst>
              <a:gd name="adj" fmla="val 3879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Shape 6"/>
          <p:cNvSpPr/>
          <p:nvPr/>
        </p:nvSpPr>
        <p:spPr>
          <a:xfrm>
            <a:off x="1243584" y="2103120"/>
            <a:ext cx="731520" cy="73152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779" y="2293315"/>
            <a:ext cx="351130" cy="35113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85800" y="3063240"/>
            <a:ext cx="18470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Fusion VR / AR / MR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713232" y="3794760"/>
            <a:ext cx="1792224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Plateformes collaboratives : un expert guide un apprenant en temps réel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2793492" y="1828800"/>
            <a:ext cx="2121408" cy="4343400"/>
          </a:xfrm>
          <a:prstGeom prst="roundRect">
            <a:avLst>
              <a:gd name="adj" fmla="val 3879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Shape 10"/>
          <p:cNvSpPr/>
          <p:nvPr/>
        </p:nvSpPr>
        <p:spPr>
          <a:xfrm>
            <a:off x="3488436" y="2103120"/>
            <a:ext cx="731520" cy="73152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631" y="2293315"/>
            <a:ext cx="351130" cy="35113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2930652" y="3063240"/>
            <a:ext cx="18470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Modèles biomécaniques</a:t>
            </a:r>
            <a:endParaRPr lang="en-US" sz="1300" dirty="0"/>
          </a:p>
        </p:txBody>
      </p:sp>
      <p:sp>
        <p:nvSpPr>
          <p:cNvPr id="17" name="Text 12"/>
          <p:cNvSpPr/>
          <p:nvPr/>
        </p:nvSpPr>
        <p:spPr>
          <a:xfrm>
            <a:off x="2958084" y="3794760"/>
            <a:ext cx="1792224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Approches hybrides + données expérimentales mesurées lors d'interventions réelles</a:t>
            </a:r>
            <a:endParaRPr lang="en-US" sz="1050" dirty="0"/>
          </a:p>
        </p:txBody>
      </p:sp>
      <p:sp>
        <p:nvSpPr>
          <p:cNvPr id="18" name="Shape 13"/>
          <p:cNvSpPr/>
          <p:nvPr/>
        </p:nvSpPr>
        <p:spPr>
          <a:xfrm>
            <a:off x="5038344" y="1828800"/>
            <a:ext cx="2121408" cy="4343400"/>
          </a:xfrm>
          <a:prstGeom prst="roundRect">
            <a:avLst>
              <a:gd name="adj" fmla="val 3879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Shape 14"/>
          <p:cNvSpPr/>
          <p:nvPr/>
        </p:nvSpPr>
        <p:spPr>
          <a:xfrm>
            <a:off x="5733288" y="2103120"/>
            <a:ext cx="731520" cy="73152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483" y="2293315"/>
            <a:ext cx="351130" cy="35113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175504" y="3063240"/>
            <a:ext cx="18470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IA &amp; Deep Learning</a:t>
            </a:r>
            <a:endParaRPr lang="en-US" sz="1300" dirty="0"/>
          </a:p>
        </p:txBody>
      </p:sp>
      <p:sp>
        <p:nvSpPr>
          <p:cNvPr id="22" name="Text 16"/>
          <p:cNvSpPr/>
          <p:nvPr/>
        </p:nvSpPr>
        <p:spPr>
          <a:xfrm>
            <a:off x="5202936" y="3794760"/>
            <a:ext cx="1792224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Suivi des instruments, alignement réel/virtuel, réduction des erreurs de synchronisation</a:t>
            </a:r>
            <a:endParaRPr lang="en-US" sz="1050" dirty="0"/>
          </a:p>
        </p:txBody>
      </p:sp>
      <p:sp>
        <p:nvSpPr>
          <p:cNvPr id="23" name="Shape 17"/>
          <p:cNvSpPr/>
          <p:nvPr/>
        </p:nvSpPr>
        <p:spPr>
          <a:xfrm>
            <a:off x="7283196" y="1828800"/>
            <a:ext cx="2121408" cy="4343400"/>
          </a:xfrm>
          <a:prstGeom prst="roundRect">
            <a:avLst>
              <a:gd name="adj" fmla="val 3879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4" name="Shape 18"/>
          <p:cNvSpPr/>
          <p:nvPr/>
        </p:nvSpPr>
        <p:spPr>
          <a:xfrm>
            <a:off x="7978140" y="2103120"/>
            <a:ext cx="731520" cy="73152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335" y="2293315"/>
            <a:ext cx="351130" cy="351130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7420356" y="3063240"/>
            <a:ext cx="18470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Démocratisation</a:t>
            </a:r>
            <a:endParaRPr lang="en-US" sz="1300" dirty="0"/>
          </a:p>
        </p:txBody>
      </p:sp>
      <p:sp>
        <p:nvSpPr>
          <p:cNvPr id="27" name="Text 20"/>
          <p:cNvSpPr/>
          <p:nvPr/>
        </p:nvSpPr>
        <p:spPr>
          <a:xfrm>
            <a:off x="7447788" y="3794760"/>
            <a:ext cx="1792224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Portabilité accrue, coûts réduits, standardisation logicielle et matérielle</a:t>
            </a:r>
            <a:endParaRPr lang="en-US" sz="1050" dirty="0"/>
          </a:p>
        </p:txBody>
      </p:sp>
      <p:sp>
        <p:nvSpPr>
          <p:cNvPr id="28" name="Shape 21"/>
          <p:cNvSpPr/>
          <p:nvPr/>
        </p:nvSpPr>
        <p:spPr>
          <a:xfrm>
            <a:off x="9528048" y="1828800"/>
            <a:ext cx="2121408" cy="4343400"/>
          </a:xfrm>
          <a:prstGeom prst="roundRect">
            <a:avLst>
              <a:gd name="adj" fmla="val 3879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9" name="Shape 22"/>
          <p:cNvSpPr/>
          <p:nvPr/>
        </p:nvSpPr>
        <p:spPr>
          <a:xfrm>
            <a:off x="10222992" y="2103120"/>
            <a:ext cx="731520" cy="73152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3187" y="2293315"/>
            <a:ext cx="351130" cy="351130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9665208" y="3063240"/>
            <a:ext cx="18470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Simulation multimodale</a:t>
            </a:r>
            <a:endParaRPr lang="en-US" sz="1300" dirty="0"/>
          </a:p>
        </p:txBody>
      </p:sp>
      <p:sp>
        <p:nvSpPr>
          <p:cNvPr id="32" name="Text 24"/>
          <p:cNvSpPr/>
          <p:nvPr/>
        </p:nvSpPr>
        <p:spPr>
          <a:xfrm>
            <a:off x="9692640" y="3794760"/>
            <a:ext cx="1792224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Retours sonores réalistes + simulations personnalisées à l'anatomie du patient</a:t>
            </a:r>
            <a:endParaRPr lang="en-US"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326880" y="4389120"/>
            <a:ext cx="4572000" cy="4572000"/>
          </a:xfrm>
          <a:prstGeom prst="ellipse">
            <a:avLst/>
          </a:prstGeom>
          <a:solidFill>
            <a:srgbClr val="1C7293">
              <a:alpha val="18000"/>
            </a:srgbClr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640080" y="4572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3FA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640080" y="777240"/>
            <a:ext cx="10789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Des outils prometteurs, une fidélité encore à conquérir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40080" y="1783080"/>
            <a:ext cx="10607040" cy="448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simulations haptiques : entraînement sécurisé, reproductible, de plus en plus réaliste</a:t>
            </a:r>
            <a:endParaRPr lang="en-US" sz="165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 encore de supériorité claire sur les méthodes traditionnelles (</a:t>
            </a:r>
            <a:r>
              <a:rPr lang="en-US" sz="1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Box Trainers</a:t>
            </a:r>
            <a:r>
              <a:rPr lang="en-US" sz="16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), surtout en début d'apprentissage</a:t>
            </a:r>
            <a:endParaRPr lang="en-US" sz="165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« véritable sens du toucher » demeure le principal défi de la simulation haptique</a:t>
            </a:r>
            <a:endParaRPr lang="en-US" sz="165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Certains gestes (ex. suture intracorporelle) restent difficiles quel que soit le simulateur</a:t>
            </a:r>
            <a:endParaRPr lang="en-US" sz="165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limites identifiées ne sont pas définitives : technologies, IA et modèles biomécaniques évoluent très vite</a:t>
            </a:r>
            <a:endParaRPr lang="en-US" sz="165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 : des systèmes toujours plus fidèles à la pratique réelle, au service de la formation des professionnels de santé</a:t>
            </a:r>
            <a:endParaRPr lang="en-US" sz="16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326880" y="4389120"/>
            <a:ext cx="4572000" cy="4572000"/>
          </a:xfrm>
          <a:prstGeom prst="ellipse">
            <a:avLst/>
          </a:prstGeom>
          <a:solidFill>
            <a:srgbClr val="1C7293">
              <a:alpha val="18000"/>
            </a:srgbClr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464557" y="2606040"/>
            <a:ext cx="10789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Merci pour </a:t>
            </a:r>
            <a:r>
              <a:rPr lang="en-US" sz="2600" b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votre</a:t>
            </a: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attention!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555997" y="3566160"/>
            <a:ext cx="10607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05000"/>
              </a:lnSpc>
              <a:spcAft>
                <a:spcPts val="1200"/>
              </a:spcAft>
              <a:buSzPct val="100000"/>
            </a:pPr>
            <a:r>
              <a:rPr lang="en-US" sz="165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Avez-vous</a:t>
            </a:r>
            <a:r>
              <a:rPr lang="en-US" sz="16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des questions?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2276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Un contexte de formation exigeant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600200"/>
            <a:ext cx="6675120" cy="4572000"/>
          </a:xfrm>
          <a:prstGeom prst="roundRect">
            <a:avLst>
              <a:gd name="adj" fmla="val 1800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868680" y="1828800"/>
            <a:ext cx="6126480" cy="41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L'expérience du praticien conditionne la qualité des soins et la sécurité des interventions</a:t>
            </a:r>
            <a:endParaRPr lang="en-US" sz="160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maîtrise d'un geste réduit le risque de complications</a:t>
            </a:r>
            <a:endParaRPr lang="en-US" sz="160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L'acquisition des compétences repose sur la répétition et la pratique</a:t>
            </a:r>
            <a:endParaRPr lang="en-US" sz="160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L'entraînement aux gestes chirurgicaux est indispensable dans la formation médicale</a:t>
            </a:r>
            <a:endParaRPr lang="en-US" sz="1600" dirty="0"/>
          </a:p>
          <a:p>
            <a:pPr marL="342900" indent="-342900">
              <a:lnSpc>
                <a:spcPct val="105000"/>
              </a:lnSpc>
              <a:spcAft>
                <a:spcPts val="1200"/>
              </a:spcAft>
              <a:buSzPct val="100000"/>
              <a:buChar char="▪"/>
            </a:pPr>
            <a:r>
              <a:rPr lang="en-US" sz="1600" b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exigence croissante :</a:t>
            </a:r>
            <a:endParaRPr lang="en-US" sz="1600" dirty="0"/>
          </a:p>
          <a:p>
            <a:pPr marL="0" lvl="1" indent="0">
              <a:lnSpc>
                <a:spcPct val="105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essor des procédures mini-invasives</a:t>
            </a:r>
            <a:endParaRPr lang="en-US" sz="1600" dirty="0"/>
          </a:p>
          <a:p>
            <a:pPr marL="0" lvl="1" indent="0">
              <a:lnSpc>
                <a:spcPct val="105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incisions plus petites, manipulations plus précises</a:t>
            </a:r>
            <a:endParaRPr lang="en-US" sz="1600" dirty="0"/>
          </a:p>
          <a:p>
            <a:pPr marL="0" lvl="1" indent="0">
              <a:lnSpc>
                <a:spcPct val="105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 gestuelle toujours plus fine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498080" y="1600200"/>
            <a:ext cx="4160520" cy="4572000"/>
          </a:xfrm>
          <a:prstGeom prst="roundRect">
            <a:avLst>
              <a:gd name="adj" fmla="val 1978"/>
            </a:avLst>
          </a:prstGeom>
          <a:solidFill>
            <a:srgbClr val="0F2A44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8"/>
          <p:cNvSpPr/>
          <p:nvPr/>
        </p:nvSpPr>
        <p:spPr>
          <a:xfrm>
            <a:off x="9052560" y="1965960"/>
            <a:ext cx="1097280" cy="109728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853" y="2251253"/>
            <a:ext cx="526694" cy="52669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680960" y="3200400"/>
            <a:ext cx="3794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 de maîtrise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7680960" y="3520440"/>
            <a:ext cx="3794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3FA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7680960" y="3840480"/>
            <a:ext cx="3794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Moins de complications</a:t>
            </a:r>
            <a:endParaRPr lang="en-US" sz="1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le patient</a:t>
            </a:r>
            <a:endParaRPr lang="en-US" sz="1400" dirty="0"/>
          </a:p>
        </p:txBody>
      </p:sp>
      <p:sp>
        <p:nvSpPr>
          <p:cNvPr id="16" name="Shape 12"/>
          <p:cNvSpPr/>
          <p:nvPr/>
        </p:nvSpPr>
        <p:spPr>
          <a:xfrm>
            <a:off x="7863840" y="4709160"/>
            <a:ext cx="3429000" cy="0"/>
          </a:xfrm>
          <a:prstGeom prst="line">
            <a:avLst/>
          </a:prstGeom>
          <a:noFill/>
          <a:ln w="1270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3"/>
          <p:cNvSpPr/>
          <p:nvPr/>
        </p:nvSpPr>
        <p:spPr>
          <a:xfrm>
            <a:off x="7680960" y="4892040"/>
            <a:ext cx="3794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3FA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D'où l'essor des simulations haptiques et immersives (XR)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ANNEXE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Références bibliographiques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cs typeface="Calibri" pitchFamily="34" charset="-120"/>
              </a:rPr>
              <a:t>20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691640"/>
            <a:ext cx="11064240" cy="4480560"/>
          </a:xfrm>
          <a:prstGeom prst="roundRect">
            <a:avLst>
              <a:gd name="adj" fmla="val 1837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868680" y="1920240"/>
            <a:ext cx="10424160" cy="402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10000"/>
              </a:lnSpc>
              <a:spcAft>
                <a:spcPts val="11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[1] Abinaya &amp; Manivannan (2024). Frontiers in Robotics and AI, 11, 1363952.</a:t>
            </a:r>
            <a:endParaRPr lang="en-US" sz="1350" dirty="0"/>
          </a:p>
          <a:p>
            <a:pPr marL="342900" indent="-342900">
              <a:lnSpc>
                <a:spcPct val="110000"/>
              </a:lnSpc>
              <a:spcAft>
                <a:spcPts val="11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[2] Bjelland et al. (2025). IEEE Transactions on Haptics, 18(3), 569–581.</a:t>
            </a:r>
            <a:endParaRPr lang="en-US" sz="1350" dirty="0"/>
          </a:p>
          <a:p>
            <a:pPr marL="342900" indent="-342900">
              <a:lnSpc>
                <a:spcPct val="110000"/>
              </a:lnSpc>
              <a:spcAft>
                <a:spcPts val="11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[3] Deng, Xiang &amp; Pan (2023). Bioengineering, 10(12), 1346.</a:t>
            </a:r>
            <a:endParaRPr lang="en-US" sz="1350" dirty="0"/>
          </a:p>
          <a:p>
            <a:pPr marL="342900" indent="-342900">
              <a:lnSpc>
                <a:spcPct val="110000"/>
              </a:lnSpc>
              <a:spcAft>
                <a:spcPts val="11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[4] Hagelsteen et al. (2019). Minimally Invasive Therapy &amp; Allied Technologies, 28(5), 309–316.</a:t>
            </a:r>
            <a:endParaRPr lang="en-US" sz="1350" dirty="0"/>
          </a:p>
          <a:p>
            <a:pPr marL="342900" indent="-342900">
              <a:lnSpc>
                <a:spcPct val="110000"/>
              </a:lnSpc>
              <a:spcAft>
                <a:spcPts val="11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[5] Kaber et al. (2012). IEEE Trans. Systems, Man, and Cybernetics—Part A, 42(6), 1562–1566.</a:t>
            </a:r>
            <a:endParaRPr lang="en-US" sz="1350" dirty="0"/>
          </a:p>
          <a:p>
            <a:pPr marL="342900" indent="-342900">
              <a:lnSpc>
                <a:spcPct val="110000"/>
              </a:lnSpc>
              <a:spcAft>
                <a:spcPts val="11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[6] Lorenz et al. (2023). Scientific Reports, 13, 11230.</a:t>
            </a:r>
            <a:endParaRPr lang="en-US" sz="1350" dirty="0"/>
          </a:p>
          <a:p>
            <a:pPr marL="342900" indent="-342900">
              <a:lnSpc>
                <a:spcPct val="110000"/>
              </a:lnSpc>
              <a:spcAft>
                <a:spcPts val="11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[7] Lorenz et al. (2025). IEEE Trans. Visualization and Computer Graphics, 31(5), 3418–3428.</a:t>
            </a:r>
            <a:endParaRPr lang="en-US" sz="1350" dirty="0"/>
          </a:p>
          <a:p>
            <a:pPr marL="342900" indent="-342900">
              <a:lnSpc>
                <a:spcPct val="110000"/>
              </a:lnSpc>
              <a:spcAft>
                <a:spcPts val="11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[8] Luglietto et al. (2025). Life, 15(5), 777.</a:t>
            </a:r>
            <a:endParaRPr lang="en-US" sz="1350" dirty="0"/>
          </a:p>
          <a:p>
            <a:pPr marL="342900" indent="-342900">
              <a:lnSpc>
                <a:spcPct val="110000"/>
              </a:lnSpc>
              <a:spcAft>
                <a:spcPts val="1100"/>
              </a:spcAft>
              <a:buSzPct val="100000"/>
              <a:buChar char="▪"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[9] Tan et al. (2025). Cureus, 17(2), e78910.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OBJECTIFS &amp; MÉTHODE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Objectifs de la revue narrative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737360"/>
            <a:ext cx="3611880" cy="2011680"/>
          </a:xfrm>
          <a:prstGeom prst="roundRect">
            <a:avLst>
              <a:gd name="adj" fmla="val 4091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Shape 6"/>
          <p:cNvSpPr/>
          <p:nvPr/>
        </p:nvSpPr>
        <p:spPr>
          <a:xfrm>
            <a:off x="822960" y="1965960"/>
            <a:ext cx="685800" cy="68580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68" y="2144268"/>
            <a:ext cx="329184" cy="32918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22960" y="2788920"/>
            <a:ext cx="3063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Présenter les principales applications des simulations haptiques en chirurgie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4389120" y="1737360"/>
            <a:ext cx="3611880" cy="2011680"/>
          </a:xfrm>
          <a:prstGeom prst="roundRect">
            <a:avLst>
              <a:gd name="adj" fmla="val 4091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Shape 9"/>
          <p:cNvSpPr/>
          <p:nvPr/>
        </p:nvSpPr>
        <p:spPr>
          <a:xfrm>
            <a:off x="4663440" y="1965960"/>
            <a:ext cx="685800" cy="68580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748" y="2144268"/>
            <a:ext cx="329184" cy="329184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663440" y="2788920"/>
            <a:ext cx="3063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Analyser leurs limites actuelles</a:t>
            </a:r>
            <a:endParaRPr lang="en-US" sz="1450" dirty="0"/>
          </a:p>
        </p:txBody>
      </p:sp>
      <p:sp>
        <p:nvSpPr>
          <p:cNvPr id="16" name="Shape 11"/>
          <p:cNvSpPr/>
          <p:nvPr/>
        </p:nvSpPr>
        <p:spPr>
          <a:xfrm>
            <a:off x="8229600" y="1737360"/>
            <a:ext cx="3611880" cy="2011680"/>
          </a:xfrm>
          <a:prstGeom prst="roundRect">
            <a:avLst>
              <a:gd name="adj" fmla="val 4091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2"/>
          <p:cNvSpPr/>
          <p:nvPr/>
        </p:nvSpPr>
        <p:spPr>
          <a:xfrm>
            <a:off x="8503920" y="1965960"/>
            <a:ext cx="685800" cy="68580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2228" y="2144268"/>
            <a:ext cx="329184" cy="32918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503920" y="2788920"/>
            <a:ext cx="3063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Explorer les perspectives de développement futures</a:t>
            </a:r>
            <a:endParaRPr lang="en-US" sz="1450" dirty="0"/>
          </a:p>
        </p:txBody>
      </p:sp>
      <p:sp>
        <p:nvSpPr>
          <p:cNvPr id="20" name="Shape 14"/>
          <p:cNvSpPr/>
          <p:nvPr/>
        </p:nvSpPr>
        <p:spPr>
          <a:xfrm>
            <a:off x="548640" y="3977640"/>
            <a:ext cx="11064240" cy="2148840"/>
          </a:xfrm>
          <a:prstGeom prst="roundRect">
            <a:avLst>
              <a:gd name="adj" fmla="val 3830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1" name="Text 15"/>
          <p:cNvSpPr/>
          <p:nvPr/>
        </p:nvSpPr>
        <p:spPr>
          <a:xfrm>
            <a:off x="868680" y="41605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5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MÉTHODE</a:t>
            </a:r>
            <a:endParaRPr lang="en-US" sz="1300" dirty="0"/>
          </a:p>
        </p:txBody>
      </p:sp>
      <p:sp>
        <p:nvSpPr>
          <p:cNvPr id="22" name="Text 16"/>
          <p:cNvSpPr/>
          <p:nvPr/>
        </p:nvSpPr>
        <p:spPr>
          <a:xfrm>
            <a:off x="868680" y="4526280"/>
            <a:ext cx="104241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5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de la littérature à partir d'articles scientifiques récents</a:t>
            </a:r>
            <a:endParaRPr lang="en-US" sz="150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5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Thématiques : technologies immersives (VR/AR/MR) et retour haptique appliqués à la formation chirurgicale</a:t>
            </a:r>
            <a:endParaRPr lang="en-US" sz="150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50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Corpus centré sur la chirurgie mini-invasive, la chirurgie ouverte et les principaux dispositifs de simulation disponibles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TECHNOLOGIES IMMERSIVES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L'</a:t>
            </a:r>
            <a:r>
              <a:rPr lang="en-US" sz="2800" b="1" i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Extended Reality </a:t>
            </a: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(XR) en chirurgie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600200"/>
            <a:ext cx="11064240" cy="2331720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9" name="Image 1" descr="fig1_x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666" y="1827204"/>
            <a:ext cx="4733334" cy="26625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452360" y="1874520"/>
            <a:ext cx="397764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1000"/>
              </a:spcAft>
              <a:buSzPct val="100000"/>
              <a:buChar char="▪"/>
            </a:pPr>
            <a:r>
              <a:rPr lang="en-US" sz="1400" b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 : immersion totale dans un monde numérique</a:t>
            </a:r>
            <a:endParaRPr lang="en-US" sz="1400" dirty="0"/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SzPct val="100000"/>
              <a:buChar char="▪"/>
            </a:pPr>
            <a:r>
              <a:rPr lang="en-US" sz="1400" b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 : superposition d'informations virtuelles au réel</a:t>
            </a:r>
            <a:endParaRPr lang="en-US" sz="1400" dirty="0"/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SzPct val="100000"/>
              <a:buChar char="▪"/>
            </a:pPr>
            <a:r>
              <a:rPr lang="en-US" sz="1400" b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MR : objets réels et virtuels interagissent en temps réel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548640" y="4133088"/>
            <a:ext cx="11064240" cy="2011680"/>
          </a:xfrm>
          <a:prstGeom prst="roundRect">
            <a:avLst>
              <a:gd name="adj" fmla="val 4091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Text 9"/>
          <p:cNvSpPr/>
          <p:nvPr/>
        </p:nvSpPr>
        <p:spPr>
          <a:xfrm>
            <a:off x="868680" y="4389120"/>
            <a:ext cx="1042416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 commun : améliorer l'interaction entre l'utilisateur et les informations numériques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Exemples médicaux : simulation laparoscopique (VR) · localisation d'une tumeur en temps réel (AR) · manipulation d'un modèle 3D du cœur au bloc (MR)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SzPct val="100000"/>
              <a:buChar char="▪"/>
            </a:pPr>
            <a:r>
              <a:rPr lang="en-US" sz="1450" b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simulations haptiques : restituer le sens du toucher — un levier clé du réalisme immersif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TECHNOLOGIES IMMERSIVES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L'</a:t>
            </a:r>
            <a:r>
              <a:rPr lang="en-US" sz="2800" b="1" i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Extended Reality </a:t>
            </a: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(XR) en chirurgie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pic>
        <p:nvPicPr>
          <p:cNvPr id="1026" name="Picture 2" descr="Laparoscopic Vr Simulators Introducing SurgicaVR: The Revolutionary Virtual  Reality Simulator">
            <a:extLst>
              <a:ext uri="{FF2B5EF4-FFF2-40B4-BE49-F238E27FC236}">
                <a16:creationId xmlns:a16="http://schemas.microsoft.com/office/drawing/2014/main" id="{FF1FAC04-16CC-A8AD-71D4-B5E19BE2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32" y="1399032"/>
            <a:ext cx="7409136" cy="49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1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TECHNOLOGIES IMMERSIVES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L'</a:t>
            </a:r>
            <a:r>
              <a:rPr lang="en-US" sz="2800" b="1" i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Extended Reality </a:t>
            </a: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(XR) en chirurgie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pic>
        <p:nvPicPr>
          <p:cNvPr id="2050" name="Picture 2" descr="SurgAR, la réalité augmentée et l'intelligence artificielle au service de la  chirurgie.">
            <a:extLst>
              <a:ext uri="{FF2B5EF4-FFF2-40B4-BE49-F238E27FC236}">
                <a16:creationId xmlns:a16="http://schemas.microsoft.com/office/drawing/2014/main" id="{D871DCB1-E293-3A5F-4D14-7E9892B2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1441450"/>
            <a:ext cx="8227060" cy="40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TECHNOLOGIES IMMERSIVES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L'</a:t>
            </a:r>
            <a:r>
              <a:rPr lang="en-US" sz="2800" b="1" i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Extended Reality </a:t>
            </a: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(XR) en chirurgie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pic>
        <p:nvPicPr>
          <p:cNvPr id="3074" name="Picture 2" descr="Augmented Reality Is Empowering Surgeons for Spinal and Other">
            <a:extLst>
              <a:ext uri="{FF2B5EF4-FFF2-40B4-BE49-F238E27FC236}">
                <a16:creationId xmlns:a16="http://schemas.microsoft.com/office/drawing/2014/main" id="{B4E22D46-37F6-26E5-FB5B-038B45A14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2" y="1742417"/>
            <a:ext cx="5736020" cy="28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Advancing Surgical Practice With Mixed Reality: Current Innovations and  Future Prospects - Ke - 2025 - MedComm – Future Medicine - Wiley Online  Library">
            <a:extLst>
              <a:ext uri="{FF2B5EF4-FFF2-40B4-BE49-F238E27FC236}">
                <a16:creationId xmlns:a16="http://schemas.microsoft.com/office/drawing/2014/main" id="{F093F499-2F04-C7D2-C4D4-41F4E63AC0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8" descr="Advancing Surgical Practice With Mixed Reality: Current Innovations and  Future Prospects - Ke - 2025 - MedComm – Future Medicine - Wiley Online  Library">
            <a:extLst>
              <a:ext uri="{FF2B5EF4-FFF2-40B4-BE49-F238E27FC236}">
                <a16:creationId xmlns:a16="http://schemas.microsoft.com/office/drawing/2014/main" id="{6D9F2C8B-C8F1-27B8-4760-552EDCD7B8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1586405" cy="15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0" descr="Advancing Surgical Practice With Mixed Reality: Current Innovations and  Future Prospects - Ke - 2025 - MedComm – Future Medicine - Wiley Online  Library">
            <a:extLst>
              <a:ext uri="{FF2B5EF4-FFF2-40B4-BE49-F238E27FC236}">
                <a16:creationId xmlns:a16="http://schemas.microsoft.com/office/drawing/2014/main" id="{E2100470-72B5-ED3D-1476-449683A12F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2" descr="Advancing Surgical Practice With Mixed Reality: Current Innovations and  Future Prospects - Ke - 2025 - MedComm – Future Medicine - Wiley Online  Library">
            <a:extLst>
              <a:ext uri="{FF2B5EF4-FFF2-40B4-BE49-F238E27FC236}">
                <a16:creationId xmlns:a16="http://schemas.microsoft.com/office/drawing/2014/main" id="{BD7B7D8D-326C-7660-855A-0E16AE415D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581399"/>
            <a:ext cx="1159685" cy="11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92" name="Picture 20" descr="Promising applications of mixed realities in medicine •  healthcare-in-europe.com">
            <a:extLst>
              <a:ext uri="{FF2B5EF4-FFF2-40B4-BE49-F238E27FC236}">
                <a16:creationId xmlns:a16="http://schemas.microsoft.com/office/drawing/2014/main" id="{9E243F66-6CDD-00FE-AD51-9717999A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56" y="1742417"/>
            <a:ext cx="4321230" cy="38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2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TECHNOLOGIES IMMERSIVES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 simulation haptique : principe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1600200"/>
            <a:ext cx="11064240" cy="2103120"/>
          </a:xfrm>
          <a:prstGeom prst="roundRect">
            <a:avLst>
              <a:gd name="adj" fmla="val 3913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Shape 6"/>
          <p:cNvSpPr/>
          <p:nvPr/>
        </p:nvSpPr>
        <p:spPr>
          <a:xfrm>
            <a:off x="868680" y="1874520"/>
            <a:ext cx="822960" cy="822960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50" y="2088490"/>
            <a:ext cx="395021" cy="39502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965960" y="1828800"/>
            <a:ext cx="9326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 i="1" dirty="0">
                <a:solidFill>
                  <a:srgbClr val="0F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Reproduire artificiellement les sensations tactiles et les interactions de force, pour permettre à l'utilisateur de « ressentir » les objets et manipulations virtuels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548640" y="3931920"/>
            <a:ext cx="3611880" cy="228600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Shape 9"/>
          <p:cNvSpPr/>
          <p:nvPr/>
        </p:nvSpPr>
        <p:spPr>
          <a:xfrm>
            <a:off x="822960" y="4160520"/>
            <a:ext cx="640080" cy="64008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81" y="4326941"/>
            <a:ext cx="307238" cy="30723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822960" y="489204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Dispositifs à retour de force</a:t>
            </a:r>
            <a:endParaRPr lang="en-US" sz="1450" dirty="0"/>
          </a:p>
        </p:txBody>
      </p:sp>
      <p:sp>
        <p:nvSpPr>
          <p:cNvPr id="16" name="Text 11"/>
          <p:cNvSpPr/>
          <p:nvPr/>
        </p:nvSpPr>
        <p:spPr>
          <a:xfrm>
            <a:off x="822960" y="5321808"/>
            <a:ext cx="3063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Convertissent les mouvements de l'utilisateur en interactions virtuelles et renvoient des forces simulant tissus / instruments</a:t>
            </a:r>
            <a:endParaRPr lang="en-US" sz="1150" dirty="0"/>
          </a:p>
        </p:txBody>
      </p:sp>
      <p:sp>
        <p:nvSpPr>
          <p:cNvPr id="17" name="Shape 12"/>
          <p:cNvSpPr/>
          <p:nvPr/>
        </p:nvSpPr>
        <p:spPr>
          <a:xfrm>
            <a:off x="4389120" y="3931920"/>
            <a:ext cx="3611880" cy="228600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8" name="Shape 13"/>
          <p:cNvSpPr/>
          <p:nvPr/>
        </p:nvSpPr>
        <p:spPr>
          <a:xfrm>
            <a:off x="4663440" y="4160520"/>
            <a:ext cx="640080" cy="64008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861" y="4326941"/>
            <a:ext cx="307238" cy="30723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4663440" y="489204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Modèles ressort-amortisseur</a:t>
            </a:r>
            <a:endParaRPr lang="en-US" sz="1450" dirty="0"/>
          </a:p>
        </p:txBody>
      </p:sp>
      <p:sp>
        <p:nvSpPr>
          <p:cNvPr id="21" name="Text 15"/>
          <p:cNvSpPr/>
          <p:nvPr/>
        </p:nvSpPr>
        <p:spPr>
          <a:xfrm>
            <a:off x="4663440" y="5321808"/>
            <a:ext cx="3063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Systèmes spring-damper créant un couplage virtuel entre les actions de l'utilisateur et les objets numériques</a:t>
            </a:r>
            <a:endParaRPr lang="en-US" sz="1150" dirty="0"/>
          </a:p>
        </p:txBody>
      </p:sp>
      <p:sp>
        <p:nvSpPr>
          <p:cNvPr id="22" name="Shape 16"/>
          <p:cNvSpPr/>
          <p:nvPr/>
        </p:nvSpPr>
        <p:spPr>
          <a:xfrm>
            <a:off x="8229600" y="3931920"/>
            <a:ext cx="3611880" cy="228600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3" name="Shape 17"/>
          <p:cNvSpPr/>
          <p:nvPr/>
        </p:nvSpPr>
        <p:spPr>
          <a:xfrm>
            <a:off x="8503920" y="4160520"/>
            <a:ext cx="640080" cy="640080"/>
          </a:xfrm>
          <a:prstGeom prst="ellipse">
            <a:avLst/>
          </a:prstGeom>
          <a:solidFill>
            <a:srgbClr val="1C7293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0341" y="4326941"/>
            <a:ext cx="307238" cy="307238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8503920" y="489204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Interaction instrument–tissu</a:t>
            </a:r>
            <a:endParaRPr lang="en-US" sz="1450" dirty="0"/>
          </a:p>
        </p:txBody>
      </p:sp>
      <p:sp>
        <p:nvSpPr>
          <p:cNvPr id="26" name="Text 19"/>
          <p:cNvSpPr/>
          <p:nvPr/>
        </p:nvSpPr>
        <p:spPr>
          <a:xfrm>
            <a:off x="8503920" y="5321808"/>
            <a:ext cx="3063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 de la déformation, de la résistance des tissus et des forces générées au contact</a:t>
            </a:r>
            <a:endParaRPr lang="en-US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APPLICATIONS MÉDICALES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9692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F2A4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Chirurgie mini-invasive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954512" y="384048"/>
            <a:ext cx="658368" cy="658368"/>
          </a:xfrm>
          <a:prstGeom prst="ellipse">
            <a:avLst/>
          </a:prstGeom>
          <a:solidFill>
            <a:srgbClr val="0F2A44"/>
          </a:solidFill>
          <a:ln/>
          <a:effectLst>
            <a:outerShdw blurRad="762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88" y="555224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008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743200" y="6400800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haptiques et immersives — limites en formation chirurgicale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548640" y="1691640"/>
            <a:ext cx="6309360" cy="4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spcAft>
                <a:spcPts val="900"/>
              </a:spcAft>
              <a:buSzPct val="100000"/>
              <a:buChar char="▪"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Chirurgien opère indirectement : instruments longs + retour visuel caméra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900"/>
              </a:spcAft>
              <a:buSzPct val="100000"/>
              <a:buChar char="▪"/>
            </a:pPr>
            <a:r>
              <a:rPr lang="en-US" sz="14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Forte dépendance aux informations visuelles et haptiques → compatibilité naturelle avec la VR et le retour de force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900"/>
              </a:spcAft>
              <a:buSzPct val="100000"/>
              <a:buChar char="▪"/>
            </a:pPr>
            <a:r>
              <a:rPr lang="en-US" sz="1450" b="1" i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Box Trainers </a:t>
            </a:r>
            <a:r>
              <a:rPr lang="en-US" sz="1450" b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1450" dirty="0"/>
          </a:p>
          <a:p>
            <a:pPr marL="0" lvl="1" indent="0">
              <a:lnSpc>
                <a:spcPct val="105000"/>
              </a:lnSpc>
              <a:spcAft>
                <a:spcPts val="900"/>
              </a:spcAft>
              <a:buNone/>
            </a:pPr>
            <a:r>
              <a:rPr lang="en-US" sz="12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dispositifs physiques, instruments réels, retour </a:t>
            </a:r>
            <a:r>
              <a:rPr lang="en-US" sz="1250" dirty="0" err="1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haptique</a:t>
            </a:r>
            <a:r>
              <a:rPr lang="en-US" sz="12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50" dirty="0" err="1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réaliste</a:t>
            </a:r>
            <a:r>
              <a:rPr lang="en-US" sz="12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naturel</a:t>
            </a:r>
            <a:endParaRPr lang="en-US" sz="1450" dirty="0"/>
          </a:p>
          <a:p>
            <a:pPr marL="0" lvl="1" indent="0">
              <a:lnSpc>
                <a:spcPct val="105000"/>
              </a:lnSpc>
              <a:spcAft>
                <a:spcPts val="900"/>
              </a:spcAft>
              <a:buNone/>
            </a:pPr>
            <a:r>
              <a:rPr lang="en-US" sz="12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nécessitent un observateur pour évaluer la performance</a:t>
            </a:r>
            <a:endParaRPr lang="en-US" sz="1450" dirty="0"/>
          </a:p>
          <a:p>
            <a:pPr marL="0" lvl="1" indent="0">
              <a:lnSpc>
                <a:spcPct val="105000"/>
              </a:lnSpc>
              <a:spcAft>
                <a:spcPts val="900"/>
              </a:spcAft>
              <a:buNone/>
            </a:pPr>
            <a:r>
              <a:rPr lang="en-US" sz="1250" dirty="0">
                <a:solidFill>
                  <a:srgbClr val="5B6B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FLS : outil standardisé de référence en laparoscopie</a:t>
            </a:r>
            <a:endParaRPr lang="en-US" sz="1450" dirty="0"/>
          </a:p>
          <a:p>
            <a:pPr marL="342900" indent="-342900">
              <a:lnSpc>
                <a:spcPct val="105000"/>
              </a:lnSpc>
              <a:spcAft>
                <a:spcPts val="900"/>
              </a:spcAft>
              <a:buSzPct val="100000"/>
              <a:buChar char="▪"/>
            </a:pPr>
            <a:r>
              <a:rPr lang="en-US" sz="1450" b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Simulateurs VR haptiques : prometteurs, mais supériorité non clairement établie face aux </a:t>
            </a:r>
            <a:r>
              <a:rPr lang="en-US" sz="1450" b="1" i="1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Box Trainers</a:t>
            </a:r>
            <a:endParaRPr lang="en-US" sz="1450" i="1" dirty="0"/>
          </a:p>
        </p:txBody>
      </p:sp>
      <p:sp>
        <p:nvSpPr>
          <p:cNvPr id="9" name="Shape 6"/>
          <p:cNvSpPr/>
          <p:nvPr/>
        </p:nvSpPr>
        <p:spPr>
          <a:xfrm>
            <a:off x="7086600" y="1691640"/>
            <a:ext cx="4526280" cy="3977640"/>
          </a:xfrm>
          <a:prstGeom prst="roundRect">
            <a:avLst>
              <a:gd name="adj" fmla="val 2069"/>
            </a:avLst>
          </a:prstGeom>
          <a:solidFill>
            <a:srgbClr val="FFFFFF"/>
          </a:solidFill>
          <a:ln w="9525">
            <a:solidFill>
              <a:srgbClr val="E2E8EC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0" name="Image 1" descr="fig2_boxtrain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920" y="1874520"/>
            <a:ext cx="3977640" cy="37389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1670</Words>
  <Application>Microsoft Macintosh PowerPoint</Application>
  <PresentationFormat>Grand écran</PresentationFormat>
  <Paragraphs>231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Limites des simulations haptiques et immersives dans l'apprentissage des gestes médicaux</dc:title>
  <dc:subject>PptxGenJS Presentation</dc:subject>
  <dc:creator>Francesca EL HELOU</dc:creator>
  <cp:lastModifiedBy>Francesca El-Helou</cp:lastModifiedBy>
  <cp:revision>8</cp:revision>
  <dcterms:created xsi:type="dcterms:W3CDTF">2026-07-08T18:36:08Z</dcterms:created>
  <dcterms:modified xsi:type="dcterms:W3CDTF">2026-07-09T15:55:34Z</dcterms:modified>
</cp:coreProperties>
</file>