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12192000"/>
  <p:embeddedFontLst>
    <p:embeddedFont>
      <p:font typeface="Inter" panose="02000503000000020004" pitchFamily="2" charset="0"/>
      <p:regular r:id="rId11"/>
      <p:bold r:id="rId12"/>
    </p:embeddedFont>
    <p:embeddedFont>
      <p:font typeface="Montserrat" pitchFamily="2" charset="77"/>
      <p:regular r:id="rId13"/>
      <p:bold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232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25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19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1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1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80" y="1488132"/>
            <a:ext cx="2389584" cy="41077"/>
          </a:xfrm>
          <a:prstGeom prst="rect">
            <a:avLst/>
          </a:prstGeom>
        </p:spPr>
      </p:pic>
      <p:pic>
        <p:nvPicPr>
          <p:cNvPr id="4" name="SK-1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80" y="4919216"/>
            <a:ext cx="5071765" cy="9525"/>
          </a:xfrm>
          <a:prstGeom prst="rect">
            <a:avLst/>
          </a:prstGeom>
        </p:spPr>
      </p:pic>
      <p:pic>
        <p:nvPicPr>
          <p:cNvPr id="5" name="SK-1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279" y="233065"/>
            <a:ext cx="1718965" cy="1927027"/>
          </a:xfrm>
          <a:prstGeom prst="rect">
            <a:avLst/>
          </a:prstGeom>
        </p:spPr>
      </p:pic>
      <p:pic>
        <p:nvPicPr>
          <p:cNvPr id="6" name="SK-1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882" y="4958209"/>
            <a:ext cx="3779490" cy="1563588"/>
          </a:xfrm>
          <a:prstGeom prst="rect">
            <a:avLst/>
          </a:prstGeom>
        </p:spPr>
      </p:pic>
      <p:pic>
        <p:nvPicPr>
          <p:cNvPr id="7" name="SK-1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9694" y="534888"/>
            <a:ext cx="5047357" cy="5726311"/>
          </a:xfrm>
          <a:prstGeom prst="rect">
            <a:avLst/>
          </a:prstGeom>
        </p:spPr>
      </p:pic>
      <p:sp>
        <p:nvSpPr>
          <p:cNvPr id="8" name="SK-1-text-7"/>
          <p:cNvSpPr/>
          <p:nvPr/>
        </p:nvSpPr>
        <p:spPr>
          <a:xfrm>
            <a:off x="499765" y="1083469"/>
            <a:ext cx="8235315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38B2A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REVUE BIBLIOGRAPHIQUE · UE RB25</a:t>
            </a:r>
            <a:endParaRPr lang="en-US" sz="1650" dirty="0"/>
          </a:p>
        </p:txBody>
      </p:sp>
      <p:sp>
        <p:nvSpPr>
          <p:cNvPr id="9" name="SK-1-text-8"/>
          <p:cNvSpPr/>
          <p:nvPr/>
        </p:nvSpPr>
        <p:spPr>
          <a:xfrm>
            <a:off x="499765" y="1975098"/>
            <a:ext cx="6863953" cy="131668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4455"/>
              </a:lnSpc>
              <a:buNone/>
            </a:pPr>
            <a:r>
              <a:rPr lang="en-US" sz="4050" b="1" dirty="0">
                <a:solidFill>
                  <a:srgbClr val="FFFFFF"/>
                </a:solidFill>
              </a:rPr>
              <a:t>Protection et circulation</a:t>
            </a:r>
            <a:endParaRPr lang="en-US" sz="4050" dirty="0"/>
          </a:p>
          <a:p>
            <a:pPr marL="0" indent="0" algn="l">
              <a:lnSpc>
                <a:spcPts val="4455"/>
              </a:lnSpc>
              <a:buNone/>
            </a:pPr>
            <a:r>
              <a:rPr lang="en-US" sz="4050" b="1" dirty="0">
                <a:solidFill>
                  <a:srgbClr val="FFFFFF"/>
                </a:solidFill>
              </a:rPr>
              <a:t>des données de santé numériques</a:t>
            </a:r>
            <a:endParaRPr lang="en-US" sz="4050" dirty="0"/>
          </a:p>
        </p:txBody>
      </p:sp>
      <p:sp>
        <p:nvSpPr>
          <p:cNvPr id="10" name="SK-1-text-9"/>
          <p:cNvSpPr/>
          <p:nvPr/>
        </p:nvSpPr>
        <p:spPr>
          <a:xfrm>
            <a:off x="499765" y="3634680"/>
            <a:ext cx="5754588" cy="80233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2535"/>
              </a:lnSpc>
              <a:buNone/>
            </a:pPr>
            <a:r>
              <a:rPr lang="en-US" sz="1950" dirty="0">
                <a:solidFill>
                  <a:srgbClr val="A0AE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Enjeux juridiques, techniques et perspectives pour les</a:t>
            </a:r>
            <a:endParaRPr lang="en-US" sz="1950" dirty="0"/>
          </a:p>
          <a:p>
            <a:pPr marL="0" indent="0" algn="l">
              <a:lnSpc>
                <a:spcPts val="2535"/>
              </a:lnSpc>
              <a:buNone/>
            </a:pPr>
            <a:r>
              <a:rPr lang="en-US" sz="1950" dirty="0">
                <a:solidFill>
                  <a:srgbClr val="A0AE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professionnels de santé à l'ère du numérique</a:t>
            </a:r>
            <a:endParaRPr lang="en-US" sz="1950" dirty="0"/>
          </a:p>
        </p:txBody>
      </p:sp>
      <p:sp>
        <p:nvSpPr>
          <p:cNvPr id="11" name="SK-1-text-10"/>
          <p:cNvSpPr/>
          <p:nvPr/>
        </p:nvSpPr>
        <p:spPr>
          <a:xfrm>
            <a:off x="499765" y="5170884"/>
            <a:ext cx="3833812" cy="30852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75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Jacques DADIE</a:t>
            </a:r>
            <a:endParaRPr lang="en-US" sz="1875" dirty="0"/>
          </a:p>
        </p:txBody>
      </p:sp>
      <p:sp>
        <p:nvSpPr>
          <p:cNvPr id="12" name="SK-1-text-11"/>
          <p:cNvSpPr/>
          <p:nvPr/>
        </p:nvSpPr>
        <p:spPr>
          <a:xfrm>
            <a:off x="499765" y="5513784"/>
            <a:ext cx="7453312" cy="32221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fr-FR" sz="1875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Année</a:t>
            </a:r>
            <a:r>
              <a:rPr lang="en-US" sz="1875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fr-FR" sz="1875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universitaire</a:t>
            </a:r>
            <a:r>
              <a:rPr lang="en-US" sz="1875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2025 — 2026</a:t>
            </a:r>
            <a:endParaRPr lang="en-US" sz="187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2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2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0"/>
            <a:ext cx="1828800" cy="1714500"/>
          </a:xfrm>
          <a:prstGeom prst="rect">
            <a:avLst/>
          </a:prstGeom>
        </p:spPr>
      </p:pic>
      <p:pic>
        <p:nvPicPr>
          <p:cNvPr id="4" name="SK-2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88" y="1176784"/>
            <a:ext cx="5437584" cy="19050"/>
          </a:xfrm>
          <a:prstGeom prst="rect">
            <a:avLst/>
          </a:prstGeom>
        </p:spPr>
      </p:pic>
      <p:pic>
        <p:nvPicPr>
          <p:cNvPr id="5" name="SK-2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53" y="1659582"/>
            <a:ext cx="3511153" cy="2434530"/>
          </a:xfrm>
          <a:prstGeom prst="rect">
            <a:avLst/>
          </a:prstGeom>
        </p:spPr>
      </p:pic>
      <p:pic>
        <p:nvPicPr>
          <p:cNvPr id="6" name="SK-2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180" y="1666429"/>
            <a:ext cx="3511153" cy="2427684"/>
          </a:xfrm>
          <a:prstGeom prst="rect">
            <a:avLst/>
          </a:prstGeom>
        </p:spPr>
      </p:pic>
      <p:pic>
        <p:nvPicPr>
          <p:cNvPr id="7" name="SK-2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9059" y="1762423"/>
            <a:ext cx="3511153" cy="2331690"/>
          </a:xfrm>
          <a:prstGeom prst="rect">
            <a:avLst/>
          </a:prstGeom>
        </p:spPr>
      </p:pic>
      <p:pic>
        <p:nvPicPr>
          <p:cNvPr id="8" name="SK-2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153" y="4375398"/>
            <a:ext cx="10997059" cy="1481286"/>
          </a:xfrm>
          <a:prstGeom prst="rect">
            <a:avLst/>
          </a:prstGeom>
        </p:spPr>
      </p:pic>
      <p:pic>
        <p:nvPicPr>
          <p:cNvPr id="9" name="SK-2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8524" y="4608463"/>
            <a:ext cx="9525" cy="1049238"/>
          </a:xfrm>
          <a:prstGeom prst="rect">
            <a:avLst/>
          </a:prstGeom>
        </p:spPr>
      </p:pic>
      <p:pic>
        <p:nvPicPr>
          <p:cNvPr id="10" name="SK-2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086" y="4581079"/>
            <a:ext cx="914400" cy="1069777"/>
          </a:xfrm>
          <a:prstGeom prst="rect">
            <a:avLst/>
          </a:prstGeom>
        </p:spPr>
      </p:pic>
      <p:pic>
        <p:nvPicPr>
          <p:cNvPr id="11" name="SK-2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9200" y="1968103"/>
            <a:ext cx="1670298" cy="1049238"/>
          </a:xfrm>
          <a:prstGeom prst="rect">
            <a:avLst/>
          </a:prstGeom>
        </p:spPr>
      </p:pic>
      <p:pic>
        <p:nvPicPr>
          <p:cNvPr id="12" name="SK-2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3882" y="1872109"/>
            <a:ext cx="731490" cy="1227534"/>
          </a:xfrm>
          <a:prstGeom prst="rect">
            <a:avLst/>
          </a:prstGeom>
        </p:spPr>
      </p:pic>
      <p:pic>
        <p:nvPicPr>
          <p:cNvPr id="13" name="SK-2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6055" y="1865263"/>
            <a:ext cx="1316682" cy="1206996"/>
          </a:xfrm>
          <a:prstGeom prst="rect">
            <a:avLst/>
          </a:prstGeom>
        </p:spPr>
      </p:pic>
      <p:sp>
        <p:nvSpPr>
          <p:cNvPr id="14" name="SK-2-text-13"/>
          <p:cNvSpPr/>
          <p:nvPr/>
        </p:nvSpPr>
        <p:spPr>
          <a:xfrm>
            <a:off x="280392" y="438894"/>
            <a:ext cx="11911608" cy="47997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850" b="1" dirty="0">
                <a:solidFill>
                  <a:srgbClr val="45B6A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Pourquoi le sujet est central aujourd'hui</a:t>
            </a:r>
            <a:endParaRPr lang="en-US" sz="2850" dirty="0"/>
          </a:p>
        </p:txBody>
      </p:sp>
      <p:sp>
        <p:nvSpPr>
          <p:cNvPr id="15" name="SK-2-text-14"/>
          <p:cNvSpPr/>
          <p:nvPr/>
        </p:nvSpPr>
        <p:spPr>
          <a:xfrm>
            <a:off x="658267" y="3278088"/>
            <a:ext cx="3145482" cy="61034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214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Dossiers médicaux</a:t>
            </a:r>
            <a:endParaRPr lang="en-US" sz="1650" dirty="0"/>
          </a:p>
          <a:p>
            <a:pPr marL="0" indent="0" algn="ctr">
              <a:lnSpc>
                <a:spcPts val="214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informatiés, imagerie, biologie</a:t>
            </a:r>
            <a:endParaRPr lang="en-US" sz="1650" dirty="0"/>
          </a:p>
        </p:txBody>
      </p:sp>
      <p:sp>
        <p:nvSpPr>
          <p:cNvPr id="16" name="SK-2-text-15"/>
          <p:cNvSpPr/>
          <p:nvPr/>
        </p:nvSpPr>
        <p:spPr>
          <a:xfrm>
            <a:off x="4742557" y="3291780"/>
            <a:ext cx="2426196" cy="59650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214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Applications mobiles &amp;</a:t>
            </a:r>
            <a:endParaRPr lang="en-US" sz="1650" dirty="0"/>
          </a:p>
          <a:p>
            <a:pPr marL="0" indent="0" algn="ctr">
              <a:lnSpc>
                <a:spcPts val="214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objets connectés</a:t>
            </a:r>
            <a:endParaRPr lang="en-US" sz="1650" dirty="0"/>
          </a:p>
        </p:txBody>
      </p:sp>
      <p:sp>
        <p:nvSpPr>
          <p:cNvPr id="17" name="SK-2-text-16"/>
          <p:cNvSpPr/>
          <p:nvPr/>
        </p:nvSpPr>
        <p:spPr>
          <a:xfrm>
            <a:off x="8509992" y="3278088"/>
            <a:ext cx="2340769" cy="61034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214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Téléconsultation &amp;</a:t>
            </a:r>
            <a:endParaRPr lang="en-US" sz="1650" dirty="0"/>
          </a:p>
          <a:p>
            <a:pPr marL="0" indent="0" algn="ctr">
              <a:lnSpc>
                <a:spcPts val="214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intelligence artificielle</a:t>
            </a:r>
            <a:endParaRPr lang="en-US" sz="1650" dirty="0"/>
          </a:p>
        </p:txBody>
      </p:sp>
      <p:sp>
        <p:nvSpPr>
          <p:cNvPr id="18" name="SK-2-text-17"/>
          <p:cNvSpPr/>
          <p:nvPr/>
        </p:nvSpPr>
        <p:spPr>
          <a:xfrm>
            <a:off x="2474863" y="4731990"/>
            <a:ext cx="5253990" cy="34290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Risques associés</a:t>
            </a:r>
            <a:endParaRPr lang="en-US" sz="2100" dirty="0"/>
          </a:p>
        </p:txBody>
      </p:sp>
      <p:sp>
        <p:nvSpPr>
          <p:cNvPr id="19" name="SK-2-text-18"/>
          <p:cNvSpPr/>
          <p:nvPr/>
        </p:nvSpPr>
        <p:spPr>
          <a:xfrm>
            <a:off x="2487067" y="5184577"/>
            <a:ext cx="9704933" cy="28798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B0B0B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Cyberattaques • Accès non autorisés • Erreurs de transmission • Réidentification</a:t>
            </a:r>
            <a:endParaRPr lang="en-US" sz="1650" dirty="0"/>
          </a:p>
        </p:txBody>
      </p:sp>
      <p:sp>
        <p:nvSpPr>
          <p:cNvPr id="20" name="SK-2-text-19"/>
          <p:cNvSpPr/>
          <p:nvPr/>
        </p:nvSpPr>
        <p:spPr>
          <a:xfrm>
            <a:off x="2263973" y="6240661"/>
            <a:ext cx="7566273" cy="29482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650" dirty="0">
                <a:solidFill>
                  <a:srgbClr val="45B6A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Plus les données circulent, plus leur protection devient indispensable.</a:t>
            </a:r>
            <a:endParaRPr lang="en-US" sz="16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3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3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K-3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73" y="1789361"/>
            <a:ext cx="1121569" cy="28575"/>
          </a:xfrm>
          <a:prstGeom prst="rect">
            <a:avLst/>
          </a:prstGeom>
        </p:spPr>
      </p:pic>
      <p:pic>
        <p:nvPicPr>
          <p:cNvPr id="5" name="SK-3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871" y="2180779"/>
            <a:ext cx="8936682" cy="1083469"/>
          </a:xfrm>
          <a:prstGeom prst="rect">
            <a:avLst/>
          </a:prstGeom>
        </p:spPr>
      </p:pic>
      <p:pic>
        <p:nvPicPr>
          <p:cNvPr id="6" name="SK-3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55" y="3511153"/>
            <a:ext cx="3242965" cy="2750046"/>
          </a:xfrm>
          <a:prstGeom prst="rect">
            <a:avLst/>
          </a:prstGeom>
        </p:spPr>
      </p:pic>
      <p:pic>
        <p:nvPicPr>
          <p:cNvPr id="7" name="SK-3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553" y="3511153"/>
            <a:ext cx="3255169" cy="2667744"/>
          </a:xfrm>
          <a:prstGeom prst="rect">
            <a:avLst/>
          </a:prstGeom>
        </p:spPr>
      </p:pic>
      <p:pic>
        <p:nvPicPr>
          <p:cNvPr id="8" name="SK-3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6855" y="3511153"/>
            <a:ext cx="3242965" cy="2722513"/>
          </a:xfrm>
          <a:prstGeom prst="rect">
            <a:avLst/>
          </a:prstGeom>
        </p:spPr>
      </p:pic>
      <p:pic>
        <p:nvPicPr>
          <p:cNvPr id="9" name="SK-3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1796" y="5378648"/>
            <a:ext cx="2084784" cy="9525"/>
          </a:xfrm>
          <a:prstGeom prst="rect">
            <a:avLst/>
          </a:prstGeom>
        </p:spPr>
      </p:pic>
      <p:pic>
        <p:nvPicPr>
          <p:cNvPr id="10" name="SK-3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3098" y="5378648"/>
            <a:ext cx="2084784" cy="9525"/>
          </a:xfrm>
          <a:prstGeom prst="rect">
            <a:avLst/>
          </a:prstGeom>
        </p:spPr>
      </p:pic>
      <p:pic>
        <p:nvPicPr>
          <p:cNvPr id="11" name="SK-3-img-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9992" y="5378648"/>
            <a:ext cx="2084784" cy="9525"/>
          </a:xfrm>
          <a:prstGeom prst="rect">
            <a:avLst/>
          </a:prstGeom>
        </p:spPr>
      </p:pic>
      <p:pic>
        <p:nvPicPr>
          <p:cNvPr id="12" name="SK-3-img-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9757" y="3682603"/>
            <a:ext cx="1280071" cy="1110853"/>
          </a:xfrm>
          <a:prstGeom prst="rect">
            <a:avLst/>
          </a:prstGeom>
        </p:spPr>
      </p:pic>
      <p:pic>
        <p:nvPicPr>
          <p:cNvPr id="13" name="SK-3-img-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3882" y="3627834"/>
            <a:ext cx="999679" cy="1138386"/>
          </a:xfrm>
          <a:prstGeom prst="rect">
            <a:avLst/>
          </a:prstGeom>
        </p:spPr>
      </p:pic>
      <p:pic>
        <p:nvPicPr>
          <p:cNvPr id="14" name="SK-3-img-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1561" y="3710136"/>
            <a:ext cx="1170384" cy="1056084"/>
          </a:xfrm>
          <a:prstGeom prst="rect">
            <a:avLst/>
          </a:prstGeom>
        </p:spPr>
      </p:pic>
      <p:sp>
        <p:nvSpPr>
          <p:cNvPr id="15" name="SK-3-text-14"/>
          <p:cNvSpPr/>
          <p:nvPr/>
        </p:nvSpPr>
        <p:spPr>
          <a:xfrm>
            <a:off x="499765" y="96145"/>
            <a:ext cx="11692235" cy="15495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Les données de santé</a:t>
            </a:r>
            <a:endParaRPr lang="en-US" sz="3600" dirty="0"/>
          </a:p>
          <a:p>
            <a:pPr marL="0" indent="0" algn="l">
              <a:lnSpc>
                <a:spcPts val="432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ressource indispensable </a:t>
            </a:r>
            <a:r>
              <a:rPr lang="fr-FR" sz="3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mais</a:t>
            </a:r>
            <a:r>
              <a:rPr lang="en-US" sz="3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particulièrement</a:t>
            </a:r>
          </a:p>
          <a:p>
            <a:pPr marL="0" indent="0" algn="l">
              <a:lnSpc>
                <a:spcPts val="432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sensible</a:t>
            </a:r>
          </a:p>
        </p:txBody>
      </p:sp>
      <p:sp>
        <p:nvSpPr>
          <p:cNvPr id="16" name="SK-3-text-15"/>
          <p:cNvSpPr/>
          <p:nvPr/>
        </p:nvSpPr>
        <p:spPr>
          <a:xfrm>
            <a:off x="2328565" y="2386459"/>
            <a:ext cx="7388275" cy="67195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2535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Toute information permettant de connaître ou de déduire</a:t>
            </a:r>
            <a:endParaRPr lang="en-US" sz="1950" dirty="0"/>
          </a:p>
          <a:p>
            <a:pPr marL="0" indent="0" algn="ctr">
              <a:lnSpc>
                <a:spcPts val="2535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l'état de santé physique ou mentale d'une personne.</a:t>
            </a:r>
            <a:endParaRPr lang="en-US" sz="1950" dirty="0"/>
          </a:p>
        </p:txBody>
      </p:sp>
      <p:sp>
        <p:nvSpPr>
          <p:cNvPr id="17" name="SK-3-text-16"/>
          <p:cNvSpPr/>
          <p:nvPr/>
        </p:nvSpPr>
        <p:spPr>
          <a:xfrm>
            <a:off x="1215479" y="4958209"/>
            <a:ext cx="2677269" cy="28113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Ressource stratégique</a:t>
            </a:r>
            <a:endParaRPr lang="en-US" sz="1650" dirty="0"/>
          </a:p>
        </p:txBody>
      </p:sp>
      <p:sp>
        <p:nvSpPr>
          <p:cNvPr id="18" name="SK-3-text-17"/>
          <p:cNvSpPr/>
          <p:nvPr/>
        </p:nvSpPr>
        <p:spPr>
          <a:xfrm>
            <a:off x="1731169" y="5589240"/>
            <a:ext cx="1645890" cy="47312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Soins, recherche, IA,</a:t>
            </a:r>
            <a:endParaRPr lang="en-US" sz="1200" dirty="0"/>
          </a:p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politiques de santé</a:t>
            </a:r>
            <a:endParaRPr lang="en-US" sz="1200" dirty="0"/>
          </a:p>
        </p:txBody>
      </p:sp>
      <p:sp>
        <p:nvSpPr>
          <p:cNvPr id="19" name="SK-3-text-18"/>
          <p:cNvSpPr/>
          <p:nvPr/>
        </p:nvSpPr>
        <p:spPr>
          <a:xfrm>
            <a:off x="4970711" y="4958209"/>
            <a:ext cx="2226171" cy="28113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Catégorie sensible</a:t>
            </a:r>
            <a:endParaRPr lang="en-US" sz="1650" dirty="0"/>
          </a:p>
        </p:txBody>
      </p:sp>
      <p:sp>
        <p:nvSpPr>
          <p:cNvPr id="20" name="SK-3-text-19"/>
          <p:cNvSpPr/>
          <p:nvPr/>
        </p:nvSpPr>
        <p:spPr>
          <a:xfrm>
            <a:off x="4791373" y="5589240"/>
            <a:ext cx="2572494" cy="47312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Diagnostic, génétique, imagerie,</a:t>
            </a:r>
            <a:endParaRPr lang="en-US" sz="1200" dirty="0"/>
          </a:p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prescriptions, objets connectés</a:t>
            </a:r>
            <a:endParaRPr lang="en-US" sz="1200" dirty="0"/>
          </a:p>
        </p:txBody>
      </p:sp>
      <p:sp>
        <p:nvSpPr>
          <p:cNvPr id="21" name="SK-3-text-20"/>
          <p:cNvSpPr/>
          <p:nvPr/>
        </p:nvSpPr>
        <p:spPr>
          <a:xfrm>
            <a:off x="8494068" y="4958209"/>
            <a:ext cx="2274838" cy="28113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Risques d'une fuite</a:t>
            </a:r>
            <a:endParaRPr lang="en-US" sz="1650" dirty="0"/>
          </a:p>
        </p:txBody>
      </p:sp>
      <p:sp>
        <p:nvSpPr>
          <p:cNvPr id="22" name="SK-3-text-21"/>
          <p:cNvSpPr/>
          <p:nvPr/>
        </p:nvSpPr>
        <p:spPr>
          <a:xfrm>
            <a:off x="8278267" y="5589240"/>
            <a:ext cx="2718792" cy="47312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Atteinte à la vie privée,</a:t>
            </a:r>
            <a:endParaRPr lang="en-US" sz="1200" dirty="0"/>
          </a:p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discrimination, perte de confiance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4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4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0"/>
            <a:ext cx="3657600" cy="2057400"/>
          </a:xfrm>
          <a:prstGeom prst="rect">
            <a:avLst/>
          </a:prstGeom>
        </p:spPr>
      </p:pic>
      <p:pic>
        <p:nvPicPr>
          <p:cNvPr id="4" name="SK-4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657600" cy="2057400"/>
          </a:xfrm>
          <a:prstGeom prst="rect">
            <a:avLst/>
          </a:prstGeom>
        </p:spPr>
      </p:pic>
      <p:pic>
        <p:nvPicPr>
          <p:cNvPr id="5" name="SK-4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21" y="1691134"/>
            <a:ext cx="2072661" cy="32795"/>
          </a:xfrm>
          <a:prstGeom prst="rect">
            <a:avLst/>
          </a:prstGeom>
        </p:spPr>
      </p:pic>
      <p:pic>
        <p:nvPicPr>
          <p:cNvPr id="6" name="SK-4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84" y="2324844"/>
            <a:ext cx="2072580" cy="2187625"/>
          </a:xfrm>
          <a:prstGeom prst="rect">
            <a:avLst/>
          </a:prstGeom>
        </p:spPr>
      </p:pic>
      <p:pic>
        <p:nvPicPr>
          <p:cNvPr id="7" name="SK-4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9663" y="2413992"/>
            <a:ext cx="2072580" cy="2098477"/>
          </a:xfrm>
          <a:prstGeom prst="rect">
            <a:avLst/>
          </a:prstGeom>
        </p:spPr>
      </p:pic>
      <p:pic>
        <p:nvPicPr>
          <p:cNvPr id="8" name="SK-4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8690" y="2317998"/>
            <a:ext cx="2072580" cy="1995636"/>
          </a:xfrm>
          <a:prstGeom prst="rect">
            <a:avLst/>
          </a:prstGeom>
        </p:spPr>
      </p:pic>
      <p:pic>
        <p:nvPicPr>
          <p:cNvPr id="9" name="SK-4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7569" y="2317998"/>
            <a:ext cx="2072580" cy="2180779"/>
          </a:xfrm>
          <a:prstGeom prst="rect">
            <a:avLst/>
          </a:prstGeom>
        </p:spPr>
      </p:pic>
      <p:pic>
        <p:nvPicPr>
          <p:cNvPr id="10" name="SK-4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6596" y="2304901"/>
            <a:ext cx="2072580" cy="2191048"/>
          </a:xfrm>
          <a:prstGeom prst="rect">
            <a:avLst/>
          </a:prstGeom>
        </p:spPr>
      </p:pic>
      <p:pic>
        <p:nvPicPr>
          <p:cNvPr id="11" name="SK-4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779" y="4727228"/>
            <a:ext cx="11070286" cy="23050"/>
          </a:xfrm>
          <a:prstGeom prst="rect">
            <a:avLst/>
          </a:prstGeom>
        </p:spPr>
      </p:pic>
      <p:pic>
        <p:nvPicPr>
          <p:cNvPr id="12" name="SK-4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0769" y="4972050"/>
            <a:ext cx="1975098" cy="534888"/>
          </a:xfrm>
          <a:prstGeom prst="rect">
            <a:avLst/>
          </a:prstGeom>
        </p:spPr>
      </p:pic>
      <p:pic>
        <p:nvPicPr>
          <p:cNvPr id="13" name="SK-4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3498" y="4972050"/>
            <a:ext cx="3206353" cy="534888"/>
          </a:xfrm>
          <a:prstGeom prst="rect">
            <a:avLst/>
          </a:prstGeom>
        </p:spPr>
      </p:pic>
      <p:pic>
        <p:nvPicPr>
          <p:cNvPr id="14" name="SK-4-img-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7482" y="4972050"/>
            <a:ext cx="1975098" cy="534888"/>
          </a:xfrm>
          <a:prstGeom prst="rect">
            <a:avLst/>
          </a:prstGeom>
        </p:spPr>
      </p:pic>
      <p:pic>
        <p:nvPicPr>
          <p:cNvPr id="15" name="SK-4-img-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76071" y="5932140"/>
            <a:ext cx="4254996" cy="637729"/>
          </a:xfrm>
          <a:prstGeom prst="rect">
            <a:avLst/>
          </a:prstGeom>
        </p:spPr>
      </p:pic>
      <p:pic>
        <p:nvPicPr>
          <p:cNvPr id="16" name="SK-4-img-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57021" y="5911453"/>
            <a:ext cx="38100" cy="658267"/>
          </a:xfrm>
          <a:prstGeom prst="rect">
            <a:avLst/>
          </a:prstGeom>
        </p:spPr>
      </p:pic>
      <p:pic>
        <p:nvPicPr>
          <p:cNvPr id="17" name="SK-4-img-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36855" y="5088582"/>
            <a:ext cx="304800" cy="308521"/>
          </a:xfrm>
          <a:prstGeom prst="rect">
            <a:avLst/>
          </a:prstGeom>
        </p:spPr>
      </p:pic>
      <p:pic>
        <p:nvPicPr>
          <p:cNvPr id="18" name="SK-4-img-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35388" y="5074890"/>
            <a:ext cx="329059" cy="322213"/>
          </a:xfrm>
          <a:prstGeom prst="rect">
            <a:avLst/>
          </a:prstGeom>
        </p:spPr>
      </p:pic>
      <p:pic>
        <p:nvPicPr>
          <p:cNvPr id="19" name="SK-4-img-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74863" y="5068044"/>
            <a:ext cx="341263" cy="335905"/>
          </a:xfrm>
          <a:prstGeom prst="rect">
            <a:avLst/>
          </a:prstGeom>
        </p:spPr>
      </p:pic>
      <p:pic>
        <p:nvPicPr>
          <p:cNvPr id="20" name="SK-4-img-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02180" y="2571750"/>
            <a:ext cx="609600" cy="685800"/>
          </a:xfrm>
          <a:prstGeom prst="rect">
            <a:avLst/>
          </a:prstGeom>
        </p:spPr>
      </p:pic>
      <p:pic>
        <p:nvPicPr>
          <p:cNvPr id="21" name="SK-4-img-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22282" y="2571750"/>
            <a:ext cx="646063" cy="678805"/>
          </a:xfrm>
          <a:prstGeom prst="rect">
            <a:avLst/>
          </a:prstGeom>
        </p:spPr>
      </p:pic>
      <p:pic>
        <p:nvPicPr>
          <p:cNvPr id="22" name="SK-4-img-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42384" y="2571750"/>
            <a:ext cx="694879" cy="685800"/>
          </a:xfrm>
          <a:prstGeom prst="rect">
            <a:avLst/>
          </a:prstGeom>
        </p:spPr>
      </p:pic>
      <p:pic>
        <p:nvPicPr>
          <p:cNvPr id="23" name="SK-4-img-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74690" y="2667744"/>
            <a:ext cx="719286" cy="486817"/>
          </a:xfrm>
          <a:prstGeom prst="rect">
            <a:avLst/>
          </a:prstGeom>
        </p:spPr>
      </p:pic>
      <p:pic>
        <p:nvPicPr>
          <p:cNvPr id="24" name="SK-4-img-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43459" y="2571750"/>
            <a:ext cx="670471" cy="685800"/>
          </a:xfrm>
          <a:prstGeom prst="rect">
            <a:avLst/>
          </a:prstGeom>
        </p:spPr>
      </p:pic>
      <p:sp>
        <p:nvSpPr>
          <p:cNvPr id="25" name="SK-4-text-24"/>
          <p:cNvSpPr/>
          <p:nvPr/>
        </p:nvSpPr>
        <p:spPr>
          <a:xfrm>
            <a:off x="536377" y="473125"/>
            <a:ext cx="10314622" cy="53488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36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 cadre juridique</a:t>
            </a:r>
            <a:endParaRPr lang="en-US" sz="3675" dirty="0"/>
          </a:p>
        </p:txBody>
      </p:sp>
      <p:sp>
        <p:nvSpPr>
          <p:cNvPr id="26" name="SK-4-text-25"/>
          <p:cNvSpPr/>
          <p:nvPr/>
        </p:nvSpPr>
        <p:spPr>
          <a:xfrm>
            <a:off x="536377" y="1014859"/>
            <a:ext cx="11655623" cy="50735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3675" b="1" dirty="0">
                <a:solidFill>
                  <a:srgbClr val="4FD1C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Protéger sans bloquer l’innovation</a:t>
            </a:r>
            <a:endParaRPr lang="en-US" sz="3675" dirty="0"/>
          </a:p>
        </p:txBody>
      </p:sp>
      <p:sp>
        <p:nvSpPr>
          <p:cNvPr id="27" name="SK-4-text-26"/>
          <p:cNvSpPr/>
          <p:nvPr/>
        </p:nvSpPr>
        <p:spPr>
          <a:xfrm>
            <a:off x="1098649" y="3463230"/>
            <a:ext cx="984647" cy="2605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8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Licéité</a:t>
            </a:r>
            <a:endParaRPr lang="en-US" sz="1875" dirty="0"/>
          </a:p>
        </p:txBody>
      </p:sp>
      <p:sp>
        <p:nvSpPr>
          <p:cNvPr id="28" name="SK-4-text-27"/>
          <p:cNvSpPr/>
          <p:nvPr/>
        </p:nvSpPr>
        <p:spPr>
          <a:xfrm>
            <a:off x="1133773" y="3867894"/>
            <a:ext cx="914400" cy="39766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530"/>
              </a:lnSpc>
              <a:buNone/>
            </a:pPr>
            <a:r>
              <a:rPr lang="en-US" sz="12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Base légale</a:t>
            </a:r>
            <a:endParaRPr lang="en-US" sz="1275" dirty="0"/>
          </a:p>
          <a:p>
            <a:pPr marL="0" indent="0" algn="ctr">
              <a:lnSpc>
                <a:spcPts val="1530"/>
              </a:lnSpc>
              <a:buNone/>
            </a:pPr>
            <a:r>
              <a:rPr lang="en-US" sz="12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obligatoire</a:t>
            </a:r>
            <a:endParaRPr lang="en-US" sz="1275" dirty="0"/>
          </a:p>
        </p:txBody>
      </p:sp>
      <p:sp>
        <p:nvSpPr>
          <p:cNvPr id="29" name="SK-4-text-28"/>
          <p:cNvSpPr/>
          <p:nvPr/>
        </p:nvSpPr>
        <p:spPr>
          <a:xfrm>
            <a:off x="2915245" y="3476923"/>
            <a:ext cx="1850231" cy="28798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8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Transparence</a:t>
            </a:r>
            <a:endParaRPr lang="en-US" sz="1875" dirty="0"/>
          </a:p>
        </p:txBody>
      </p:sp>
      <p:sp>
        <p:nvSpPr>
          <p:cNvPr id="30" name="SK-4-text-29"/>
          <p:cNvSpPr/>
          <p:nvPr/>
        </p:nvSpPr>
        <p:spPr>
          <a:xfrm>
            <a:off x="3145482" y="3867894"/>
            <a:ext cx="1377553" cy="39082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530"/>
              </a:lnSpc>
              <a:buNone/>
            </a:pPr>
            <a:r>
              <a:rPr lang="en-US" sz="12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Information claire</a:t>
            </a:r>
            <a:endParaRPr lang="en-US" sz="1275" dirty="0"/>
          </a:p>
          <a:p>
            <a:pPr marL="0" indent="0" algn="ctr">
              <a:lnSpc>
                <a:spcPts val="1530"/>
              </a:lnSpc>
              <a:buNone/>
            </a:pPr>
            <a:r>
              <a:rPr lang="en-US" sz="12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du patient</a:t>
            </a:r>
            <a:endParaRPr lang="en-US" sz="1275" dirty="0"/>
          </a:p>
        </p:txBody>
      </p:sp>
      <p:sp>
        <p:nvSpPr>
          <p:cNvPr id="31" name="SK-4-text-30"/>
          <p:cNvSpPr/>
          <p:nvPr/>
        </p:nvSpPr>
        <p:spPr>
          <a:xfrm>
            <a:off x="5560963" y="3463230"/>
            <a:ext cx="1069925" cy="2605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8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Finalité</a:t>
            </a:r>
            <a:endParaRPr lang="en-US" sz="1875" dirty="0"/>
          </a:p>
        </p:txBody>
      </p:sp>
      <p:sp>
        <p:nvSpPr>
          <p:cNvPr id="32" name="SK-4-text-31"/>
          <p:cNvSpPr/>
          <p:nvPr/>
        </p:nvSpPr>
        <p:spPr>
          <a:xfrm>
            <a:off x="5224016" y="3867894"/>
            <a:ext cx="1743819" cy="19198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350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Usage limité et défini</a:t>
            </a:r>
            <a:endParaRPr lang="en-US" sz="1350" dirty="0"/>
          </a:p>
        </p:txBody>
      </p:sp>
      <p:sp>
        <p:nvSpPr>
          <p:cNvPr id="33" name="SK-4-text-32"/>
          <p:cNvSpPr/>
          <p:nvPr/>
        </p:nvSpPr>
        <p:spPr>
          <a:xfrm>
            <a:off x="7475041" y="3463230"/>
            <a:ext cx="1740545" cy="2605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8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Minimisation</a:t>
            </a:r>
            <a:endParaRPr lang="en-US" sz="1875" dirty="0"/>
          </a:p>
        </p:txBody>
      </p:sp>
      <p:sp>
        <p:nvSpPr>
          <p:cNvPr id="34" name="SK-4-text-33"/>
          <p:cNvSpPr/>
          <p:nvPr/>
        </p:nvSpPr>
        <p:spPr>
          <a:xfrm>
            <a:off x="7534573" y="3867894"/>
            <a:ext cx="1633686" cy="37713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530"/>
              </a:lnSpc>
              <a:buNone/>
            </a:pPr>
            <a:r>
              <a:rPr lang="en-US" sz="12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Données strictement</a:t>
            </a:r>
            <a:endParaRPr lang="en-US" sz="1275" dirty="0"/>
          </a:p>
          <a:p>
            <a:pPr marL="0" indent="0" algn="ctr">
              <a:lnSpc>
                <a:spcPts val="1530"/>
              </a:lnSpc>
              <a:buNone/>
            </a:pPr>
            <a:r>
              <a:rPr lang="en-US" sz="12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nécessaires</a:t>
            </a:r>
            <a:endParaRPr lang="en-US" sz="1275" dirty="0"/>
          </a:p>
        </p:txBody>
      </p:sp>
      <p:sp>
        <p:nvSpPr>
          <p:cNvPr id="35" name="SK-4-text-34"/>
          <p:cNvSpPr/>
          <p:nvPr/>
        </p:nvSpPr>
        <p:spPr>
          <a:xfrm>
            <a:off x="9998869" y="3463230"/>
            <a:ext cx="1191816" cy="2605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8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Sécurité</a:t>
            </a:r>
            <a:endParaRPr lang="en-US" sz="1875" dirty="0"/>
          </a:p>
        </p:txBody>
      </p:sp>
      <p:sp>
        <p:nvSpPr>
          <p:cNvPr id="36" name="SK-4-text-35"/>
          <p:cNvSpPr/>
          <p:nvPr/>
        </p:nvSpPr>
        <p:spPr>
          <a:xfrm>
            <a:off x="9790063" y="3867894"/>
            <a:ext cx="1621482" cy="39082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530"/>
              </a:lnSpc>
              <a:buNone/>
            </a:pPr>
            <a:r>
              <a:rPr lang="en-US" sz="12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Protection technique</a:t>
            </a:r>
            <a:endParaRPr lang="en-US" sz="1275" dirty="0"/>
          </a:p>
          <a:p>
            <a:pPr marL="0" indent="0" algn="ctr">
              <a:lnSpc>
                <a:spcPts val="1530"/>
              </a:lnSpc>
              <a:buNone/>
            </a:pPr>
            <a:r>
              <a:rPr lang="en-US" sz="12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 organisationnelle</a:t>
            </a:r>
            <a:endParaRPr lang="en-US" sz="1275" dirty="0"/>
          </a:p>
        </p:txBody>
      </p:sp>
      <p:sp>
        <p:nvSpPr>
          <p:cNvPr id="37" name="SK-4-text-36"/>
          <p:cNvSpPr/>
          <p:nvPr/>
        </p:nvSpPr>
        <p:spPr>
          <a:xfrm>
            <a:off x="2901553" y="5074890"/>
            <a:ext cx="858203" cy="16445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2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CNIL</a:t>
            </a:r>
            <a:endParaRPr lang="en-US" sz="1275" dirty="0"/>
          </a:p>
        </p:txBody>
      </p:sp>
      <p:sp>
        <p:nvSpPr>
          <p:cNvPr id="38" name="SK-4-text-37"/>
          <p:cNvSpPr/>
          <p:nvPr/>
        </p:nvSpPr>
        <p:spPr>
          <a:xfrm>
            <a:off x="2901553" y="5266879"/>
            <a:ext cx="3048000" cy="13707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9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Contrôle &amp; sanctions</a:t>
            </a:r>
            <a:endParaRPr lang="en-US" sz="975" dirty="0"/>
          </a:p>
        </p:txBody>
      </p:sp>
      <p:sp>
        <p:nvSpPr>
          <p:cNvPr id="39" name="SK-4-text-38"/>
          <p:cNvSpPr/>
          <p:nvPr/>
        </p:nvSpPr>
        <p:spPr>
          <a:xfrm>
            <a:off x="4937671" y="5074890"/>
            <a:ext cx="6104572" cy="17145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2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DPO / Responsable de traitement</a:t>
            </a:r>
            <a:endParaRPr lang="en-US" sz="1275" dirty="0"/>
          </a:p>
        </p:txBody>
      </p:sp>
      <p:sp>
        <p:nvSpPr>
          <p:cNvPr id="40" name="SK-4-text-39"/>
          <p:cNvSpPr/>
          <p:nvPr/>
        </p:nvSpPr>
        <p:spPr>
          <a:xfrm>
            <a:off x="4937671" y="5266879"/>
            <a:ext cx="2750820" cy="13707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9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Conformité interne</a:t>
            </a:r>
            <a:endParaRPr lang="en-US" sz="975" dirty="0"/>
          </a:p>
        </p:txBody>
      </p:sp>
      <p:sp>
        <p:nvSpPr>
          <p:cNvPr id="41" name="SK-4-text-40"/>
          <p:cNvSpPr/>
          <p:nvPr/>
        </p:nvSpPr>
        <p:spPr>
          <a:xfrm>
            <a:off x="8327082" y="5074890"/>
            <a:ext cx="2606993" cy="17829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2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Hébergeur HDS</a:t>
            </a:r>
            <a:endParaRPr lang="en-US" sz="1275" dirty="0"/>
          </a:p>
        </p:txBody>
      </p:sp>
      <p:sp>
        <p:nvSpPr>
          <p:cNvPr id="42" name="SK-4-text-41"/>
          <p:cNvSpPr/>
          <p:nvPr/>
        </p:nvSpPr>
        <p:spPr>
          <a:xfrm>
            <a:off x="8327082" y="5266879"/>
            <a:ext cx="3642360" cy="13707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975" dirty="0">
                <a:solidFill>
                  <a:srgbClr val="A0AE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Infrastructure certifiée</a:t>
            </a:r>
            <a:endParaRPr lang="en-US" sz="975" dirty="0"/>
          </a:p>
        </p:txBody>
      </p:sp>
      <p:sp>
        <p:nvSpPr>
          <p:cNvPr id="43" name="SK-4-text-42"/>
          <p:cNvSpPr/>
          <p:nvPr/>
        </p:nvSpPr>
        <p:spPr>
          <a:xfrm>
            <a:off x="7644259" y="6041827"/>
            <a:ext cx="3815953" cy="41820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1658"/>
              </a:lnSpc>
              <a:buNone/>
            </a:pPr>
            <a:r>
              <a:rPr lang="en-US" sz="12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protection des données construit la confiance</a:t>
            </a:r>
            <a:endParaRPr lang="en-US" sz="1275" dirty="0"/>
          </a:p>
          <a:p>
            <a:pPr marL="0" indent="0" algn="l">
              <a:lnSpc>
                <a:spcPts val="1658"/>
              </a:lnSpc>
              <a:buNone/>
            </a:pPr>
            <a:r>
              <a:rPr lang="en-US" sz="12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elle ne freine pas la médecine numérique.</a:t>
            </a:r>
            <a:endParaRPr lang="en-US" sz="127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5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5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780" y="0"/>
            <a:ext cx="5852071" cy="3497461"/>
          </a:xfrm>
          <a:prstGeom prst="rect">
            <a:avLst/>
          </a:prstGeom>
        </p:spPr>
      </p:pic>
      <p:pic>
        <p:nvPicPr>
          <p:cNvPr id="4" name="SK-5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07815"/>
            <a:ext cx="5937498" cy="19050"/>
          </a:xfrm>
          <a:prstGeom prst="rect">
            <a:avLst/>
          </a:prstGeom>
        </p:spPr>
      </p:pic>
      <p:pic>
        <p:nvPicPr>
          <p:cNvPr id="5" name="SK-5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23273"/>
            <a:ext cx="12192000" cy="19050"/>
          </a:xfrm>
          <a:prstGeom prst="rect">
            <a:avLst/>
          </a:prstGeom>
        </p:spPr>
      </p:pic>
      <p:pic>
        <p:nvPicPr>
          <p:cNvPr id="6" name="SK-5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71" y="2400300"/>
            <a:ext cx="5242471" cy="980629"/>
          </a:xfrm>
          <a:prstGeom prst="rect">
            <a:avLst/>
          </a:prstGeom>
        </p:spPr>
      </p:pic>
      <p:pic>
        <p:nvPicPr>
          <p:cNvPr id="7" name="SK-5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1" y="2381696"/>
            <a:ext cx="73075" cy="983456"/>
          </a:xfrm>
          <a:prstGeom prst="rect">
            <a:avLst/>
          </a:prstGeom>
        </p:spPr>
      </p:pic>
      <p:pic>
        <p:nvPicPr>
          <p:cNvPr id="8" name="SK-5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471" y="3648373"/>
            <a:ext cx="5242471" cy="1014859"/>
          </a:xfrm>
          <a:prstGeom prst="rect">
            <a:avLst/>
          </a:prstGeom>
        </p:spPr>
      </p:pic>
      <p:pic>
        <p:nvPicPr>
          <p:cNvPr id="9" name="SK-5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471" y="3684836"/>
            <a:ext cx="73075" cy="935385"/>
          </a:xfrm>
          <a:prstGeom prst="rect">
            <a:avLst/>
          </a:prstGeom>
        </p:spPr>
      </p:pic>
      <p:pic>
        <p:nvPicPr>
          <p:cNvPr id="10" name="SK-5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471" y="4930825"/>
            <a:ext cx="5242471" cy="1014859"/>
          </a:xfrm>
          <a:prstGeom prst="rect">
            <a:avLst/>
          </a:prstGeom>
        </p:spPr>
      </p:pic>
      <p:pic>
        <p:nvPicPr>
          <p:cNvPr id="11" name="SK-5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471" y="4939754"/>
            <a:ext cx="73075" cy="969615"/>
          </a:xfrm>
          <a:prstGeom prst="rect">
            <a:avLst/>
          </a:prstGeom>
        </p:spPr>
      </p:pic>
      <p:pic>
        <p:nvPicPr>
          <p:cNvPr id="12" name="SK-5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4353" y="2393305"/>
            <a:ext cx="5242471" cy="987475"/>
          </a:xfrm>
          <a:prstGeom prst="rect">
            <a:avLst/>
          </a:prstGeom>
        </p:spPr>
      </p:pic>
      <p:pic>
        <p:nvPicPr>
          <p:cNvPr id="13" name="SK-5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4353" y="2381696"/>
            <a:ext cx="73075" cy="983456"/>
          </a:xfrm>
          <a:prstGeom prst="rect">
            <a:avLst/>
          </a:prstGeom>
        </p:spPr>
      </p:pic>
      <p:pic>
        <p:nvPicPr>
          <p:cNvPr id="14" name="SK-5-img-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54353" y="3662065"/>
            <a:ext cx="5242471" cy="1001167"/>
          </a:xfrm>
          <a:prstGeom prst="rect">
            <a:avLst/>
          </a:prstGeom>
        </p:spPr>
      </p:pic>
      <p:pic>
        <p:nvPicPr>
          <p:cNvPr id="15" name="SK-5-img-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4353" y="3670995"/>
            <a:ext cx="73075" cy="962769"/>
          </a:xfrm>
          <a:prstGeom prst="rect">
            <a:avLst/>
          </a:prstGeom>
        </p:spPr>
      </p:pic>
      <p:pic>
        <p:nvPicPr>
          <p:cNvPr id="16" name="SK-5-img-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4353" y="4910286"/>
            <a:ext cx="5242471" cy="1021705"/>
          </a:xfrm>
          <a:prstGeom prst="rect">
            <a:avLst/>
          </a:prstGeom>
        </p:spPr>
      </p:pic>
      <p:pic>
        <p:nvPicPr>
          <p:cNvPr id="17" name="SK-5-img-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54353" y="4910286"/>
            <a:ext cx="73075" cy="1008013"/>
          </a:xfrm>
          <a:prstGeom prst="rect">
            <a:avLst/>
          </a:prstGeom>
        </p:spPr>
      </p:pic>
      <p:pic>
        <p:nvPicPr>
          <p:cNvPr id="18" name="SK-5-img-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71357" y="5191423"/>
            <a:ext cx="426690" cy="445740"/>
          </a:xfrm>
          <a:prstGeom prst="rect">
            <a:avLst/>
          </a:prstGeom>
        </p:spPr>
      </p:pic>
      <p:pic>
        <p:nvPicPr>
          <p:cNvPr id="19" name="SK-5-img-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3067" y="5225653"/>
            <a:ext cx="451098" cy="397669"/>
          </a:xfrm>
          <a:prstGeom prst="rect">
            <a:avLst/>
          </a:prstGeom>
        </p:spPr>
      </p:pic>
      <p:pic>
        <p:nvPicPr>
          <p:cNvPr id="20" name="SK-5-img-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59153" y="3957042"/>
            <a:ext cx="438894" cy="390823"/>
          </a:xfrm>
          <a:prstGeom prst="rect">
            <a:avLst/>
          </a:prstGeom>
        </p:spPr>
      </p:pic>
      <p:pic>
        <p:nvPicPr>
          <p:cNvPr id="21" name="SK-5-img-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3067" y="3970734"/>
            <a:ext cx="451098" cy="363438"/>
          </a:xfrm>
          <a:prstGeom prst="rect">
            <a:avLst/>
          </a:prstGeom>
        </p:spPr>
      </p:pic>
      <p:pic>
        <p:nvPicPr>
          <p:cNvPr id="22" name="SK-5-img-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59153" y="2667744"/>
            <a:ext cx="438894" cy="411361"/>
          </a:xfrm>
          <a:prstGeom prst="rect">
            <a:avLst/>
          </a:prstGeom>
        </p:spPr>
      </p:pic>
      <p:pic>
        <p:nvPicPr>
          <p:cNvPr id="23" name="SK-5-img-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4086" y="2667744"/>
            <a:ext cx="353467" cy="411361"/>
          </a:xfrm>
          <a:prstGeom prst="rect">
            <a:avLst/>
          </a:prstGeom>
        </p:spPr>
      </p:pic>
      <p:sp>
        <p:nvSpPr>
          <p:cNvPr id="24" name="SK-5-text-23"/>
          <p:cNvSpPr/>
          <p:nvPr/>
        </p:nvSpPr>
        <p:spPr>
          <a:xfrm>
            <a:off x="646063" y="644575"/>
            <a:ext cx="4180522" cy="21252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75" dirty="0">
                <a:solidFill>
                  <a:srgbClr val="4DB6A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PRATIQUE MÉDICALE</a:t>
            </a:r>
            <a:endParaRPr lang="en-US" sz="1575" dirty="0"/>
          </a:p>
        </p:txBody>
      </p:sp>
      <p:sp>
        <p:nvSpPr>
          <p:cNvPr id="25" name="SK-5-text-24"/>
          <p:cNvSpPr/>
          <p:nvPr/>
        </p:nvSpPr>
        <p:spPr>
          <a:xfrm>
            <a:off x="658267" y="1014859"/>
            <a:ext cx="11533733" cy="56227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34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Protection concrète dans la pratique médicale</a:t>
            </a:r>
            <a:endParaRPr lang="en-US" sz="3450" dirty="0"/>
          </a:p>
        </p:txBody>
      </p:sp>
      <p:sp>
        <p:nvSpPr>
          <p:cNvPr id="26" name="SK-5-text-25"/>
          <p:cNvSpPr/>
          <p:nvPr/>
        </p:nvSpPr>
        <p:spPr>
          <a:xfrm>
            <a:off x="1621482" y="2599134"/>
            <a:ext cx="6149340" cy="27429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Authentification forte</a:t>
            </a:r>
            <a:endParaRPr lang="en-US" sz="1800" dirty="0"/>
          </a:p>
        </p:txBody>
      </p:sp>
      <p:sp>
        <p:nvSpPr>
          <p:cNvPr id="27" name="SK-5-text-26"/>
          <p:cNvSpPr/>
          <p:nvPr/>
        </p:nvSpPr>
        <p:spPr>
          <a:xfrm>
            <a:off x="1633686" y="2955727"/>
            <a:ext cx="7492365" cy="2262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B0BEC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Accès sécurisé aux systèmes de soins</a:t>
            </a:r>
            <a:endParaRPr lang="en-US" sz="1350" dirty="0"/>
          </a:p>
        </p:txBody>
      </p:sp>
      <p:sp>
        <p:nvSpPr>
          <p:cNvPr id="28" name="SK-5-text-27"/>
          <p:cNvSpPr/>
          <p:nvPr/>
        </p:nvSpPr>
        <p:spPr>
          <a:xfrm>
            <a:off x="7217569" y="2592288"/>
            <a:ext cx="4229100" cy="30852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Hébergement HDS</a:t>
            </a:r>
            <a:endParaRPr lang="en-US" sz="1800" dirty="0"/>
          </a:p>
        </p:txBody>
      </p:sp>
      <p:sp>
        <p:nvSpPr>
          <p:cNvPr id="29" name="SK-5-text-28"/>
          <p:cNvSpPr/>
          <p:nvPr/>
        </p:nvSpPr>
        <p:spPr>
          <a:xfrm>
            <a:off x="7217569" y="2955727"/>
            <a:ext cx="4974431" cy="22621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B0BEC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Données stockées chez un hébergeur certifié</a:t>
            </a:r>
            <a:endParaRPr lang="en-US" sz="1350" dirty="0"/>
          </a:p>
        </p:txBody>
      </p:sp>
      <p:sp>
        <p:nvSpPr>
          <p:cNvPr id="30" name="SK-5-text-29"/>
          <p:cNvSpPr/>
          <p:nvPr/>
        </p:nvSpPr>
        <p:spPr>
          <a:xfrm>
            <a:off x="1633686" y="3867894"/>
            <a:ext cx="5052060" cy="30167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Messagerie MSSanté</a:t>
            </a:r>
            <a:endParaRPr lang="en-US" sz="1800" dirty="0"/>
          </a:p>
        </p:txBody>
      </p:sp>
      <p:sp>
        <p:nvSpPr>
          <p:cNvPr id="31" name="SK-5-text-30"/>
          <p:cNvSpPr/>
          <p:nvPr/>
        </p:nvSpPr>
        <p:spPr>
          <a:xfrm>
            <a:off x="1645890" y="4224486"/>
            <a:ext cx="8932545" cy="21937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B0BEC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Communication chiffrée entre professionnels</a:t>
            </a:r>
            <a:endParaRPr lang="en-US" sz="1350" dirty="0"/>
          </a:p>
        </p:txBody>
      </p:sp>
      <p:sp>
        <p:nvSpPr>
          <p:cNvPr id="32" name="SK-5-text-31"/>
          <p:cNvSpPr/>
          <p:nvPr/>
        </p:nvSpPr>
        <p:spPr>
          <a:xfrm>
            <a:off x="7217569" y="3867894"/>
            <a:ext cx="4974431" cy="30852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Formation des équipes</a:t>
            </a:r>
            <a:endParaRPr lang="en-US" sz="1800" dirty="0"/>
          </a:p>
        </p:txBody>
      </p:sp>
      <p:sp>
        <p:nvSpPr>
          <p:cNvPr id="33" name="SK-5-text-32"/>
          <p:cNvSpPr/>
          <p:nvPr/>
        </p:nvSpPr>
        <p:spPr>
          <a:xfrm>
            <a:off x="7217569" y="4224486"/>
            <a:ext cx="4974431" cy="23306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B0BEC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Sensibilisation continue aux risques numériques</a:t>
            </a:r>
            <a:endParaRPr lang="en-US" sz="1350" dirty="0"/>
          </a:p>
        </p:txBody>
      </p:sp>
      <p:sp>
        <p:nvSpPr>
          <p:cNvPr id="34" name="SK-5-text-33"/>
          <p:cNvSpPr/>
          <p:nvPr/>
        </p:nvSpPr>
        <p:spPr>
          <a:xfrm>
            <a:off x="1633686" y="5136505"/>
            <a:ext cx="4229100" cy="30852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Matériel à jour</a:t>
            </a:r>
            <a:endParaRPr lang="en-US" sz="1800" dirty="0"/>
          </a:p>
        </p:txBody>
      </p:sp>
      <p:sp>
        <p:nvSpPr>
          <p:cNvPr id="35" name="SK-5-text-34"/>
          <p:cNvSpPr/>
          <p:nvPr/>
        </p:nvSpPr>
        <p:spPr>
          <a:xfrm>
            <a:off x="1645890" y="5500092"/>
            <a:ext cx="9549765" cy="2399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B0BEC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Logiciels et systèmes régulièrement mis à jour</a:t>
            </a:r>
            <a:endParaRPr lang="en-US" sz="1350" dirty="0"/>
          </a:p>
        </p:txBody>
      </p:sp>
      <p:sp>
        <p:nvSpPr>
          <p:cNvPr id="36" name="SK-5-text-35"/>
          <p:cNvSpPr/>
          <p:nvPr/>
        </p:nvSpPr>
        <p:spPr>
          <a:xfrm>
            <a:off x="7217569" y="5136505"/>
            <a:ext cx="4974431" cy="31536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Sauvegardes régulières</a:t>
            </a:r>
            <a:endParaRPr lang="en-US" sz="1800" dirty="0"/>
          </a:p>
        </p:txBody>
      </p:sp>
      <p:sp>
        <p:nvSpPr>
          <p:cNvPr id="37" name="SK-5-text-36"/>
          <p:cNvSpPr/>
          <p:nvPr/>
        </p:nvSpPr>
        <p:spPr>
          <a:xfrm>
            <a:off x="7217569" y="5500092"/>
            <a:ext cx="4974431" cy="20568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B0BEC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Continuité des soins en cas d'incident</a:t>
            </a:r>
            <a:endParaRPr lang="en-US" sz="1350" dirty="0"/>
          </a:p>
        </p:txBody>
      </p:sp>
      <p:sp>
        <p:nvSpPr>
          <p:cNvPr id="38" name="SK-5-text-37"/>
          <p:cNvSpPr/>
          <p:nvPr/>
        </p:nvSpPr>
        <p:spPr>
          <a:xfrm>
            <a:off x="4216896" y="6576715"/>
            <a:ext cx="3721596" cy="21937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meilleure stratégie demeure la prévention.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6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6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02840"/>
            <a:ext cx="2865090" cy="1714500"/>
          </a:xfrm>
          <a:prstGeom prst="rect">
            <a:avLst/>
          </a:prstGeom>
        </p:spPr>
      </p:pic>
      <p:pic>
        <p:nvPicPr>
          <p:cNvPr id="4" name="SK-6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63" y="1663750"/>
            <a:ext cx="4559796" cy="19050"/>
          </a:xfrm>
          <a:prstGeom prst="rect">
            <a:avLst/>
          </a:prstGeom>
        </p:spPr>
      </p:pic>
      <p:pic>
        <p:nvPicPr>
          <p:cNvPr id="5" name="SK-6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96" y="2057400"/>
            <a:ext cx="3401467" cy="3538686"/>
          </a:xfrm>
          <a:prstGeom prst="rect">
            <a:avLst/>
          </a:prstGeom>
        </p:spPr>
      </p:pic>
      <p:pic>
        <p:nvPicPr>
          <p:cNvPr id="6" name="SK-6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988" y="2057400"/>
            <a:ext cx="3401467" cy="3545532"/>
          </a:xfrm>
          <a:prstGeom prst="rect">
            <a:avLst/>
          </a:prstGeom>
        </p:spPr>
      </p:pic>
      <p:pic>
        <p:nvPicPr>
          <p:cNvPr id="7" name="SK-6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39805"/>
            <a:ext cx="12192000" cy="19050"/>
          </a:xfrm>
          <a:prstGeom prst="rect">
            <a:avLst/>
          </a:prstGeom>
        </p:spPr>
      </p:pic>
      <p:pic>
        <p:nvPicPr>
          <p:cNvPr id="8" name="SK-6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4980" y="6501259"/>
            <a:ext cx="121890" cy="95994"/>
          </a:xfrm>
          <a:prstGeom prst="rect">
            <a:avLst/>
          </a:prstGeom>
        </p:spPr>
      </p:pic>
      <p:pic>
        <p:nvPicPr>
          <p:cNvPr id="9" name="SK-6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0298" y="2304157"/>
            <a:ext cx="1255663" cy="980629"/>
          </a:xfrm>
          <a:prstGeom prst="rect">
            <a:avLst/>
          </a:prstGeom>
        </p:spPr>
      </p:pic>
      <p:pic>
        <p:nvPicPr>
          <p:cNvPr id="10" name="SK-6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1294" y="3038029"/>
            <a:ext cx="3316188" cy="1172617"/>
          </a:xfrm>
          <a:prstGeom prst="rect">
            <a:avLst/>
          </a:prstGeom>
        </p:spPr>
      </p:pic>
      <p:pic>
        <p:nvPicPr>
          <p:cNvPr id="11" name="SK-6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5263" y="2304157"/>
            <a:ext cx="853380" cy="973782"/>
          </a:xfrm>
          <a:prstGeom prst="rect">
            <a:avLst/>
          </a:prstGeom>
        </p:spPr>
      </p:pic>
      <p:sp>
        <p:nvSpPr>
          <p:cNvPr id="12" name="SK-6-text-11"/>
          <p:cNvSpPr/>
          <p:nvPr/>
        </p:nvSpPr>
        <p:spPr>
          <a:xfrm>
            <a:off x="341263" y="329059"/>
            <a:ext cx="11850737" cy="5828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3975" b="1" dirty="0">
                <a:solidFill>
                  <a:srgbClr val="26C2B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Anonymisation et réidentification</a:t>
            </a:r>
            <a:endParaRPr lang="en-US" sz="3975" dirty="0"/>
          </a:p>
        </p:txBody>
      </p:sp>
      <p:sp>
        <p:nvSpPr>
          <p:cNvPr id="13" name="SK-6-text-12"/>
          <p:cNvSpPr/>
          <p:nvPr/>
        </p:nvSpPr>
        <p:spPr>
          <a:xfrm>
            <a:off x="341263" y="925711"/>
            <a:ext cx="11850737" cy="59650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39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équilibre fragile</a:t>
            </a:r>
            <a:endParaRPr lang="en-US" sz="3975" dirty="0"/>
          </a:p>
        </p:txBody>
      </p:sp>
      <p:sp>
        <p:nvSpPr>
          <p:cNvPr id="14" name="SK-6-text-13"/>
          <p:cNvSpPr/>
          <p:nvPr/>
        </p:nvSpPr>
        <p:spPr>
          <a:xfrm>
            <a:off x="1227981" y="3463230"/>
            <a:ext cx="2140148" cy="31536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Anonymisation</a:t>
            </a:r>
            <a:endParaRPr lang="en-US" sz="2025" dirty="0"/>
          </a:p>
        </p:txBody>
      </p:sp>
      <p:sp>
        <p:nvSpPr>
          <p:cNvPr id="15" name="SK-6-text-14"/>
          <p:cNvSpPr/>
          <p:nvPr/>
        </p:nvSpPr>
        <p:spPr>
          <a:xfrm>
            <a:off x="854571" y="4087267"/>
            <a:ext cx="2935932" cy="2399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Exploitation pour la recherche</a:t>
            </a:r>
            <a:endParaRPr lang="en-US" sz="1500" dirty="0"/>
          </a:p>
        </p:txBody>
      </p:sp>
      <p:sp>
        <p:nvSpPr>
          <p:cNvPr id="16" name="SK-6-text-15"/>
          <p:cNvSpPr/>
          <p:nvPr/>
        </p:nvSpPr>
        <p:spPr>
          <a:xfrm>
            <a:off x="1342132" y="4594771"/>
            <a:ext cx="1924050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Santé publique &amp; IA</a:t>
            </a:r>
            <a:endParaRPr lang="en-US" sz="1500" dirty="0"/>
          </a:p>
        </p:txBody>
      </p:sp>
      <p:sp>
        <p:nvSpPr>
          <p:cNvPr id="17" name="SK-6-text-16"/>
          <p:cNvSpPr/>
          <p:nvPr/>
        </p:nvSpPr>
        <p:spPr>
          <a:xfrm>
            <a:off x="1086148" y="5115967"/>
            <a:ext cx="2448223" cy="23306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Confidentialité préservée</a:t>
            </a:r>
            <a:endParaRPr lang="en-US" sz="1500" dirty="0"/>
          </a:p>
        </p:txBody>
      </p:sp>
      <p:sp>
        <p:nvSpPr>
          <p:cNvPr id="18" name="SK-6-text-17"/>
          <p:cNvSpPr/>
          <p:nvPr/>
        </p:nvSpPr>
        <p:spPr>
          <a:xfrm>
            <a:off x="5307211" y="2496294"/>
            <a:ext cx="1552873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6C2B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TENSION</a:t>
            </a:r>
            <a:endParaRPr lang="en-US" sz="1800" dirty="0"/>
          </a:p>
        </p:txBody>
      </p:sp>
      <p:sp>
        <p:nvSpPr>
          <p:cNvPr id="19" name="SK-6-text-18"/>
          <p:cNvSpPr/>
          <p:nvPr/>
        </p:nvSpPr>
        <p:spPr>
          <a:xfrm>
            <a:off x="4645075" y="4457700"/>
            <a:ext cx="2816275" cy="83656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Plus les données sont précises,</a:t>
            </a:r>
            <a:endParaRPr lang="en-US" sz="1500" dirty="0"/>
          </a:p>
          <a:p>
            <a:pPr marL="0" indent="0" algn="ctr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plus elles sont utiles —</a:t>
            </a:r>
            <a:endParaRPr lang="en-US" sz="1500" dirty="0"/>
          </a:p>
          <a:p>
            <a:pPr marL="0" indent="0" algn="ctr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 plus le risque augmente.</a:t>
            </a:r>
            <a:endParaRPr lang="en-US" sz="1500" dirty="0"/>
          </a:p>
        </p:txBody>
      </p:sp>
      <p:sp>
        <p:nvSpPr>
          <p:cNvPr id="20" name="SK-6-text-19"/>
          <p:cNvSpPr/>
          <p:nvPr/>
        </p:nvSpPr>
        <p:spPr>
          <a:xfrm>
            <a:off x="8786961" y="3463230"/>
            <a:ext cx="2213372" cy="267444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Réidentification</a:t>
            </a:r>
            <a:endParaRPr lang="en-US" sz="2025" dirty="0"/>
          </a:p>
        </p:txBody>
      </p:sp>
      <p:sp>
        <p:nvSpPr>
          <p:cNvPr id="21" name="SK-6-text-20"/>
          <p:cNvSpPr/>
          <p:nvPr/>
        </p:nvSpPr>
        <p:spPr>
          <a:xfrm>
            <a:off x="8303865" y="4087267"/>
            <a:ext cx="3191917" cy="21937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Croisement de bases de données</a:t>
            </a:r>
            <a:endParaRPr lang="en-US" sz="1500" dirty="0"/>
          </a:p>
        </p:txBody>
      </p:sp>
      <p:sp>
        <p:nvSpPr>
          <p:cNvPr id="22" name="SK-6-text-21"/>
          <p:cNvSpPr/>
          <p:nvPr/>
        </p:nvSpPr>
        <p:spPr>
          <a:xfrm>
            <a:off x="9169450" y="4594771"/>
            <a:ext cx="1460748" cy="24675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Progrès de l'IA</a:t>
            </a:r>
            <a:endParaRPr lang="en-US" sz="1500" dirty="0"/>
          </a:p>
        </p:txBody>
      </p:sp>
      <p:sp>
        <p:nvSpPr>
          <p:cNvPr id="23" name="SK-6-text-22"/>
          <p:cNvSpPr/>
          <p:nvPr/>
        </p:nvSpPr>
        <p:spPr>
          <a:xfrm>
            <a:off x="8657332" y="5115967"/>
            <a:ext cx="2497038" cy="2399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Risque résiduel persistant</a:t>
            </a:r>
            <a:endParaRPr lang="en-US" sz="1500" dirty="0"/>
          </a:p>
        </p:txBody>
      </p:sp>
      <p:sp>
        <p:nvSpPr>
          <p:cNvPr id="24" name="SK-6-text-23"/>
          <p:cNvSpPr/>
          <p:nvPr/>
        </p:nvSpPr>
        <p:spPr>
          <a:xfrm>
            <a:off x="1693366" y="6082903"/>
            <a:ext cx="8780711" cy="26059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L'anonymisation doit être évaluée selon les méthodes utilisées et le contexte d'exploitation.</a:t>
            </a:r>
            <a:endParaRPr lang="en-US" sz="157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7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7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2605980"/>
          </a:xfrm>
          <a:prstGeom prst="rect">
            <a:avLst/>
          </a:prstGeom>
        </p:spPr>
      </p:pic>
      <p:pic>
        <p:nvPicPr>
          <p:cNvPr id="4" name="SK-7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86" y="2061567"/>
            <a:ext cx="5071765" cy="19050"/>
          </a:xfrm>
          <a:prstGeom prst="rect">
            <a:avLst/>
          </a:prstGeom>
        </p:spPr>
      </p:pic>
      <p:pic>
        <p:nvPicPr>
          <p:cNvPr id="5" name="SK-7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86" y="2909888"/>
            <a:ext cx="2730996" cy="2540198"/>
          </a:xfrm>
          <a:prstGeom prst="rect">
            <a:avLst/>
          </a:prstGeom>
        </p:spPr>
      </p:pic>
      <p:pic>
        <p:nvPicPr>
          <p:cNvPr id="6" name="SK-7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984" y="2923580"/>
            <a:ext cx="2730996" cy="2512665"/>
          </a:xfrm>
          <a:prstGeom prst="rect">
            <a:avLst/>
          </a:prstGeom>
        </p:spPr>
      </p:pic>
      <p:pic>
        <p:nvPicPr>
          <p:cNvPr id="7" name="SK-7-img-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3482" y="2937272"/>
            <a:ext cx="2730996" cy="2505819"/>
          </a:xfrm>
          <a:prstGeom prst="rect">
            <a:avLst/>
          </a:prstGeom>
        </p:spPr>
      </p:pic>
      <p:pic>
        <p:nvPicPr>
          <p:cNvPr id="8" name="SK-7-img-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2980" y="2923580"/>
            <a:ext cx="2730996" cy="2526506"/>
          </a:xfrm>
          <a:prstGeom prst="rect">
            <a:avLst/>
          </a:prstGeom>
        </p:spPr>
      </p:pic>
      <p:pic>
        <p:nvPicPr>
          <p:cNvPr id="9" name="SK-7-img-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945832"/>
            <a:ext cx="12192000" cy="912019"/>
          </a:xfrm>
          <a:prstGeom prst="rect">
            <a:avLst/>
          </a:prstGeom>
        </p:spPr>
      </p:pic>
      <p:pic>
        <p:nvPicPr>
          <p:cNvPr id="10" name="SK-7-img-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9898" y="3209479"/>
            <a:ext cx="1072753" cy="1042392"/>
          </a:xfrm>
          <a:prstGeom prst="rect">
            <a:avLst/>
          </a:prstGeom>
        </p:spPr>
      </p:pic>
      <p:pic>
        <p:nvPicPr>
          <p:cNvPr id="11" name="SK-7-img-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1584" y="3223171"/>
            <a:ext cx="1072753" cy="1028700"/>
          </a:xfrm>
          <a:prstGeom prst="rect">
            <a:avLst/>
          </a:prstGeom>
        </p:spPr>
      </p:pic>
      <p:pic>
        <p:nvPicPr>
          <p:cNvPr id="12" name="SK-7-img-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8384" y="3209479"/>
            <a:ext cx="877788" cy="1042392"/>
          </a:xfrm>
          <a:prstGeom prst="rect">
            <a:avLst/>
          </a:prstGeom>
        </p:spPr>
      </p:pic>
      <p:pic>
        <p:nvPicPr>
          <p:cNvPr id="13" name="SK-7-img-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5663" y="3195786"/>
            <a:ext cx="1072753" cy="1069777"/>
          </a:xfrm>
          <a:prstGeom prst="rect">
            <a:avLst/>
          </a:prstGeom>
        </p:spPr>
      </p:pic>
      <p:sp>
        <p:nvSpPr>
          <p:cNvPr id="14" name="SK-7-text-13"/>
          <p:cNvSpPr/>
          <p:nvPr/>
        </p:nvSpPr>
        <p:spPr>
          <a:xfrm>
            <a:off x="426690" y="418207"/>
            <a:ext cx="3067050" cy="205680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B4D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ENJEUX FUTURS</a:t>
            </a:r>
            <a:endParaRPr lang="en-US" sz="1500" dirty="0"/>
          </a:p>
        </p:txBody>
      </p:sp>
      <p:sp>
        <p:nvSpPr>
          <p:cNvPr id="16" name="SK-7-text-15"/>
          <p:cNvSpPr/>
          <p:nvPr/>
        </p:nvSpPr>
        <p:spPr>
          <a:xfrm>
            <a:off x="426690" y="795486"/>
            <a:ext cx="5522863" cy="1117848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3795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Enjeux futurs pour les</a:t>
            </a:r>
            <a:endParaRPr lang="en-US" sz="3450" dirty="0"/>
          </a:p>
          <a:p>
            <a:pPr marL="0" indent="0" algn="l">
              <a:lnSpc>
                <a:spcPts val="3795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professionnels de santé</a:t>
            </a:r>
            <a:endParaRPr lang="en-US" sz="3450" dirty="0"/>
          </a:p>
        </p:txBody>
      </p:sp>
      <p:sp>
        <p:nvSpPr>
          <p:cNvPr id="17" name="SK-7-text-16"/>
          <p:cNvSpPr/>
          <p:nvPr/>
        </p:nvSpPr>
        <p:spPr>
          <a:xfrm>
            <a:off x="414486" y="2290465"/>
            <a:ext cx="11777514" cy="23991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Nouvelles compétences · Nouveaux défis · Nouvelle médecine</a:t>
            </a:r>
            <a:endParaRPr lang="en-US" sz="1350" dirty="0"/>
          </a:p>
        </p:txBody>
      </p:sp>
      <p:sp>
        <p:nvSpPr>
          <p:cNvPr id="18" name="SK-7-text-17"/>
          <p:cNvSpPr/>
          <p:nvPr/>
        </p:nvSpPr>
        <p:spPr>
          <a:xfrm>
            <a:off x="586234" y="4512469"/>
            <a:ext cx="2387203" cy="287982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Intelligence Artificielle</a:t>
            </a:r>
            <a:endParaRPr lang="en-US" sz="1500" dirty="0"/>
          </a:p>
        </p:txBody>
      </p:sp>
      <p:sp>
        <p:nvSpPr>
          <p:cNvPr id="19" name="SK-7-text-18"/>
          <p:cNvSpPr/>
          <p:nvPr/>
        </p:nvSpPr>
        <p:spPr>
          <a:xfrm>
            <a:off x="522684" y="4999434"/>
            <a:ext cx="2526655" cy="16445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0AEC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Aide au diagnostic &amp; médecine personnalisée</a:t>
            </a:r>
            <a:endParaRPr lang="en-US" sz="900" dirty="0"/>
          </a:p>
        </p:txBody>
      </p:sp>
      <p:sp>
        <p:nvSpPr>
          <p:cNvPr id="20" name="SK-7-text-19"/>
          <p:cNvSpPr/>
          <p:nvPr/>
        </p:nvSpPr>
        <p:spPr>
          <a:xfrm>
            <a:off x="3890367" y="4512469"/>
            <a:ext cx="1521619" cy="28113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Cybersécurité</a:t>
            </a:r>
            <a:endParaRPr lang="en-US" sz="1500" dirty="0"/>
          </a:p>
        </p:txBody>
      </p:sp>
      <p:sp>
        <p:nvSpPr>
          <p:cNvPr id="21" name="SK-7-text-20"/>
          <p:cNvSpPr/>
          <p:nvPr/>
        </p:nvSpPr>
        <p:spPr>
          <a:xfrm>
            <a:off x="3412182" y="4999434"/>
            <a:ext cx="2490192" cy="15076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0AEC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Prévenir les violations &amp; incidents de données</a:t>
            </a:r>
            <a:endParaRPr lang="en-US" sz="900" dirty="0"/>
          </a:p>
        </p:txBody>
      </p:sp>
      <p:sp>
        <p:nvSpPr>
          <p:cNvPr id="22" name="SK-7-text-21"/>
          <p:cNvSpPr/>
          <p:nvPr/>
        </p:nvSpPr>
        <p:spPr>
          <a:xfrm>
            <a:off x="6462861" y="4485084"/>
            <a:ext cx="2094607" cy="31536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Éthique &amp; Juridique</a:t>
            </a:r>
            <a:endParaRPr lang="en-US" sz="1500" dirty="0"/>
          </a:p>
        </p:txBody>
      </p:sp>
      <p:sp>
        <p:nvSpPr>
          <p:cNvPr id="23" name="SK-7-text-22"/>
          <p:cNvSpPr/>
          <p:nvPr/>
        </p:nvSpPr>
        <p:spPr>
          <a:xfrm>
            <a:off x="6423571" y="4999434"/>
            <a:ext cx="2173188" cy="15760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0AEC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RGPD, droits patients, responsabilités</a:t>
            </a:r>
            <a:endParaRPr lang="en-US" sz="900" dirty="0"/>
          </a:p>
        </p:txBody>
      </p:sp>
      <p:sp>
        <p:nvSpPr>
          <p:cNvPr id="24" name="SK-7-text-23"/>
          <p:cNvSpPr/>
          <p:nvPr/>
        </p:nvSpPr>
        <p:spPr>
          <a:xfrm>
            <a:off x="9327952" y="4512469"/>
            <a:ext cx="2143423" cy="28113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Pratique Numérique</a:t>
            </a:r>
            <a:endParaRPr lang="en-US" sz="1500" dirty="0"/>
          </a:p>
        </p:txBody>
      </p:sp>
      <p:sp>
        <p:nvSpPr>
          <p:cNvPr id="25" name="SK-7-text-24"/>
          <p:cNvSpPr/>
          <p:nvPr/>
        </p:nvSpPr>
        <p:spPr>
          <a:xfrm>
            <a:off x="9130159" y="4999434"/>
            <a:ext cx="2526655" cy="16445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0AEC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Télémédecine, objets connectés, IA clinique</a:t>
            </a:r>
            <a:endParaRPr lang="en-US" sz="900" dirty="0"/>
          </a:p>
        </p:txBody>
      </p:sp>
      <p:sp>
        <p:nvSpPr>
          <p:cNvPr id="26" name="SK-7-text-25"/>
          <p:cNvSpPr/>
          <p:nvPr/>
        </p:nvSpPr>
        <p:spPr>
          <a:xfrm>
            <a:off x="1235125" y="6233815"/>
            <a:ext cx="9599563" cy="322213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B4D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 médecin de demain intègre le médical, l'éthique, le juridique et le numérique.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-8-img-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K-8-img-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482" y="1110853"/>
            <a:ext cx="4974282" cy="3648373"/>
          </a:xfrm>
          <a:prstGeom prst="rect">
            <a:avLst/>
          </a:prstGeom>
        </p:spPr>
      </p:pic>
      <p:pic>
        <p:nvPicPr>
          <p:cNvPr id="4" name="SK-8-img-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88" y="3957042"/>
            <a:ext cx="780157" cy="747415"/>
          </a:xfrm>
          <a:prstGeom prst="rect">
            <a:avLst/>
          </a:prstGeom>
        </p:spPr>
      </p:pic>
      <p:pic>
        <p:nvPicPr>
          <p:cNvPr id="5" name="SK-8-img-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88" y="2955727"/>
            <a:ext cx="780157" cy="747415"/>
          </a:xfrm>
          <a:prstGeom prst="rect">
            <a:avLst/>
          </a:prstGeom>
        </p:spPr>
      </p:pic>
      <p:pic>
        <p:nvPicPr>
          <p:cNvPr id="6" name="SK-8-img-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88" y="1940719"/>
            <a:ext cx="780157" cy="747415"/>
          </a:xfrm>
          <a:prstGeom prst="rect">
            <a:avLst/>
          </a:prstGeom>
        </p:spPr>
      </p:pic>
      <p:sp>
        <p:nvSpPr>
          <p:cNvPr id="7" name="SK-8-text-6"/>
          <p:cNvSpPr/>
          <p:nvPr/>
        </p:nvSpPr>
        <p:spPr>
          <a:xfrm>
            <a:off x="536377" y="562273"/>
            <a:ext cx="5953125" cy="521196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buNone/>
            </a:pPr>
            <a:r>
              <a:rPr lang="en-US" sz="3750" b="1" dirty="0">
                <a:solidFill>
                  <a:srgbClr val="26A69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CONCLUSION</a:t>
            </a:r>
            <a:endParaRPr lang="en-US" sz="3750" dirty="0"/>
          </a:p>
        </p:txBody>
      </p:sp>
      <p:sp>
        <p:nvSpPr>
          <p:cNvPr id="8" name="SK-8-text-7"/>
          <p:cNvSpPr/>
          <p:nvPr/>
        </p:nvSpPr>
        <p:spPr>
          <a:xfrm>
            <a:off x="1536055" y="1995636"/>
            <a:ext cx="3755082" cy="651421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Améliorer les soins et coordonner</a:t>
            </a:r>
            <a:endParaRPr lang="en-US" sz="1800" dirty="0"/>
          </a:p>
          <a:p>
            <a:pPr marL="0" indent="0" algn="l">
              <a:lnSpc>
                <a:spcPts val="243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les professionnels</a:t>
            </a:r>
            <a:endParaRPr lang="en-US" sz="1800" dirty="0"/>
          </a:p>
        </p:txBody>
      </p:sp>
      <p:sp>
        <p:nvSpPr>
          <p:cNvPr id="9" name="SK-8-text-8"/>
          <p:cNvSpPr/>
          <p:nvPr/>
        </p:nvSpPr>
        <p:spPr>
          <a:xfrm>
            <a:off x="1536055" y="3003798"/>
            <a:ext cx="3596580" cy="637729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Faire progresser la recherche et</a:t>
            </a:r>
            <a:endParaRPr lang="en-US" sz="1800" dirty="0"/>
          </a:p>
          <a:p>
            <a:pPr marL="0" indent="0" algn="l">
              <a:lnSpc>
                <a:spcPts val="243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l'intelligence artificielle</a:t>
            </a:r>
            <a:endParaRPr lang="en-US" sz="1800" dirty="0"/>
          </a:p>
        </p:txBody>
      </p:sp>
      <p:sp>
        <p:nvSpPr>
          <p:cNvPr id="10" name="SK-8-text-9"/>
          <p:cNvSpPr/>
          <p:nvPr/>
        </p:nvSpPr>
        <p:spPr>
          <a:xfrm>
            <a:off x="1536055" y="3977580"/>
            <a:ext cx="3755082" cy="64457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Garantir confidentialité, sécurité</a:t>
            </a:r>
            <a:endParaRPr lang="en-US" sz="1800" dirty="0"/>
          </a:p>
          <a:p>
            <a:pPr marL="0" indent="0" algn="l">
              <a:lnSpc>
                <a:spcPts val="243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et droits des patients</a:t>
            </a:r>
            <a:endParaRPr lang="en-US" sz="1800" dirty="0"/>
          </a:p>
        </p:txBody>
      </p:sp>
      <p:sp>
        <p:nvSpPr>
          <p:cNvPr id="11" name="SK-8-text-10"/>
          <p:cNvSpPr/>
          <p:nvPr/>
        </p:nvSpPr>
        <p:spPr>
          <a:xfrm>
            <a:off x="1280071" y="5314950"/>
            <a:ext cx="9570690" cy="761107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2400" b="1" dirty="0">
                <a:solidFill>
                  <a:srgbClr val="FFFFFF"/>
                </a:solidFill>
              </a:rPr>
              <a:t>Protéger les données de santé, c'est protéger la confiance du patient –</a:t>
            </a:r>
            <a:endParaRPr lang="en-US" sz="2400" dirty="0"/>
          </a:p>
          <a:p>
            <a:pPr marL="0" indent="0" algn="ctr">
              <a:lnSpc>
                <a:spcPts val="2880"/>
              </a:lnSpc>
              <a:buNone/>
            </a:pPr>
            <a:r>
              <a:rPr lang="en-US" sz="2400" b="1" dirty="0">
                <a:solidFill>
                  <a:srgbClr val="FFFFFF"/>
                </a:solidFill>
              </a:rPr>
              <a:t>fondement essentiel de la relation de soin.</a:t>
            </a:r>
            <a:endParaRPr lang="en-US" sz="2400" dirty="0"/>
          </a:p>
        </p:txBody>
      </p:sp>
      <p:sp>
        <p:nvSpPr>
          <p:cNvPr id="12" name="SK-8-text-11"/>
          <p:cNvSpPr/>
          <p:nvPr/>
        </p:nvSpPr>
        <p:spPr>
          <a:xfrm>
            <a:off x="2883396" y="6302425"/>
            <a:ext cx="6217593" cy="233065"/>
          </a:xfrm>
          <a:prstGeom prst="rect">
            <a:avLst/>
          </a:prstGeom>
          <a:noFill/>
          <a:ln/>
        </p:spPr>
        <p:txBody>
          <a:bodyPr vert="horz" wrap="none" lIns="0" tIns="0" rIns="0" bIns="0" rtlCol="0" anchor="ctr"/>
          <a:lstStyle/>
          <a:p>
            <a:pPr marL="0" indent="0" algn="ctr">
              <a:buNone/>
            </a:pPr>
            <a:r>
              <a:rPr lang="en-US" sz="1725" b="1" dirty="0">
                <a:solidFill>
                  <a:srgbClr val="26A69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JE VOUS REMERCIE DE VOTRE ATTENTION.</a:t>
            </a:r>
            <a:endParaRPr lang="en-US" sz="172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454</Words>
  <Application>Microsoft Macintosh PowerPoint</Application>
  <PresentationFormat>Grand écran</PresentationFormat>
  <Paragraphs>116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Inter</vt:lpstr>
      <vt:lpstr>Roboto</vt:lpstr>
      <vt:lpstr>Arial</vt:lpstr>
      <vt:lpstr>Open Sans</vt:lpstr>
      <vt:lpstr>Montserrat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Dadie Jacques</cp:lastModifiedBy>
  <cp:revision>3</cp:revision>
  <dcterms:created xsi:type="dcterms:W3CDTF">2026-07-06T19:30:21Z</dcterms:created>
  <dcterms:modified xsi:type="dcterms:W3CDTF">2026-07-06T20:00:05Z</dcterms:modified>
</cp:coreProperties>
</file>