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6"/>
  </p:normalViewPr>
  <p:slideViewPr>
    <p:cSldViewPr snapToGrid="0">
      <p:cViewPr varScale="1">
        <p:scale>
          <a:sx n="112" d="100"/>
          <a:sy n="112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32D44-936D-624E-800F-548E0DCCA211}" type="datetimeFigureOut">
              <a:rPr lang="fr-FR" smtClean="0"/>
              <a:t>08/07/2026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1555-23B1-524E-A646-42247E4D7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39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1555-23B1-524E-A646-42247E4D7D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8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8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2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89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112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40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901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86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93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35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14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2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7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01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3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5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16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BE9B-AB5F-5540-83F5-257806DA78ED}" type="datetimeFigureOut">
              <a:rPr lang="fr-FR" smtClean="0"/>
              <a:t>07/07/2026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2B88-D473-CE43-99A5-BFF4364474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697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8CC05-B58C-4D6A-F532-159B6D837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114" y="1573213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b="1" dirty="0"/>
              <a:t>L'EEG au cœur de l'exploration du sommeil : physiologie  et pathologies</a:t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958DF2-A661-A149-3173-05386021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91" y="3217228"/>
            <a:ext cx="4666321" cy="272520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742B65-AAD8-7B27-B49E-019A881C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79" y="3254534"/>
            <a:ext cx="3924301" cy="27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3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1219A-F5BC-B626-CC83-8A743229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013" y="400929"/>
            <a:ext cx="9905998" cy="1478570"/>
          </a:xfrm>
        </p:spPr>
        <p:txBody>
          <a:bodyPr/>
          <a:lstStyle/>
          <a:p>
            <a:r>
              <a:rPr lang="fr-FR" sz="5400" b="1" dirty="0"/>
              <a:t>Plan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49523-91F5-BEA2-1878-45E42160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82201"/>
            <a:ext cx="10239351" cy="44748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I) FONDEMENTS ET APPORTS DE L’EEG</a:t>
            </a:r>
          </a:p>
          <a:p>
            <a:endParaRPr lang="fr-FR" dirty="0"/>
          </a:p>
          <a:p>
            <a:r>
              <a:rPr lang="fr-FR" dirty="0"/>
              <a:t>II) SON APPLICATION DANS DES PATHOLOGIES DU SOMMEIL</a:t>
            </a:r>
          </a:p>
          <a:p>
            <a:endParaRPr lang="fr-FR" dirty="0"/>
          </a:p>
          <a:p>
            <a:r>
              <a:rPr lang="fr-FR" dirty="0"/>
              <a:t>III) LIMITES ET PERSPECTIVES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40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B5464-EF78-5387-882F-98653612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I) FONDEMENTS ET APPORTS DE L’EEG</a:t>
            </a:r>
            <a:br>
              <a:rPr lang="fr-FR" b="1" dirty="0"/>
            </a:br>
            <a:endParaRPr lang="fr-FR" b="1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1636276-B7A6-598F-550C-67E5052C6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3488" y="2301240"/>
            <a:ext cx="5218958" cy="2636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F2B162-5FA4-AE04-FEF1-5C7734DE5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07" y="2221230"/>
            <a:ext cx="5269513" cy="279654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4D1940-2EAE-749C-5520-6ACB410D4F64}"/>
              </a:ext>
            </a:extLst>
          </p:cNvPr>
          <p:cNvSpPr txBox="1"/>
          <p:nvPr/>
        </p:nvSpPr>
        <p:spPr>
          <a:xfrm>
            <a:off x="1943100" y="5141912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 10-20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D58F28-F3F5-B6C8-FCE1-4A47DC65AB86}"/>
              </a:ext>
            </a:extLst>
          </p:cNvPr>
          <p:cNvSpPr txBox="1"/>
          <p:nvPr/>
        </p:nvSpPr>
        <p:spPr>
          <a:xfrm>
            <a:off x="7658100" y="5017770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TESTS D’UNE POLYSOMNOGRAPHIE</a:t>
            </a:r>
          </a:p>
        </p:txBody>
      </p:sp>
    </p:spTree>
    <p:extLst>
      <p:ext uri="{BB962C8B-B14F-4D97-AF65-F5344CB8AC3E}">
        <p14:creationId xmlns:p14="http://schemas.microsoft.com/office/powerpoint/2010/main" val="93935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64939-E519-3EE2-6F5A-731113DD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253" y="555018"/>
            <a:ext cx="9905998" cy="1478570"/>
          </a:xfrm>
        </p:spPr>
        <p:txBody>
          <a:bodyPr>
            <a:normAutofit/>
          </a:bodyPr>
          <a:lstStyle/>
          <a:p>
            <a:r>
              <a:rPr lang="fr-FR" sz="4400" b="1" dirty="0"/>
              <a:t>Déroulé d’une nuit </a:t>
            </a:r>
            <a:r>
              <a:rPr lang="fr-FR" sz="2400" b="1" dirty="0"/>
              <a:t>(rappel) </a:t>
            </a:r>
            <a:endParaRPr lang="fr-FR" sz="44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7A35D7-25A7-21A1-6C01-5C02DC99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033588"/>
            <a:ext cx="4320540" cy="3541714"/>
          </a:xfrm>
        </p:spPr>
        <p:txBody>
          <a:bodyPr/>
          <a:lstStyle/>
          <a:p>
            <a:r>
              <a:rPr lang="fr-FR" dirty="0"/>
              <a:t>5-6 cycles</a:t>
            </a:r>
          </a:p>
          <a:p>
            <a:r>
              <a:rPr lang="fr-FR" dirty="0"/>
              <a:t>Cycle = Sommeil Léger, Profond, Paradoxal, Éveil </a:t>
            </a:r>
          </a:p>
          <a:p>
            <a:r>
              <a:rPr lang="fr-FR" dirty="0"/>
              <a:t>Début de nuit : sommeil paradoxal presque absent</a:t>
            </a:r>
          </a:p>
          <a:p>
            <a:r>
              <a:rPr lang="fr-FR" dirty="0"/>
              <a:t>Fin de nuit : sommeil profond presque absent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A51622-3362-BC4E-735B-C696E6CFB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" r="946"/>
          <a:stretch>
            <a:fillRect/>
          </a:stretch>
        </p:blipFill>
        <p:spPr bwMode="auto">
          <a:xfrm>
            <a:off x="4926330" y="1953578"/>
            <a:ext cx="7075655" cy="4412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99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FBEEC-834B-53B4-5F41-4B918FE0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II) EEG ET PATHOLOGIES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50A47C-460F-B6A2-CA79-96ED59869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05289"/>
            <a:ext cx="10174288" cy="4334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Pathologies étudiées : </a:t>
            </a:r>
            <a:endParaRPr lang="fr-FR" dirty="0"/>
          </a:p>
          <a:p>
            <a:r>
              <a:rPr lang="fr-FR" dirty="0"/>
              <a:t>SYNDROME D’APNÉE OBSTRUCTIVE DU SOMMEIL</a:t>
            </a:r>
          </a:p>
          <a:p>
            <a:endParaRPr lang="fr-FR" dirty="0"/>
          </a:p>
          <a:p>
            <a:r>
              <a:rPr lang="fr-FR" dirty="0"/>
              <a:t>NARCOLEPSIE DE TYPE 1</a:t>
            </a:r>
          </a:p>
          <a:p>
            <a:endParaRPr lang="fr-FR" dirty="0"/>
          </a:p>
          <a:p>
            <a:r>
              <a:rPr lang="fr-FR" dirty="0"/>
              <a:t>ISOMNIES/PARASOMNIES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17F800-FFED-8F73-2086-0653BFFA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85" y="3288147"/>
            <a:ext cx="3460652" cy="27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0EA323-9E37-15EB-CA0B-94BB3883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98478"/>
            <a:ext cx="9905998" cy="1478570"/>
          </a:xfrm>
        </p:spPr>
        <p:txBody>
          <a:bodyPr>
            <a:normAutofit/>
          </a:bodyPr>
          <a:lstStyle/>
          <a:p>
            <a:r>
              <a:rPr lang="fr-FR" b="1" dirty="0"/>
              <a:t>Syndrome d’apnée obstructive du sommeil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CC14164-2296-887F-C1E5-C2C6E1E7E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0121" y="2097088"/>
            <a:ext cx="5466384" cy="3541712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6609746-190F-6E33-8CB7-7DE704B2BEFA}"/>
              </a:ext>
            </a:extLst>
          </p:cNvPr>
          <p:cNvCxnSpPr>
            <a:cxnSpLocks/>
          </p:cNvCxnSpPr>
          <p:nvPr/>
        </p:nvCxnSpPr>
        <p:spPr>
          <a:xfrm flipV="1">
            <a:off x="8539089" y="4644170"/>
            <a:ext cx="529787" cy="7578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0766188-E202-F1E9-92E4-36A5C52C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082" y="5384800"/>
            <a:ext cx="850900" cy="254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3AAA81-B9B8-4A6B-CB5C-AE077DF1B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4" y="2397076"/>
            <a:ext cx="5120850" cy="24440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89D911-79C9-61F5-69F2-4B31F2D8173E}"/>
              </a:ext>
            </a:extLst>
          </p:cNvPr>
          <p:cNvSpPr txBox="1"/>
          <p:nvPr/>
        </p:nvSpPr>
        <p:spPr>
          <a:xfrm>
            <a:off x="453684" y="1997612"/>
            <a:ext cx="501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    NORMAL                         ANORMAL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C9AF5A-93DD-98B0-EC16-F29C50F9434E}"/>
              </a:ext>
            </a:extLst>
          </p:cNvPr>
          <p:cNvSpPr txBox="1"/>
          <p:nvPr/>
        </p:nvSpPr>
        <p:spPr>
          <a:xfrm>
            <a:off x="6349927" y="5733099"/>
            <a:ext cx="476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POLYSOMNOGRAPHIE D’UNE PERSONNE SOUFFRANT DE SAOS</a:t>
            </a:r>
          </a:p>
        </p:txBody>
      </p:sp>
    </p:spTree>
    <p:extLst>
      <p:ext uri="{BB962C8B-B14F-4D97-AF65-F5344CB8AC3E}">
        <p14:creationId xmlns:p14="http://schemas.microsoft.com/office/powerpoint/2010/main" val="306228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41A7E-D0A5-A6B6-65BD-FA9E77AC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35" y="1613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/>
              <a:t>NARCOLEPSIE DE TYPE 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4A873F-9764-7A20-0758-1E392E37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569" y="1467933"/>
            <a:ext cx="4393882" cy="419093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664A82B-9D0D-2193-6D2B-8C662CE34229}"/>
              </a:ext>
            </a:extLst>
          </p:cNvPr>
          <p:cNvSpPr/>
          <p:nvPr/>
        </p:nvSpPr>
        <p:spPr>
          <a:xfrm>
            <a:off x="1841109" y="3866514"/>
            <a:ext cx="1051560" cy="90297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898098-8EAC-F70A-AD11-F197919E23AD}"/>
              </a:ext>
            </a:extLst>
          </p:cNvPr>
          <p:cNvSpPr txBox="1"/>
          <p:nvPr/>
        </p:nvSpPr>
        <p:spPr>
          <a:xfrm>
            <a:off x="6461349" y="5658864"/>
            <a:ext cx="461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COMPARAISON EXAMENS                    INDIVIDU NORMAL VS NARCOLEPTIQUE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E212CF-937D-8C63-8379-C5F4F62D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50" y="1837469"/>
            <a:ext cx="4970682" cy="31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B0247-8400-958A-1062-8E89A415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671" y="242704"/>
            <a:ext cx="9905998" cy="1478570"/>
          </a:xfrm>
        </p:spPr>
        <p:txBody>
          <a:bodyPr>
            <a:normAutofit/>
          </a:bodyPr>
          <a:lstStyle/>
          <a:p>
            <a:r>
              <a:rPr lang="fr-FR" sz="4000" b="1" dirty="0"/>
              <a:t>ISOMNIES ET PARASOMNIES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5C90A3A-B52D-E0CB-C949-B39DFC4ED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9340" y="1560107"/>
            <a:ext cx="1995853" cy="20929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740E8D-B8D9-9022-BBC5-E5A73A75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861" y="3653104"/>
            <a:ext cx="2752676" cy="202828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F93CCB-A2A4-FE46-0942-E5AA3EF180B7}"/>
              </a:ext>
            </a:extLst>
          </p:cNvPr>
          <p:cNvSpPr txBox="1"/>
          <p:nvPr/>
        </p:nvSpPr>
        <p:spPr>
          <a:xfrm>
            <a:off x="889782" y="1722478"/>
            <a:ext cx="99059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Insomnie: </a:t>
            </a:r>
          </a:p>
          <a:p>
            <a:pPr marL="285750" indent="-285750">
              <a:buFontTx/>
              <a:buChar char="-"/>
            </a:pPr>
            <a:r>
              <a:rPr lang="fr-FR" sz="3200" dirty="0" err="1"/>
              <a:t>Hyperarousal</a:t>
            </a:r>
            <a:endParaRPr lang="fr-FR" sz="3200" dirty="0"/>
          </a:p>
          <a:p>
            <a:pPr marL="285750" indent="-285750">
              <a:buFontTx/>
              <a:buChar char="-"/>
            </a:pPr>
            <a:r>
              <a:rPr lang="fr-FR" sz="3200" dirty="0"/>
              <a:t>État de veille active durant le sommeil</a:t>
            </a:r>
          </a:p>
          <a:p>
            <a:pPr marL="285750" indent="-285750">
              <a:buFontTx/>
              <a:buChar char="-"/>
            </a:pPr>
            <a:endParaRPr lang="fr-FR" sz="3200" dirty="0"/>
          </a:p>
          <a:p>
            <a:pPr marL="285750" indent="-285750">
              <a:buFontTx/>
              <a:buChar char="-"/>
            </a:pPr>
            <a:endParaRPr lang="fr-FR" sz="3200" dirty="0"/>
          </a:p>
          <a:p>
            <a:r>
              <a:rPr lang="fr-FR" sz="3200" dirty="0"/>
              <a:t>Parasomnie: </a:t>
            </a:r>
          </a:p>
          <a:p>
            <a:pPr marL="457200" indent="-457200">
              <a:buFontTx/>
              <a:buChar char="-"/>
            </a:pPr>
            <a:r>
              <a:rPr lang="fr-FR" sz="3200" dirty="0"/>
              <a:t>Dissociation spatiale</a:t>
            </a:r>
          </a:p>
          <a:p>
            <a:pPr marL="457200" indent="-457200">
              <a:buFontTx/>
              <a:buChar char="-"/>
            </a:pPr>
            <a:r>
              <a:rPr lang="fr-FR" sz="3200" dirty="0"/>
              <a:t>Eveil incomplet :                                                     sommeil profond x capacité d’activité motrice complexe </a:t>
            </a:r>
            <a:endParaRPr lang="fr-FR" sz="2000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99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1ABDB-A683-64C9-644E-955B606D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III) LIMITES ET PERSPECTIVES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7B7A1-5D71-E95F-7842-4DB04DF3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353" y="1940877"/>
            <a:ext cx="7031038" cy="3541714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/>
              <a:t>Limites :</a:t>
            </a:r>
          </a:p>
          <a:p>
            <a:pPr>
              <a:buFontTx/>
              <a:buChar char="-"/>
            </a:pPr>
            <a:r>
              <a:rPr lang="fr-FR" sz="2600" dirty="0"/>
              <a:t>Résolution spatiale   </a:t>
            </a:r>
          </a:p>
          <a:p>
            <a:pPr>
              <a:buFontTx/>
              <a:buChar char="-"/>
            </a:pPr>
            <a:r>
              <a:rPr lang="fr-FR" sz="2600" dirty="0"/>
              <a:t>Variabilité inter-observateur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 </a:t>
            </a:r>
            <a:r>
              <a:rPr lang="fr-FR" sz="3000" dirty="0"/>
              <a:t>Perspectives :  </a:t>
            </a:r>
          </a:p>
          <a:p>
            <a:pPr>
              <a:buFontTx/>
              <a:buChar char="-"/>
            </a:pPr>
            <a:r>
              <a:rPr lang="fr-FR" dirty="0"/>
              <a:t>Automatisation : Deep Learning, Bases de données</a:t>
            </a:r>
          </a:p>
          <a:p>
            <a:pPr>
              <a:buFontTx/>
              <a:buChar char="-"/>
            </a:pPr>
            <a:r>
              <a:rPr lang="fr-FR" dirty="0"/>
              <a:t>Miniaturisation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612C52-E5BC-D863-075B-27D1AF80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30" y="1664970"/>
            <a:ext cx="3898900" cy="26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45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2787</TotalTime>
  <Words>179</Words>
  <Application>Microsoft Macintosh PowerPoint</Application>
  <PresentationFormat>Grand écran</PresentationFormat>
  <Paragraphs>46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Aptos</vt:lpstr>
      <vt:lpstr>Arial</vt:lpstr>
      <vt:lpstr>Tw Cen MT</vt:lpstr>
      <vt:lpstr>Circuit</vt:lpstr>
      <vt:lpstr>L'EEG au cœur de l'exploration du sommeil : physiologie  et pathologies   </vt:lpstr>
      <vt:lpstr>Plan </vt:lpstr>
      <vt:lpstr>I) FONDEMENTS ET APPORTS DE L’EEG </vt:lpstr>
      <vt:lpstr>Déroulé d’une nuit (rappel) </vt:lpstr>
      <vt:lpstr>II) EEG ET PATHOLOGIES</vt:lpstr>
      <vt:lpstr>Syndrome d’apnée obstructive du sommeil</vt:lpstr>
      <vt:lpstr>NARCOLEPSIE DE TYPE 1</vt:lpstr>
      <vt:lpstr>ISOMNIES ET PARASOMNIES</vt:lpstr>
      <vt:lpstr>III) LIMITES ET PERSPECTIVES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Romain BERGER</dc:creator>
  <cp:lastModifiedBy>Romain BERGER</cp:lastModifiedBy>
  <cp:revision>2</cp:revision>
  <dcterms:created xsi:type="dcterms:W3CDTF">2026-07-07T08:43:12Z</dcterms:created>
  <dcterms:modified xsi:type="dcterms:W3CDTF">2026-07-09T07:10:54Z</dcterms:modified>
</cp:coreProperties>
</file>