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notesMasterIdLst>
    <p:notesMasterId r:id="rId17"/>
  </p:notesMasterIdLst>
  <p:sldIdLst>
    <p:sldId id="256" r:id="rId2"/>
    <p:sldId id="399" r:id="rId3"/>
    <p:sldId id="400" r:id="rId4"/>
    <p:sldId id="384" r:id="rId5"/>
    <p:sldId id="404" r:id="rId6"/>
    <p:sldId id="412" r:id="rId7"/>
    <p:sldId id="406" r:id="rId8"/>
    <p:sldId id="394" r:id="rId9"/>
    <p:sldId id="413" r:id="rId10"/>
    <p:sldId id="407" r:id="rId11"/>
    <p:sldId id="408" r:id="rId12"/>
    <p:sldId id="409" r:id="rId13"/>
    <p:sldId id="416" r:id="rId14"/>
    <p:sldId id="411" r:id="rId15"/>
    <p:sldId id="415" r:id="rId1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B336"/>
    <a:srgbClr val="BBFFCA"/>
    <a:srgbClr val="DB231A"/>
    <a:srgbClr val="FF9300"/>
    <a:srgbClr val="990000"/>
    <a:srgbClr val="BDD8FF"/>
    <a:srgbClr val="9FFFA8"/>
    <a:srgbClr val="9D68FF"/>
    <a:srgbClr val="85AEFF"/>
    <a:srgbClr val="C5F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3"/>
    <p:restoredTop sz="88112" autoAdjust="0"/>
  </p:normalViewPr>
  <p:slideViewPr>
    <p:cSldViewPr snapToGrid="0" snapToObjects="1">
      <p:cViewPr>
        <p:scale>
          <a:sx n="99" d="100"/>
          <a:sy n="99" d="100"/>
        </p:scale>
        <p:origin x="1344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407262242083"/>
          <c:y val="0.182070979244331"/>
          <c:w val="0.564680388950607"/>
          <c:h val="0.797396152325747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Informatique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17548786118675"/>
                  <c:y val="-0.0135140220131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 smtClean="0"/>
                      <a:t>Robotique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783085623243"/>
                      <c:h val="0.122585979783286"/>
                    </c:manualLayout>
                  </c15:layout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Clinique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Didactique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Didactique</c:v>
                </c:pt>
                <c:pt idx="1">
                  <c:v>Informatique</c:v>
                </c:pt>
                <c:pt idx="2">
                  <c:v>Robotique</c:v>
                </c:pt>
                <c:pt idx="3">
                  <c:v>Médical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25.0</c:v>
                </c:pt>
                <c:pt idx="1">
                  <c:v>25.0</c:v>
                </c:pt>
                <c:pt idx="2">
                  <c:v>25.0</c:v>
                </c:pt>
                <c:pt idx="3">
                  <c:v>25.0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B74C8-7AC6-254B-A968-07E4E31C205B}" type="datetimeFigureOut">
              <a:rPr lang="fr-FR" smtClean="0"/>
              <a:t>08/11/2018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3A44A-CA17-594A-86F2-F1E2F9977C7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76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65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fr-FR" sz="20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60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endParaRPr lang="fr-FR" sz="20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41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dirty="0" smtClean="0">
                <a:solidFill>
                  <a:srgbClr val="000000"/>
                </a:solidFill>
              </a:rPr>
              <a:t>Par contre, les simulateurs doivent intégrer une réflexion </a:t>
            </a:r>
          </a:p>
          <a:p>
            <a:pPr lvl="1" algn="just"/>
            <a:r>
              <a:rPr lang="fr-FR" sz="2000" dirty="0" smtClean="0">
                <a:solidFill>
                  <a:srgbClr val="000000"/>
                </a:solidFill>
              </a:rPr>
              <a:t>sur les enjeux de la formation </a:t>
            </a:r>
          </a:p>
          <a:p>
            <a:pPr lvl="1" algn="just"/>
            <a:r>
              <a:rPr lang="fr-FR" sz="2000" dirty="0" smtClean="0">
                <a:solidFill>
                  <a:srgbClr val="000000"/>
                </a:solidFill>
              </a:rPr>
              <a:t>et des développement techniques permettant leur réalisation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14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61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3A44A-CA17-594A-86F2-F1E2F9977C7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2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4638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              Lieu de la présentation - 17/11/2003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C2D51-97BE-5744-B128-F69058E12E5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DFEDE-6229-0141-A163-867E891FBBA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2763-C34C-A44D-8BC4-E6463F1BCBB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63DD2-A51F-394E-AF26-BC4DC4939CF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8A186-C802-3F41-A897-F6CE9BB123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8006-5CCE-A240-9BA3-FF54F405EA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72118" y="268288"/>
            <a:ext cx="785907" cy="646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489185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0"/>
            <a:ext cx="7929254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202" y="474191"/>
            <a:ext cx="506506" cy="365125"/>
          </a:xfrm>
        </p:spPr>
        <p:txBody>
          <a:bodyPr/>
          <a:lstStyle/>
          <a:p>
            <a:fld id="{CC6B0A74-C483-EE45-8F07-51E1A9DB5E46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ADD0-D1C9-7040-BFE5-F273604DADE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2D559-4A7C-EF49-B804-DBCBE8AF992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9C5-4D3C-7C43-8CED-53678E3661D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B888-8D44-B045-BCD4-03B0D8F4D69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11/8/18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 smtClean="0"/>
              <a:t>Laboratoire TIMC-IMAG – Equipe GMCAO – 30/06/2015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0190B888-8D44-B045-BCD4-03B0D8F4D694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72940" y="557211"/>
            <a:ext cx="5440680" cy="290036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Vers la conception de simulateurs de gestes </a:t>
            </a:r>
            <a:r>
              <a:rPr lang="fr-FR" sz="3200" dirty="0" smtClean="0">
                <a:solidFill>
                  <a:schemeClr val="bg1"/>
                </a:solidFill>
              </a:rPr>
              <a:t>médico-chirurgicaux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dirty="0" smtClean="0">
                <a:solidFill>
                  <a:schemeClr val="bg1"/>
                </a:solidFill>
              </a:rPr>
              <a:t>-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chemeClr val="bg1"/>
                </a:solidFill>
              </a:rPr>
              <a:t>Un simulateur d’accouchement par extraction instrumentale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6117" y="4289369"/>
            <a:ext cx="7467884" cy="621792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>
                <a:ln w="0">
                  <a:noFill/>
                </a:ln>
                <a:solidFill>
                  <a:schemeClr val="tx1"/>
                </a:solidFill>
              </a:rPr>
              <a:t>Florence Zara</a:t>
            </a:r>
          </a:p>
          <a:p>
            <a:pPr algn="ctr"/>
            <a:endParaRPr lang="fr-FR" sz="1100" dirty="0">
              <a:ln w="0">
                <a:noFill/>
              </a:ln>
              <a:solidFill>
                <a:schemeClr val="tx1"/>
              </a:solidFill>
            </a:endParaRPr>
          </a:p>
          <a:p>
            <a:pPr algn="ctr"/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Maître </a:t>
            </a:r>
            <a:r>
              <a:rPr lang="fr-FR" sz="2000" dirty="0">
                <a:ln w="0">
                  <a:noFill/>
                </a:ln>
                <a:solidFill>
                  <a:schemeClr val="tx1"/>
                </a:solidFill>
              </a:rPr>
              <a:t>de </a:t>
            </a:r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conférences </a:t>
            </a:r>
          </a:p>
          <a:p>
            <a:pPr algn="ctr"/>
            <a:r>
              <a:rPr lang="fr-FR" sz="2000" dirty="0">
                <a:ln w="0">
                  <a:noFill/>
                </a:ln>
                <a:solidFill>
                  <a:schemeClr val="tx1"/>
                </a:solidFill>
              </a:rPr>
              <a:t>	U</a:t>
            </a:r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niversité Lyon 1, LIRIS, équipe SAARA, Villeurbanne.</a:t>
            </a:r>
            <a:endParaRPr lang="fr-FR" sz="2000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3647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IA &amp; médecine : une chance ?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fr-FR" dirty="0" smtClean="0">
                <a:solidFill>
                  <a:schemeClr val="accent1"/>
                </a:solidFill>
              </a:rPr>
              <a:t> Colloque du CROM RA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fr-FR" dirty="0" smtClean="0">
                <a:solidFill>
                  <a:schemeClr val="accent1"/>
                </a:solidFill>
              </a:rPr>
              <a:t> 09/11/2018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497" y="6369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8372" y="61800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23393" y="6258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8" name="Image 7" descr="logo_uc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7" y="1281137"/>
            <a:ext cx="919377" cy="919377"/>
          </a:xfrm>
          <a:prstGeom prst="rect">
            <a:avLst/>
          </a:prstGeom>
        </p:spPr>
      </p:pic>
      <p:pic>
        <p:nvPicPr>
          <p:cNvPr id="9" name="Image 8" descr="logo_liri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2" y="2453319"/>
            <a:ext cx="1026465" cy="462632"/>
          </a:xfrm>
          <a:prstGeom prst="rect">
            <a:avLst/>
          </a:prstGeom>
        </p:spPr>
      </p:pic>
      <p:pic>
        <p:nvPicPr>
          <p:cNvPr id="11" name="Image 10" descr="logo_cnr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6" y="325015"/>
            <a:ext cx="672100" cy="6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57674" y="1390376"/>
            <a:ext cx="8680704" cy="1430099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57674" y="3035257"/>
            <a:ext cx="8680704" cy="2489781"/>
          </a:xfrm>
          <a:prstGeom prst="roundRect">
            <a:avLst/>
          </a:prstGeom>
          <a:solidFill>
            <a:srgbClr val="FFB336">
              <a:alpha val="36863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137" y="267816"/>
            <a:ext cx="7489185" cy="1143000"/>
          </a:xfrm>
        </p:spPr>
        <p:txBody>
          <a:bodyPr/>
          <a:lstStyle/>
          <a:p>
            <a:r>
              <a:rPr lang="fr-FR" dirty="0"/>
              <a:t>Enjeux au niveau </a:t>
            </a:r>
            <a:r>
              <a:rPr lang="fr-FR" dirty="0" smtClean="0"/>
              <a:t>didactique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674" y="1175594"/>
            <a:ext cx="8680704" cy="4246413"/>
          </a:xfrm>
        </p:spPr>
        <p:txBody>
          <a:bodyPr>
            <a:normAutofit fontScale="92500" lnSpcReduction="20000"/>
          </a:bodyPr>
          <a:lstStyle/>
          <a:p>
            <a:pPr lvl="0"/>
            <a:endParaRPr lang="fr-FR" dirty="0" smtClean="0"/>
          </a:p>
          <a:p>
            <a:pPr lvl="0"/>
            <a:r>
              <a:rPr lang="fr-FR" dirty="0" smtClean="0"/>
              <a:t>Elaborer des </a:t>
            </a:r>
            <a:r>
              <a:rPr lang="fr-FR" b="1" dirty="0" smtClean="0"/>
              <a:t>scénarios pertinents et progressifs </a:t>
            </a:r>
            <a:r>
              <a:rPr lang="fr-FR" dirty="0"/>
              <a:t>pour </a:t>
            </a:r>
            <a:r>
              <a:rPr lang="fr-FR" dirty="0" smtClean="0"/>
              <a:t>l’apprentissage</a:t>
            </a:r>
            <a:endParaRPr lang="fr-FR" dirty="0"/>
          </a:p>
          <a:p>
            <a:pPr lvl="0"/>
            <a:r>
              <a:rPr lang="fr-FR" b="1" dirty="0" smtClean="0"/>
              <a:t>Evaluer l’apport pour l’apprentissage </a:t>
            </a:r>
          </a:p>
          <a:p>
            <a:pPr lvl="1"/>
            <a:r>
              <a:rPr lang="fr-FR" dirty="0" smtClean="0"/>
              <a:t>Accélération de l’apprentissage ? Qualité de l’apprentissage ?</a:t>
            </a:r>
          </a:p>
          <a:p>
            <a:endParaRPr lang="fr-FR" sz="1200" dirty="0" smtClean="0"/>
          </a:p>
          <a:p>
            <a:pPr marL="0" indent="0" algn="ctr">
              <a:buNone/>
            </a:pPr>
            <a:r>
              <a:rPr lang="fr-FR" b="1" dirty="0" smtClean="0"/>
              <a:t>Evaluation du </a:t>
            </a:r>
            <a:r>
              <a:rPr lang="fr-FR" b="1" dirty="0"/>
              <a:t>simulateur dans son </a:t>
            </a:r>
            <a:r>
              <a:rPr lang="fr-FR" b="1" dirty="0" smtClean="0"/>
              <a:t>intégralité</a:t>
            </a:r>
            <a:endParaRPr lang="fr-FR" dirty="0" smtClean="0"/>
          </a:p>
          <a:p>
            <a:r>
              <a:rPr lang="fr-FR" dirty="0" smtClean="0"/>
              <a:t>Simulateur </a:t>
            </a:r>
            <a:r>
              <a:rPr lang="fr-FR" dirty="0"/>
              <a:t>doit permettre d’apprendre le « vrai geste »</a:t>
            </a:r>
          </a:p>
          <a:p>
            <a:pPr lvl="0"/>
            <a:r>
              <a:rPr lang="fr-FR" dirty="0" smtClean="0"/>
              <a:t>La difficulté réside dans le fait qu’il ne faut pas </a:t>
            </a:r>
            <a:r>
              <a:rPr lang="fr-FR" dirty="0"/>
              <a:t>apprendre à faire l’intervention sur le simulateur </a:t>
            </a:r>
            <a:r>
              <a:rPr lang="fr-FR" dirty="0" smtClean="0"/>
              <a:t>/ à </a:t>
            </a:r>
            <a:r>
              <a:rPr lang="fr-FR" dirty="0"/>
              <a:t>utiliser le </a:t>
            </a:r>
            <a:r>
              <a:rPr lang="fr-FR" dirty="0" smtClean="0"/>
              <a:t>simulateur</a:t>
            </a:r>
          </a:p>
          <a:p>
            <a:pPr lvl="0"/>
            <a:r>
              <a:rPr lang="fr-FR" dirty="0" smtClean="0"/>
              <a:t>Il faut réussir à faire en sorte que le simulateur aide à s’approprier </a:t>
            </a:r>
            <a:r>
              <a:rPr lang="fr-FR" dirty="0"/>
              <a:t>le geste, </a:t>
            </a:r>
            <a:r>
              <a:rPr lang="fr-FR" dirty="0" smtClean="0"/>
              <a:t>à analyser </a:t>
            </a:r>
            <a:r>
              <a:rPr lang="fr-FR" dirty="0"/>
              <a:t>les </a:t>
            </a:r>
            <a:r>
              <a:rPr lang="fr-FR" dirty="0" smtClean="0"/>
              <a:t>situations rencontrées et à acquérir la dextérité </a:t>
            </a:r>
            <a:r>
              <a:rPr lang="fr-FR" dirty="0"/>
              <a:t>du </a:t>
            </a:r>
            <a:r>
              <a:rPr lang="fr-FR" dirty="0" smtClean="0"/>
              <a:t>geste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39237" y="5818784"/>
            <a:ext cx="8112336" cy="369332"/>
          </a:xfrm>
          <a:prstGeom prst="rect">
            <a:avLst/>
          </a:prstGeom>
          <a:solidFill>
            <a:srgbClr val="FFD491"/>
          </a:solidFill>
        </p:spPr>
        <p:txBody>
          <a:bodyPr wrap="square">
            <a:spAutoFit/>
          </a:bodyPr>
          <a:lstStyle/>
          <a:p>
            <a:r>
              <a:rPr lang="fr-FR" i="1" dirty="0" smtClean="0"/>
              <a:t>« Il </a:t>
            </a:r>
            <a:r>
              <a:rPr lang="fr-FR" i="1" dirty="0"/>
              <a:t>faut apprendre à opérer un vrai patient et non pas à opérer le </a:t>
            </a:r>
            <a:r>
              <a:rPr lang="fr-FR" i="1" dirty="0" smtClean="0"/>
              <a:t>simulateur. »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02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212497" y="1591111"/>
            <a:ext cx="8686802" cy="1924821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12497" y="3870264"/>
            <a:ext cx="8686802" cy="2028259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87481"/>
            <a:ext cx="7489185" cy="603504"/>
          </a:xfrm>
        </p:spPr>
        <p:txBody>
          <a:bodyPr/>
          <a:lstStyle/>
          <a:p>
            <a:r>
              <a:rPr lang="fr-FR" dirty="0" smtClean="0"/>
              <a:t>A moyen et plus long termes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6740" y="1820741"/>
            <a:ext cx="9458493" cy="4167935"/>
          </a:xfrm>
        </p:spPr>
        <p:txBody>
          <a:bodyPr>
            <a:normAutofit/>
          </a:bodyPr>
          <a:lstStyle/>
          <a:p>
            <a:pPr lvl="0"/>
            <a:r>
              <a:rPr lang="fr-FR" b="1" dirty="0" smtClean="0"/>
              <a:t>Réussir à faire du « patient spécifique » </a:t>
            </a:r>
            <a:endParaRPr lang="fr-FR" b="1" dirty="0"/>
          </a:p>
          <a:p>
            <a:pPr lvl="1"/>
            <a:r>
              <a:rPr lang="fr-FR" dirty="0"/>
              <a:t>Entrainement avant opération à </a:t>
            </a:r>
            <a:r>
              <a:rPr lang="fr-FR" dirty="0" smtClean="0"/>
              <a:t>risques</a:t>
            </a:r>
          </a:p>
          <a:p>
            <a:pPr lvl="1"/>
            <a:r>
              <a:rPr lang="fr-FR" dirty="0" smtClean="0"/>
              <a:t>Diagnostic / prédiction avant une opération pour évaluer les risques </a:t>
            </a:r>
          </a:p>
          <a:p>
            <a:pPr lvl="1"/>
            <a:r>
              <a:rPr lang="fr-FR" dirty="0" smtClean="0"/>
              <a:t>Aide au cours de </a:t>
            </a:r>
            <a:r>
              <a:rPr lang="fr-FR" dirty="0"/>
              <a:t>l’intervention</a:t>
            </a:r>
          </a:p>
          <a:p>
            <a:pPr lvl="0"/>
            <a:endParaRPr lang="fr-FR" dirty="0" smtClean="0"/>
          </a:p>
          <a:p>
            <a:pPr lvl="0"/>
            <a:r>
              <a:rPr lang="fr-FR" b="1" dirty="0" smtClean="0"/>
              <a:t>Cas du simulateur d’accouchement</a:t>
            </a:r>
            <a:r>
              <a:rPr lang="fr-FR" b="1" dirty="0"/>
              <a:t> </a:t>
            </a:r>
          </a:p>
          <a:p>
            <a:pPr lvl="1"/>
            <a:r>
              <a:rPr lang="fr-FR" dirty="0"/>
              <a:t>M</a:t>
            </a:r>
            <a:r>
              <a:rPr lang="fr-FR" dirty="0" smtClean="0"/>
              <a:t>eilleur </a:t>
            </a:r>
            <a:r>
              <a:rPr lang="fr-FR" dirty="0"/>
              <a:t>compréhension des forces mises en jeu lors de </a:t>
            </a:r>
            <a:r>
              <a:rPr lang="fr-FR" dirty="0" smtClean="0"/>
              <a:t>l’accouchement</a:t>
            </a:r>
          </a:p>
          <a:p>
            <a:pPr lvl="1"/>
            <a:r>
              <a:rPr lang="fr-FR" dirty="0"/>
              <a:t>Limiter le nombre de césariennes en osant faire le geste d’extraction par </a:t>
            </a:r>
            <a:r>
              <a:rPr lang="fr-FR" dirty="0" smtClean="0"/>
              <a:t>forceps</a:t>
            </a:r>
            <a:endParaRPr lang="fr-FR" dirty="0"/>
          </a:p>
          <a:p>
            <a:pPr lvl="1"/>
            <a:r>
              <a:rPr lang="fr-FR" dirty="0"/>
              <a:t>P</a:t>
            </a:r>
            <a:r>
              <a:rPr lang="fr-FR" dirty="0" smtClean="0"/>
              <a:t>rédiction </a:t>
            </a:r>
            <a:r>
              <a:rPr lang="fr-FR" dirty="0"/>
              <a:t>si accouchement à risque en terme de dommages </a:t>
            </a:r>
            <a:r>
              <a:rPr lang="fr-FR" dirty="0" smtClean="0"/>
              <a:t>pour la parturiente</a:t>
            </a:r>
          </a:p>
          <a:p>
            <a:pPr lvl="1"/>
            <a:r>
              <a:rPr lang="fr-FR" dirty="0" smtClean="0"/>
              <a:t>Améliorer </a:t>
            </a:r>
            <a:r>
              <a:rPr lang="fr-FR" dirty="0"/>
              <a:t>la prise en charge du </a:t>
            </a:r>
            <a:r>
              <a:rPr lang="fr-FR" dirty="0" smtClean="0"/>
              <a:t>prolapsus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2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457199" y="1691752"/>
            <a:ext cx="8002256" cy="2854490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10247"/>
            <a:ext cx="7489185" cy="693012"/>
          </a:xfrm>
        </p:spPr>
        <p:txBody>
          <a:bodyPr/>
          <a:lstStyle/>
          <a:p>
            <a:r>
              <a:rPr lang="fr-FR" dirty="0" smtClean="0"/>
              <a:t>Questions soulevées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0200" y="1779716"/>
            <a:ext cx="8182507" cy="3013339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fr-FR" b="1" dirty="0" smtClean="0"/>
              <a:t>Incidence sur la </a:t>
            </a:r>
            <a:r>
              <a:rPr lang="fr-FR" b="1" dirty="0"/>
              <a:t>formation médicale</a:t>
            </a:r>
            <a:endParaRPr lang="fr-FR" b="1" dirty="0" smtClean="0"/>
          </a:p>
          <a:p>
            <a:r>
              <a:rPr lang="fr-FR" dirty="0"/>
              <a:t>Rentre dans le cadre du Développement Professionnel Continu (DPC) médical </a:t>
            </a:r>
            <a:r>
              <a:rPr lang="fr-FR" dirty="0" smtClean="0"/>
              <a:t>?</a:t>
            </a:r>
            <a:r>
              <a:rPr lang="fr-FR" dirty="0"/>
              <a:t> </a:t>
            </a:r>
          </a:p>
          <a:p>
            <a:pPr lvl="0"/>
            <a:r>
              <a:rPr lang="fr-FR" dirty="0" smtClean="0"/>
              <a:t>Vers </a:t>
            </a:r>
            <a:r>
              <a:rPr lang="fr-FR" dirty="0"/>
              <a:t>des certifications obligatoires sur les simulateurs ? </a:t>
            </a:r>
            <a:endParaRPr lang="fr-FR" dirty="0" smtClean="0"/>
          </a:p>
          <a:p>
            <a:pPr lvl="1"/>
            <a:r>
              <a:rPr lang="fr-FR" dirty="0" smtClean="0"/>
              <a:t>Obligation </a:t>
            </a:r>
            <a:r>
              <a:rPr lang="fr-FR" dirty="0"/>
              <a:t>d’un certain </a:t>
            </a:r>
            <a:r>
              <a:rPr lang="fr-FR" dirty="0" smtClean="0"/>
              <a:t>nombre </a:t>
            </a:r>
            <a:r>
              <a:rPr lang="fr-FR" dirty="0"/>
              <a:t>d’heures sur </a:t>
            </a:r>
            <a:r>
              <a:rPr lang="fr-FR" dirty="0" smtClean="0"/>
              <a:t>les simulateurs</a:t>
            </a:r>
            <a:r>
              <a:rPr lang="fr-FR" dirty="0"/>
              <a:t> </a:t>
            </a:r>
            <a:endParaRPr lang="fr-FR" dirty="0" smtClean="0"/>
          </a:p>
          <a:p>
            <a:pPr lvl="1"/>
            <a:r>
              <a:rPr lang="fr-FR" dirty="0"/>
              <a:t>C</a:t>
            </a:r>
            <a:r>
              <a:rPr lang="fr-FR" dirty="0" smtClean="0"/>
              <a:t>omme </a:t>
            </a:r>
            <a:r>
              <a:rPr lang="fr-FR" dirty="0"/>
              <a:t>pour les pilotes d’avion, à la demande des </a:t>
            </a:r>
            <a:r>
              <a:rPr lang="fr-FR" dirty="0" smtClean="0"/>
              <a:t>assurances</a:t>
            </a:r>
            <a:r>
              <a:rPr lang="mr-IN" dirty="0" smtClean="0"/>
              <a:t>…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4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05168" y="1518038"/>
            <a:ext cx="8834906" cy="4882762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8" y="400400"/>
            <a:ext cx="7489185" cy="693012"/>
          </a:xfrm>
        </p:spPr>
        <p:txBody>
          <a:bodyPr/>
          <a:lstStyle/>
          <a:p>
            <a:pPr lvl="0" algn="ctr"/>
            <a:r>
              <a:rPr lang="fr-FR" sz="2400" b="1" dirty="0"/>
              <a:t>Apport possible des technologies issues de l’IA </a:t>
            </a:r>
            <a:br>
              <a:rPr lang="fr-FR" sz="2400" b="1" dirty="0"/>
            </a:br>
            <a:r>
              <a:rPr lang="fr-FR" sz="2400" b="1" dirty="0"/>
              <a:t>dans la conception de ces simulateurs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925" y="1681981"/>
            <a:ext cx="8834907" cy="5454203"/>
          </a:xfrm>
        </p:spPr>
        <p:txBody>
          <a:bodyPr>
            <a:normAutofit/>
          </a:bodyPr>
          <a:lstStyle/>
          <a:p>
            <a:r>
              <a:rPr lang="fr-FR" b="1" dirty="0" smtClean="0"/>
              <a:t>Au </a:t>
            </a:r>
            <a:r>
              <a:rPr lang="fr-FR" b="1" dirty="0"/>
              <a:t>niveau du composant didactique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Aide à l’élaboration de scénarios / analyse des situations / analyse du métier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Aide à l’évaluation du geste en enregistrant les trajectoires optimales</a:t>
            </a:r>
          </a:p>
          <a:p>
            <a:pPr lvl="0">
              <a:buClr>
                <a:srgbClr val="990000"/>
              </a:buClr>
            </a:pPr>
            <a:r>
              <a:rPr lang="fr-FR" b="1" dirty="0" smtClean="0">
                <a:solidFill>
                  <a:srgbClr val="333333"/>
                </a:solidFill>
              </a:rPr>
              <a:t>Au </a:t>
            </a:r>
            <a:r>
              <a:rPr lang="fr-FR" b="1" dirty="0">
                <a:solidFill>
                  <a:srgbClr val="333333"/>
                </a:solidFill>
              </a:rPr>
              <a:t>niveau du composant </a:t>
            </a:r>
            <a:r>
              <a:rPr lang="fr-FR" b="1" dirty="0" err="1">
                <a:solidFill>
                  <a:srgbClr val="333333"/>
                </a:solidFill>
              </a:rPr>
              <a:t>haptique</a:t>
            </a:r>
            <a:endParaRPr lang="fr-FR" b="1" dirty="0">
              <a:solidFill>
                <a:srgbClr val="333333"/>
              </a:solidFill>
            </a:endParaRPr>
          </a:p>
          <a:p>
            <a:pPr lvl="1">
              <a:buClr>
                <a:srgbClr val="990000">
                  <a:lumMod val="50000"/>
                </a:srgbClr>
              </a:buClr>
            </a:pPr>
            <a:r>
              <a:rPr lang="fr-FR" dirty="0">
                <a:solidFill>
                  <a:srgbClr val="0070C0"/>
                </a:solidFill>
              </a:rPr>
              <a:t>En amont, aide à l’analyse de l’environnement réel / des trajectoires (</a:t>
            </a:r>
            <a:r>
              <a:rPr lang="fr-FR" dirty="0" err="1">
                <a:solidFill>
                  <a:srgbClr val="0070C0"/>
                </a:solidFill>
              </a:rPr>
              <a:t>ddl</a:t>
            </a:r>
            <a:r>
              <a:rPr lang="fr-FR" dirty="0" smtClean="0">
                <a:solidFill>
                  <a:srgbClr val="0070C0"/>
                </a:solidFill>
              </a:rPr>
              <a:t>)</a:t>
            </a:r>
            <a:endParaRPr lang="fr-FR" sz="1100" dirty="0">
              <a:solidFill>
                <a:srgbClr val="0070C0"/>
              </a:solidFill>
            </a:endParaRPr>
          </a:p>
          <a:p>
            <a:pPr lvl="0"/>
            <a:r>
              <a:rPr lang="fr-FR" b="1" dirty="0" smtClean="0"/>
              <a:t>Au niveau de la simulation numérique</a:t>
            </a:r>
          </a:p>
          <a:p>
            <a:pPr lvl="1"/>
            <a:r>
              <a:rPr lang="fr-FR" dirty="0" smtClean="0">
                <a:solidFill>
                  <a:srgbClr val="0070C0"/>
                </a:solidFill>
              </a:rPr>
              <a:t>En amont, peut être possible d’améliorer la modélisation </a:t>
            </a:r>
            <a:r>
              <a:rPr lang="fr-FR" dirty="0">
                <a:solidFill>
                  <a:srgbClr val="0070C0"/>
                </a:solidFill>
              </a:rPr>
              <a:t>3D des organes / </a:t>
            </a:r>
            <a:r>
              <a:rPr lang="fr-FR" dirty="0" smtClean="0">
                <a:solidFill>
                  <a:srgbClr val="0070C0"/>
                </a:solidFill>
              </a:rPr>
              <a:t>la modélisation biomécanique 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Mais ensuite simulation basée </a:t>
            </a:r>
            <a:r>
              <a:rPr lang="fr-FR" dirty="0">
                <a:solidFill>
                  <a:schemeClr val="tx1"/>
                </a:solidFill>
              </a:rPr>
              <a:t>sur les équations de la </a:t>
            </a:r>
            <a:r>
              <a:rPr lang="fr-FR" dirty="0" smtClean="0">
                <a:solidFill>
                  <a:schemeClr val="tx1"/>
                </a:solidFill>
              </a:rPr>
              <a:t>mécanique</a:t>
            </a:r>
          </a:p>
          <a:p>
            <a:pPr lvl="2"/>
            <a:r>
              <a:rPr lang="fr-FR" dirty="0" smtClean="0">
                <a:solidFill>
                  <a:schemeClr val="tx1"/>
                </a:solidFill>
              </a:rPr>
              <a:t>Difficile d’utiliser des algorithmes par apprentissage 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Problème </a:t>
            </a:r>
            <a:r>
              <a:rPr lang="fr-FR" dirty="0">
                <a:solidFill>
                  <a:schemeClr val="tx1"/>
                </a:solidFill>
              </a:rPr>
              <a:t>au niveau des données à acquérir pour </a:t>
            </a:r>
            <a:r>
              <a:rPr lang="fr-FR" dirty="0" smtClean="0">
                <a:solidFill>
                  <a:schemeClr val="tx1"/>
                </a:solidFill>
              </a:rPr>
              <a:t>utiliser de tels outils </a:t>
            </a:r>
            <a:endParaRPr lang="fr-FR" dirty="0">
              <a:solidFill>
                <a:schemeClr val="tx1"/>
              </a:solidFill>
            </a:endParaRPr>
          </a:p>
          <a:p>
            <a:pPr lvl="2"/>
            <a:r>
              <a:rPr lang="fr-FR" dirty="0">
                <a:solidFill>
                  <a:schemeClr val="tx1"/>
                </a:solidFill>
              </a:rPr>
              <a:t>G</a:t>
            </a:r>
            <a:r>
              <a:rPr lang="fr-FR" dirty="0" smtClean="0">
                <a:solidFill>
                  <a:schemeClr val="tx1"/>
                </a:solidFill>
              </a:rPr>
              <a:t>estes réalisés sous IRM ?</a:t>
            </a:r>
          </a:p>
          <a:p>
            <a:pPr lvl="3"/>
            <a:endParaRPr lang="fr-FR" sz="11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1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514160" y="3246399"/>
            <a:ext cx="7945295" cy="1802119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514160" y="5210888"/>
            <a:ext cx="7945295" cy="1003630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514160" y="1429557"/>
            <a:ext cx="7945295" cy="1712888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8" y="0"/>
            <a:ext cx="7489185" cy="1143000"/>
          </a:xfrm>
        </p:spPr>
        <p:txBody>
          <a:bodyPr/>
          <a:lstStyle/>
          <a:p>
            <a:r>
              <a:rPr lang="fr-FR" dirty="0" smtClean="0"/>
              <a:t>En 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2103" y="1476477"/>
            <a:ext cx="7857352" cy="4847050"/>
          </a:xfrm>
        </p:spPr>
        <p:txBody>
          <a:bodyPr>
            <a:normAutofit lnSpcReduction="10000"/>
          </a:bodyPr>
          <a:lstStyle/>
          <a:p>
            <a:r>
              <a:rPr lang="fr-FR" b="1" dirty="0" smtClean="0"/>
              <a:t>Intérêts escomptés de tels simulateurs</a:t>
            </a:r>
          </a:p>
          <a:p>
            <a:pPr lvl="1"/>
            <a:r>
              <a:rPr lang="fr-FR" dirty="0" smtClean="0"/>
              <a:t>Accélération du processus d’apprentissage</a:t>
            </a:r>
          </a:p>
          <a:p>
            <a:pPr lvl="1"/>
            <a:r>
              <a:rPr lang="fr-FR" dirty="0" smtClean="0"/>
              <a:t>Amélioration des connaissances au niveau physiologique </a:t>
            </a:r>
          </a:p>
          <a:p>
            <a:pPr lvl="1"/>
            <a:r>
              <a:rPr lang="fr-FR" dirty="0"/>
              <a:t>Mise en place de nouvelles méthodes d’évaluation du geste</a:t>
            </a:r>
            <a:endParaRPr lang="fr-FR" b="1" dirty="0"/>
          </a:p>
          <a:p>
            <a:pPr lvl="1"/>
            <a:r>
              <a:rPr lang="fr-FR" dirty="0" smtClean="0"/>
              <a:t>Mise en place de nouveaux gestes</a:t>
            </a:r>
          </a:p>
          <a:p>
            <a:r>
              <a:rPr lang="fr-FR" b="1" dirty="0" smtClean="0"/>
              <a:t>Difficultés </a:t>
            </a:r>
            <a:r>
              <a:rPr lang="fr-FR" b="1" dirty="0"/>
              <a:t>et limites d’un tel apprentissage </a:t>
            </a:r>
            <a:endParaRPr lang="fr-FR" b="1" dirty="0" smtClean="0"/>
          </a:p>
          <a:p>
            <a:pPr lvl="1"/>
            <a:r>
              <a:rPr lang="fr-FR" dirty="0"/>
              <a:t>Réussir à évaluer l’apprentissage sur simulateur </a:t>
            </a:r>
            <a:endParaRPr lang="fr-FR" dirty="0" smtClean="0"/>
          </a:p>
          <a:p>
            <a:pPr lvl="1"/>
            <a:r>
              <a:rPr lang="fr-FR" dirty="0" smtClean="0"/>
              <a:t>Simulateur doit être capable de reproduire et apprendre le vrai geste</a:t>
            </a:r>
          </a:p>
          <a:p>
            <a:pPr lvl="1"/>
            <a:r>
              <a:rPr lang="fr-FR" dirty="0"/>
              <a:t>Validation de la simulation </a:t>
            </a:r>
            <a:r>
              <a:rPr lang="fr-FR" dirty="0" smtClean="0"/>
              <a:t>biomécanique reste complexe </a:t>
            </a:r>
          </a:p>
          <a:p>
            <a:pPr lvl="1"/>
            <a:r>
              <a:rPr lang="fr-FR" dirty="0" smtClean="0"/>
              <a:t>Usage en complément de l’apprentissage traditionnel</a:t>
            </a:r>
          </a:p>
          <a:p>
            <a:pPr lvl="1"/>
            <a:endParaRPr lang="fr-FR" sz="400" dirty="0" smtClean="0"/>
          </a:p>
          <a:p>
            <a:r>
              <a:rPr lang="fr-FR" b="1" dirty="0" smtClean="0"/>
              <a:t>Si acceptés par le corps médical, il reste à les multiplier </a:t>
            </a:r>
          </a:p>
          <a:p>
            <a:pPr lvl="1"/>
            <a:r>
              <a:rPr lang="fr-FR" dirty="0"/>
              <a:t>S</a:t>
            </a:r>
            <a:r>
              <a:rPr lang="fr-FR" dirty="0" smtClean="0"/>
              <a:t>imulateur réalisé </a:t>
            </a:r>
            <a:r>
              <a:rPr lang="fr-FR" dirty="0"/>
              <a:t>pour un geste </a:t>
            </a:r>
            <a:r>
              <a:rPr lang="fr-FR" dirty="0" smtClean="0"/>
              <a:t>spécifique</a:t>
            </a:r>
          </a:p>
          <a:p>
            <a:pPr lvl="1"/>
            <a:r>
              <a:rPr lang="fr-FR" dirty="0"/>
              <a:t>Difficile </a:t>
            </a:r>
            <a:r>
              <a:rPr lang="fr-FR" dirty="0" smtClean="0"/>
              <a:t>de </a:t>
            </a:r>
            <a:r>
              <a:rPr lang="fr-FR" dirty="0"/>
              <a:t>faire un simulateur </a:t>
            </a:r>
            <a:r>
              <a:rPr lang="fr-FR" dirty="0" smtClean="0"/>
              <a:t>générique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83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72940" y="557211"/>
            <a:ext cx="5440680" cy="2900363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Vers la conception de simulateurs de gestes </a:t>
            </a:r>
            <a:r>
              <a:rPr lang="fr-FR" sz="3200" dirty="0" smtClean="0">
                <a:solidFill>
                  <a:schemeClr val="bg1"/>
                </a:solidFill>
              </a:rPr>
              <a:t>médico-chirurgicaux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3200" dirty="0" smtClean="0">
                <a:solidFill>
                  <a:schemeClr val="bg1"/>
                </a:solidFill>
              </a:rPr>
              <a:t>-</a:t>
            </a:r>
            <a:br>
              <a:rPr lang="fr-FR" sz="3200" dirty="0" smtClean="0">
                <a:solidFill>
                  <a:schemeClr val="bg1"/>
                </a:solidFill>
              </a:rPr>
            </a:br>
            <a:r>
              <a:rPr lang="fr-FR" sz="2800" dirty="0" smtClean="0">
                <a:solidFill>
                  <a:schemeClr val="bg1"/>
                </a:solidFill>
              </a:rPr>
              <a:t>Un simulateur d’accouchement par extraction instrumentale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6117" y="4289369"/>
            <a:ext cx="7467884" cy="621792"/>
          </a:xfrm>
        </p:spPr>
        <p:txBody>
          <a:bodyPr>
            <a:noAutofit/>
          </a:bodyPr>
          <a:lstStyle/>
          <a:p>
            <a:pPr algn="ctr"/>
            <a:r>
              <a:rPr lang="fr-FR" sz="2400" dirty="0" smtClean="0">
                <a:ln w="0">
                  <a:noFill/>
                </a:ln>
                <a:solidFill>
                  <a:schemeClr val="tx1"/>
                </a:solidFill>
              </a:rPr>
              <a:t>Florence Zara</a:t>
            </a:r>
          </a:p>
          <a:p>
            <a:pPr algn="ctr"/>
            <a:endParaRPr lang="fr-FR" sz="1100" dirty="0">
              <a:ln w="0">
                <a:noFill/>
              </a:ln>
              <a:solidFill>
                <a:schemeClr val="tx1"/>
              </a:solidFill>
            </a:endParaRPr>
          </a:p>
          <a:p>
            <a:pPr algn="ctr"/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Maître </a:t>
            </a:r>
            <a:r>
              <a:rPr lang="fr-FR" sz="2000" dirty="0">
                <a:ln w="0">
                  <a:noFill/>
                </a:ln>
                <a:solidFill>
                  <a:schemeClr val="tx1"/>
                </a:solidFill>
              </a:rPr>
              <a:t>de </a:t>
            </a:r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conférences </a:t>
            </a:r>
          </a:p>
          <a:p>
            <a:pPr algn="ctr"/>
            <a:r>
              <a:rPr lang="fr-FR" sz="2000" dirty="0">
                <a:ln w="0">
                  <a:noFill/>
                </a:ln>
                <a:solidFill>
                  <a:schemeClr val="tx1"/>
                </a:solidFill>
              </a:rPr>
              <a:t>	U</a:t>
            </a:r>
            <a:r>
              <a:rPr lang="fr-FR" sz="2000" dirty="0" smtClean="0">
                <a:ln w="0">
                  <a:noFill/>
                </a:ln>
                <a:solidFill>
                  <a:schemeClr val="tx1"/>
                </a:solidFill>
              </a:rPr>
              <a:t>niversité Lyon 1, LIRIS, équipe SAARA, Villeurbanne.</a:t>
            </a:r>
            <a:endParaRPr lang="fr-FR" sz="2000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36474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/>
                </a:solidFill>
              </a:rPr>
              <a:t>IA &amp; médecine : une chance ?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fr-FR" dirty="0" smtClean="0">
                <a:solidFill>
                  <a:schemeClr val="accent1"/>
                </a:solidFill>
              </a:rPr>
              <a:t> Colloque du CROM RA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fr-FR" dirty="0" smtClean="0">
                <a:solidFill>
                  <a:schemeClr val="accent1"/>
                </a:solidFill>
              </a:rPr>
              <a:t> 09/11/2018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497" y="63692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8372" y="61800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23393" y="62589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8" name="Image 7" descr="logo_uc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7" y="1281137"/>
            <a:ext cx="919377" cy="919377"/>
          </a:xfrm>
          <a:prstGeom prst="rect">
            <a:avLst/>
          </a:prstGeom>
        </p:spPr>
      </p:pic>
      <p:pic>
        <p:nvPicPr>
          <p:cNvPr id="9" name="Image 8" descr="logo_liri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2" y="2453319"/>
            <a:ext cx="1026465" cy="462632"/>
          </a:xfrm>
          <a:prstGeom prst="rect">
            <a:avLst/>
          </a:prstGeom>
        </p:spPr>
      </p:pic>
      <p:pic>
        <p:nvPicPr>
          <p:cNvPr id="11" name="Image 10" descr="logo_cnr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16" y="325015"/>
            <a:ext cx="672100" cy="6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267816"/>
            <a:ext cx="7489185" cy="1143000"/>
          </a:xfrm>
        </p:spPr>
        <p:txBody>
          <a:bodyPr/>
          <a:lstStyle/>
          <a:p>
            <a:r>
              <a:rPr lang="fr-FR" dirty="0" smtClean="0"/>
              <a:t>Contexte de la formation médicale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013048"/>
            <a:ext cx="8495131" cy="2964649"/>
          </a:xfrm>
        </p:spPr>
        <p:txBody>
          <a:bodyPr>
            <a:normAutofit/>
          </a:bodyPr>
          <a:lstStyle/>
          <a:p>
            <a:r>
              <a:rPr lang="fr-FR" dirty="0" smtClean="0"/>
              <a:t>L’apprentissage auprès du patient peut poser des problèmes éthiques en exposant le patient à des risques liés à l’apprentissage </a:t>
            </a:r>
          </a:p>
          <a:p>
            <a:r>
              <a:rPr lang="fr-FR" dirty="0" smtClean="0"/>
              <a:t>Dans ce contexte, la formation médicale repose majoritairement sur l’observation au détriment de la pratique</a:t>
            </a:r>
          </a:p>
          <a:p>
            <a:r>
              <a:rPr lang="fr-FR" dirty="0" smtClean="0"/>
              <a:t>Or la dextérité nécessaire à la manipulation d’instruments médico-chirurgicaux s’acquiert par la pratique</a:t>
            </a:r>
            <a:r>
              <a:rPr lang="mr-IN" dirty="0" smtClean="0"/>
              <a:t>…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55007" y="4977697"/>
            <a:ext cx="8081494" cy="101566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auto">
              <a:spcBef>
                <a:spcPts val="1800"/>
              </a:spcBef>
              <a:spcAft>
                <a:spcPts val="0"/>
              </a:spcAft>
              <a:buClr>
                <a:srgbClr val="990000"/>
              </a:buClr>
              <a:buSzPct val="100000"/>
            </a:pPr>
            <a:r>
              <a:rPr lang="fr-FR" sz="2000" b="1" dirty="0" smtClean="0">
                <a:solidFill>
                  <a:schemeClr val="tx1"/>
                </a:solidFill>
                <a:latin typeface="Century Gothic"/>
                <a:ea typeface="+mn-ea"/>
              </a:rPr>
              <a:t>Comment effectuer l’apprentissage de gestes médico-chirurgicaux de qualité et de manière efficace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ct val="100000"/>
            </a:pPr>
            <a:r>
              <a:rPr lang="fr-FR" sz="2000" b="1" dirty="0" smtClean="0">
                <a:solidFill>
                  <a:schemeClr val="tx1"/>
                </a:solidFill>
                <a:latin typeface="Century Gothic"/>
                <a:ea typeface="+mn-ea"/>
              </a:rPr>
              <a:t>sans aucun risque pour le patient ?</a:t>
            </a:r>
            <a:endParaRPr lang="fr-FR" sz="2000" b="1" dirty="0">
              <a:solidFill>
                <a:schemeClr val="tx1"/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45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82555" y="1254531"/>
            <a:ext cx="8495131" cy="2951710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7489185" cy="1143000"/>
          </a:xfrm>
        </p:spPr>
        <p:txBody>
          <a:bodyPr/>
          <a:lstStyle/>
          <a:p>
            <a:r>
              <a:rPr lang="fr-FR" dirty="0" smtClean="0"/>
              <a:t>Apport des nouvelles technologies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427799"/>
            <a:ext cx="8495131" cy="2778442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Une solution consiste à proposer de nouveaux simulateurs d’apprentissage basés sur la Réalité Virtuelle couplant :</a:t>
            </a:r>
          </a:p>
          <a:p>
            <a:endParaRPr lang="fr-FR" sz="100" dirty="0">
              <a:solidFill>
                <a:schemeClr val="tx1"/>
              </a:solidFill>
            </a:endParaRPr>
          </a:p>
          <a:p>
            <a:pPr lvl="1"/>
            <a:r>
              <a:rPr lang="fr-FR" b="1" dirty="0" smtClean="0"/>
              <a:t>Une simulation numérique </a:t>
            </a:r>
            <a:r>
              <a:rPr lang="fr-FR" dirty="0" smtClean="0"/>
              <a:t>reproduisant le comportement des organes lors de leurs interactions entre eux et avec les instruments médicaux</a:t>
            </a:r>
          </a:p>
          <a:p>
            <a:pPr lvl="1"/>
            <a:endParaRPr lang="fr-FR" sz="100" dirty="0" smtClean="0"/>
          </a:p>
          <a:p>
            <a:pPr lvl="1"/>
            <a:r>
              <a:rPr lang="fr-FR" b="1" dirty="0" smtClean="0"/>
              <a:t>Un dispositif </a:t>
            </a:r>
            <a:r>
              <a:rPr lang="fr-FR" b="1" dirty="0" err="1" smtClean="0"/>
              <a:t>haptique</a:t>
            </a:r>
            <a:r>
              <a:rPr lang="fr-FR" b="1" dirty="0" smtClean="0"/>
              <a:t> </a:t>
            </a:r>
            <a:r>
              <a:rPr lang="fr-FR" dirty="0" smtClean="0"/>
              <a:t>reproduisant les sensations perçues lors du geste</a:t>
            </a:r>
          </a:p>
          <a:p>
            <a:pPr lvl="1"/>
            <a:endParaRPr lang="fr-FR" sz="400" dirty="0"/>
          </a:p>
          <a:p>
            <a:pPr lvl="1"/>
            <a:r>
              <a:rPr lang="fr-FR" b="1" dirty="0" smtClean="0"/>
              <a:t>Un logiciel didactique</a:t>
            </a:r>
            <a:r>
              <a:rPr lang="fr-FR" dirty="0" smtClean="0"/>
              <a:t> proposant des scénarios adaptés pour l’apprentissage (notion de scores, progression, évaluation) </a:t>
            </a:r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9" y="4478845"/>
            <a:ext cx="2017104" cy="1439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192" y="5994203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HelpMeSee</a:t>
            </a:r>
            <a:r>
              <a:rPr lang="fr-FR" dirty="0" smtClean="0"/>
              <a:t> - cataracte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3" t="16666" r="26800" b="8000"/>
          <a:stretch/>
        </p:blipFill>
        <p:spPr>
          <a:xfrm>
            <a:off x="4363973" y="4593554"/>
            <a:ext cx="885218" cy="14049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4954" y="6033262"/>
            <a:ext cx="170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HRV - dentaire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1764" r="40244" b="-11764"/>
          <a:stretch/>
        </p:blipFill>
        <p:spPr>
          <a:xfrm>
            <a:off x="6290065" y="4621456"/>
            <a:ext cx="2008140" cy="1297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12799" y="5994203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Lap Mentor </a:t>
            </a:r>
            <a:r>
              <a:rPr lang="fr-FR" smtClean="0"/>
              <a:t>- laparoscopie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481954" y="6439186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Approche comparable aux simulateurs pour les pilotes d’avion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812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194" y="597688"/>
            <a:ext cx="7489185" cy="273515"/>
          </a:xfrm>
        </p:spPr>
        <p:txBody>
          <a:bodyPr/>
          <a:lstStyle/>
          <a:p>
            <a:r>
              <a:rPr lang="fr-FR" dirty="0"/>
              <a:t>U</a:t>
            </a:r>
            <a:r>
              <a:rPr lang="fr-FR" dirty="0" smtClean="0"/>
              <a:t>n </a:t>
            </a:r>
            <a:r>
              <a:rPr lang="fr-FR"/>
              <a:t>simulateur </a:t>
            </a:r>
            <a:r>
              <a:rPr lang="fr-FR" smtClean="0"/>
              <a:t>d’accouchement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28928" y="538586"/>
            <a:ext cx="506506" cy="365125"/>
          </a:xfrm>
        </p:spPr>
        <p:txBody>
          <a:bodyPr/>
          <a:lstStyle/>
          <a:p>
            <a:fld id="{CC6B0A74-C483-EE45-8F07-51E1A9DB5E4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7" name="Image 6" descr="Vue_Concep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40" y="1495892"/>
            <a:ext cx="2896403" cy="1653205"/>
          </a:xfrm>
          <a:prstGeom prst="rect">
            <a:avLst/>
          </a:prstGeom>
        </p:spPr>
      </p:pic>
      <p:sp>
        <p:nvSpPr>
          <p:cNvPr id="10" name="Double flèche horizontale 9"/>
          <p:cNvSpPr/>
          <p:nvPr/>
        </p:nvSpPr>
        <p:spPr>
          <a:xfrm>
            <a:off x="4641993" y="2198895"/>
            <a:ext cx="1034843" cy="272047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Star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90" y="4161365"/>
            <a:ext cx="3356649" cy="188909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834440" y="3298851"/>
            <a:ext cx="30041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Lab. Ampère, CAOR ARMINES</a:t>
            </a:r>
          </a:p>
          <a:p>
            <a:endParaRPr lang="fr-FR" sz="600" dirty="0"/>
          </a:p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Dispositif </a:t>
            </a:r>
            <a:r>
              <a:rPr lang="fr-FR" sz="1600" b="1" dirty="0" err="1" smtClean="0">
                <a:solidFill>
                  <a:schemeClr val="accent4"/>
                </a:solidFill>
              </a:rPr>
              <a:t>haptique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21969" y="6191817"/>
            <a:ext cx="5623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All4Tech, HRV, LSE, maternité Lyon Sud, école de sage-femme de Grenoble</a:t>
            </a:r>
          </a:p>
          <a:p>
            <a:endParaRPr lang="fr-FR" sz="600" dirty="0"/>
          </a:p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Logiciel didactique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422" y="3480420"/>
            <a:ext cx="45865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LIRIS, lab. TIMC-IMAG, CAOR ARMINES</a:t>
            </a:r>
          </a:p>
          <a:p>
            <a:pPr algn="ctr"/>
            <a:endParaRPr lang="fr-FR" sz="600" dirty="0"/>
          </a:p>
          <a:p>
            <a:pPr algn="ctr"/>
            <a:r>
              <a:rPr lang="fr-FR" sz="1600" b="1" dirty="0" smtClean="0">
                <a:solidFill>
                  <a:schemeClr val="accent4"/>
                </a:solidFill>
              </a:rPr>
              <a:t>Simulation 3D temps réel</a:t>
            </a:r>
            <a:endParaRPr lang="fr-FR" sz="1600" b="1" dirty="0">
              <a:solidFill>
                <a:schemeClr val="accent4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40626" y="778605"/>
            <a:ext cx="419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[Projet </a:t>
            </a:r>
            <a:r>
              <a:rPr lang="fr-FR" dirty="0" smtClean="0">
                <a:solidFill>
                  <a:schemeClr val="accent1"/>
                </a:solidFill>
              </a:rPr>
              <a:t>SAGA (</a:t>
            </a:r>
            <a:r>
              <a:rPr lang="mr-IN" dirty="0" smtClean="0">
                <a:solidFill>
                  <a:schemeClr val="accent1"/>
                </a:solidFill>
              </a:rPr>
              <a:t>ANR-12-MONU-0006</a:t>
            </a:r>
            <a:r>
              <a:rPr lang="fr-FR" dirty="0" smtClean="0">
                <a:solidFill>
                  <a:schemeClr val="accent1"/>
                </a:solidFill>
              </a:rPr>
              <a:t>)]</a:t>
            </a:r>
            <a:r>
              <a:rPr lang="mr-IN" dirty="0" smtClean="0">
                <a:solidFill>
                  <a:schemeClr val="accent1"/>
                </a:solidFill>
              </a:rPr>
              <a:t> </a:t>
            </a:r>
            <a:endParaRPr lang="mr-IN" dirty="0">
              <a:solidFill>
                <a:schemeClr val="accent1"/>
              </a:solidFill>
            </a:endParaRPr>
          </a:p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4" name="Espace réservé du contenu 4" descr="TeteFetal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52" b="-17452"/>
          <a:stretch>
            <a:fillRect/>
          </a:stretch>
        </p:blipFill>
        <p:spPr>
          <a:xfrm>
            <a:off x="513472" y="1125836"/>
            <a:ext cx="3406315" cy="1682424"/>
          </a:xfrm>
        </p:spPr>
      </p:pic>
      <p:pic>
        <p:nvPicPr>
          <p:cNvPr id="20" name="Image 19" descr="simu_3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" y="2400184"/>
            <a:ext cx="4403985" cy="1037167"/>
          </a:xfrm>
          <a:prstGeom prst="rect">
            <a:avLst/>
          </a:prstGeom>
        </p:spPr>
      </p:pic>
      <p:sp>
        <p:nvSpPr>
          <p:cNvPr id="8" name="Double flèche horizontale 7"/>
          <p:cNvSpPr/>
          <p:nvPr/>
        </p:nvSpPr>
        <p:spPr>
          <a:xfrm rot="2650772">
            <a:off x="4578248" y="3444984"/>
            <a:ext cx="1018275" cy="28774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55422" y="1247921"/>
            <a:ext cx="4572825" cy="2232499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692762" y="1395053"/>
            <a:ext cx="3145861" cy="1879733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3499824" y="4085025"/>
            <a:ext cx="3491959" cy="2075305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52" y="1463573"/>
            <a:ext cx="584168" cy="58416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932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920" y="109761"/>
            <a:ext cx="7489185" cy="597159"/>
          </a:xfrm>
        </p:spPr>
        <p:txBody>
          <a:bodyPr/>
          <a:lstStyle/>
          <a:p>
            <a:r>
              <a:rPr lang="fr-FR" dirty="0" smtClean="0"/>
              <a:t>Un </a:t>
            </a:r>
            <a:r>
              <a:rPr lang="fr-FR" smtClean="0"/>
              <a:t>simulateur d’accouchement</a:t>
            </a:r>
            <a:endParaRPr lang="fr-FR"/>
          </a:p>
        </p:txBody>
      </p:sp>
      <p:pic>
        <p:nvPicPr>
          <p:cNvPr id="5" name="IEEE-anon-coupl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106" y="839316"/>
            <a:ext cx="7268548" cy="545196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884868" y="6423677"/>
            <a:ext cx="419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olidFill>
                  <a:schemeClr val="accent1"/>
                </a:solidFill>
              </a:rPr>
              <a:t>[Projet </a:t>
            </a:r>
            <a:r>
              <a:rPr lang="fr-FR" dirty="0" smtClean="0">
                <a:solidFill>
                  <a:schemeClr val="accent1"/>
                </a:solidFill>
              </a:rPr>
              <a:t>SAGA (</a:t>
            </a:r>
            <a:r>
              <a:rPr lang="mr-IN" dirty="0" smtClean="0">
                <a:solidFill>
                  <a:schemeClr val="accent1"/>
                </a:solidFill>
              </a:rPr>
              <a:t>ANR-12-MONU-0006</a:t>
            </a:r>
            <a:r>
              <a:rPr lang="fr-FR" dirty="0" smtClean="0">
                <a:solidFill>
                  <a:schemeClr val="accent1"/>
                </a:solidFill>
              </a:rPr>
              <a:t>)]</a:t>
            </a:r>
            <a:r>
              <a:rPr lang="mr-IN" dirty="0" smtClean="0">
                <a:solidFill>
                  <a:schemeClr val="accent1"/>
                </a:solidFill>
              </a:rPr>
              <a:t> </a:t>
            </a:r>
            <a:endParaRPr lang="mr-IN" dirty="0">
              <a:solidFill>
                <a:schemeClr val="accent1"/>
              </a:solidFill>
            </a:endParaRPr>
          </a:p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334925" y="1724270"/>
            <a:ext cx="8495131" cy="4054738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4925" y="181234"/>
            <a:ext cx="7489185" cy="1143000"/>
          </a:xfrm>
        </p:spPr>
        <p:txBody>
          <a:bodyPr/>
          <a:lstStyle/>
          <a:p>
            <a:r>
              <a:rPr lang="fr-FR" sz="3200" dirty="0" smtClean="0"/>
              <a:t>Intérêts de </a:t>
            </a:r>
            <a:r>
              <a:rPr lang="fr-FR" sz="3200" dirty="0"/>
              <a:t>ce type de simulateur pour l’apprentissage médical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614" y="1548602"/>
            <a:ext cx="8495131" cy="3992662"/>
          </a:xfrm>
        </p:spPr>
        <p:txBody>
          <a:bodyPr>
            <a:normAutofit fontScale="92500" lnSpcReduction="20000"/>
          </a:bodyPr>
          <a:lstStyle/>
          <a:p>
            <a:pPr lvl="1"/>
            <a:endParaRPr lang="fr-FR" dirty="0" smtClean="0"/>
          </a:p>
          <a:p>
            <a:pPr lvl="1"/>
            <a:r>
              <a:rPr lang="fr-FR" sz="2000" b="1" dirty="0" smtClean="0"/>
              <a:t>Apprentissage</a:t>
            </a:r>
            <a:r>
              <a:rPr lang="fr-FR" sz="2000" dirty="0" smtClean="0"/>
              <a:t> </a:t>
            </a:r>
            <a:r>
              <a:rPr lang="fr-FR" sz="2000" b="1" dirty="0" smtClean="0"/>
              <a:t>sans risque pour le patient </a:t>
            </a:r>
            <a:r>
              <a:rPr lang="fr-FR" sz="2000" dirty="0" smtClean="0"/>
              <a:t>: </a:t>
            </a:r>
          </a:p>
          <a:p>
            <a:pPr lvl="2"/>
            <a:r>
              <a:rPr lang="fr-FR" sz="2000" dirty="0" smtClean="0"/>
              <a:t>« Jamais la première fois sur le patient » - HAS </a:t>
            </a:r>
            <a:r>
              <a:rPr lang="mr-IN" sz="2000" dirty="0" smtClean="0"/>
              <a:t>–</a:t>
            </a:r>
            <a:r>
              <a:rPr lang="fr-FR" sz="2000" dirty="0" smtClean="0"/>
              <a:t> rapport 2012</a:t>
            </a:r>
          </a:p>
          <a:p>
            <a:pPr lvl="2"/>
            <a:endParaRPr lang="fr-FR" sz="2000" dirty="0" smtClean="0"/>
          </a:p>
          <a:p>
            <a:pPr lvl="1"/>
            <a:r>
              <a:rPr lang="fr-FR" sz="2000" b="1" dirty="0" smtClean="0"/>
              <a:t>Multiplication et ciblage des situations</a:t>
            </a:r>
            <a:r>
              <a:rPr lang="fr-FR" sz="2000" dirty="0" smtClean="0"/>
              <a:t> </a:t>
            </a:r>
            <a:r>
              <a:rPr lang="fr-FR" sz="2000" b="1" dirty="0" smtClean="0"/>
              <a:t>rencontrées </a:t>
            </a:r>
          </a:p>
          <a:p>
            <a:pPr lvl="2"/>
            <a:r>
              <a:rPr lang="fr-FR" sz="2000" dirty="0" smtClean="0"/>
              <a:t>Situations usuelles, situations rares </a:t>
            </a:r>
          </a:p>
          <a:p>
            <a:pPr lvl="2"/>
            <a:endParaRPr lang="fr-FR" sz="2000" dirty="0" smtClean="0"/>
          </a:p>
          <a:p>
            <a:pPr lvl="1"/>
            <a:r>
              <a:rPr lang="fr-FR" sz="2000" dirty="0" smtClean="0"/>
              <a:t>Amélioration de la connaissance du geste à réaliser </a:t>
            </a:r>
          </a:p>
          <a:p>
            <a:pPr lvl="1"/>
            <a:r>
              <a:rPr lang="fr-FR" sz="2000" dirty="0" smtClean="0"/>
              <a:t>Amélioration du raisonnement à faire durant le geste</a:t>
            </a:r>
          </a:p>
          <a:p>
            <a:pPr lvl="2"/>
            <a:r>
              <a:rPr lang="fr-FR" sz="2000" dirty="0" smtClean="0"/>
              <a:t>pour </a:t>
            </a:r>
            <a:r>
              <a:rPr lang="fr-FR" sz="2000" b="1" dirty="0" smtClean="0"/>
              <a:t>mieux le comprendre / l’acquérir / se l’approprier</a:t>
            </a:r>
          </a:p>
          <a:p>
            <a:pPr lvl="2"/>
            <a:endParaRPr lang="fr-FR" sz="2000" b="1" dirty="0" smtClean="0"/>
          </a:p>
          <a:p>
            <a:pPr lvl="1"/>
            <a:r>
              <a:rPr lang="fr-FR" sz="2000" b="1" dirty="0" smtClean="0"/>
              <a:t>Acquisition de la dextérité </a:t>
            </a:r>
            <a:r>
              <a:rPr lang="fr-FR" sz="2000" dirty="0" smtClean="0"/>
              <a:t>nécessaire au maniement des instruments avant la première fois sur le patient </a:t>
            </a:r>
            <a:endParaRPr lang="fr-FR" sz="2000" dirty="0" smtClean="0">
              <a:solidFill>
                <a:srgbClr val="000000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49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aphique 15"/>
          <p:cNvGraphicFramePr/>
          <p:nvPr>
            <p:extLst>
              <p:ext uri="{D42A27DB-BD31-4B8C-83A1-F6EECF244321}">
                <p14:modId xmlns:p14="http://schemas.microsoft.com/office/powerpoint/2010/main" val="788351599"/>
              </p:ext>
            </p:extLst>
          </p:nvPr>
        </p:nvGraphicFramePr>
        <p:xfrm>
          <a:off x="2505456" y="1166066"/>
          <a:ext cx="5676461" cy="4119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253" y="66149"/>
            <a:ext cx="7536977" cy="1030252"/>
          </a:xfrm>
        </p:spPr>
        <p:txBody>
          <a:bodyPr/>
          <a:lstStyle/>
          <a:p>
            <a:r>
              <a:rPr lang="fr-FR" sz="2800" dirty="0" smtClean="0"/>
              <a:t>Une approche </a:t>
            </a:r>
            <a:r>
              <a:rPr lang="fr-FR" sz="2800" dirty="0" err="1" smtClean="0"/>
              <a:t>pluri-disciplinaire</a:t>
            </a:r>
            <a:r>
              <a:rPr lang="fr-FR" sz="2800" dirty="0" smtClean="0"/>
              <a:t> nécessaire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-2350324" y="17326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3861-0EE9-7E48-968D-00E67E4DD126}" type="slidenum">
              <a:rPr lang="fr-FR" smtClean="0"/>
              <a:t>7</a:t>
            </a:fld>
            <a:endParaRPr lang="fr-FR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33703" y="1298523"/>
            <a:ext cx="3900038" cy="64365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vert="horz" lIns="84406" tIns="42203" rIns="84406" bIns="42203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fr-FR" sz="1477" dirty="0" smtClean="0">
                <a:solidFill>
                  <a:schemeClr val="bg1"/>
                </a:solidFill>
              </a:rPr>
              <a:t>1- Analyser et comprendre le geste et son apprentissage pour mettre en avant les composants pertinents du simulateur</a:t>
            </a:r>
            <a:endParaRPr lang="fr-FR" sz="1477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5274" y="1304441"/>
            <a:ext cx="3616314" cy="7523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marL="246179" lvl="1" defTabSz="844083">
              <a:spcBef>
                <a:spcPts val="554"/>
              </a:spcBef>
              <a:buClr>
                <a:srgbClr val="663366">
                  <a:lumMod val="60000"/>
                  <a:lumOff val="40000"/>
                </a:srgbClr>
              </a:buClr>
              <a:buSzPct val="75000"/>
            </a:pPr>
            <a:r>
              <a:rPr lang="fr-FR" sz="1480" dirty="0">
                <a:solidFill>
                  <a:schemeClr val="bg1"/>
                </a:solidFill>
              </a:rPr>
              <a:t>Elaborer </a:t>
            </a:r>
            <a:r>
              <a:rPr lang="fr-FR" sz="1480" dirty="0" smtClean="0">
                <a:solidFill>
                  <a:schemeClr val="bg1"/>
                </a:solidFill>
              </a:rPr>
              <a:t>une simulation </a:t>
            </a:r>
            <a:r>
              <a:rPr lang="fr-FR" sz="1480" dirty="0">
                <a:solidFill>
                  <a:schemeClr val="bg1"/>
                </a:solidFill>
              </a:rPr>
              <a:t>numérique </a:t>
            </a:r>
            <a:r>
              <a:rPr lang="fr-FR" sz="1480" dirty="0" smtClean="0">
                <a:solidFill>
                  <a:schemeClr val="bg1"/>
                </a:solidFill>
              </a:rPr>
              <a:t>reproduisant le comportement des </a:t>
            </a:r>
            <a:r>
              <a:rPr lang="fr-FR" sz="1480" smtClean="0">
                <a:solidFill>
                  <a:schemeClr val="bg1"/>
                </a:solidFill>
              </a:rPr>
              <a:t>organes durant </a:t>
            </a:r>
            <a:r>
              <a:rPr lang="fr-FR" sz="1480">
                <a:solidFill>
                  <a:schemeClr val="bg1"/>
                </a:solidFill>
              </a:rPr>
              <a:t>le </a:t>
            </a:r>
            <a:r>
              <a:rPr lang="fr-FR" sz="1480" smtClean="0">
                <a:solidFill>
                  <a:schemeClr val="bg1"/>
                </a:solidFill>
              </a:rPr>
              <a:t>geste </a:t>
            </a:r>
            <a:r>
              <a:rPr lang="fr-FR" sz="1480">
                <a:solidFill>
                  <a:schemeClr val="bg1"/>
                </a:solidFill>
              </a:rPr>
              <a:t>en temps réel </a:t>
            </a:r>
            <a:endParaRPr lang="fr-FR" sz="148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5461982" y="4964756"/>
            <a:ext cx="3616314" cy="640951"/>
          </a:xfrm>
          <a:solidFill>
            <a:schemeClr val="accent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28600" lvl="1" indent="0">
              <a:buNone/>
            </a:pPr>
            <a:r>
              <a:rPr lang="fr-FR" sz="1477" dirty="0">
                <a:solidFill>
                  <a:schemeClr val="bg1"/>
                </a:solidFill>
              </a:rPr>
              <a:t>Elaborer une </a:t>
            </a:r>
            <a:r>
              <a:rPr lang="fr-FR" sz="1477" dirty="0" smtClean="0">
                <a:solidFill>
                  <a:schemeClr val="bg1"/>
                </a:solidFill>
              </a:rPr>
              <a:t>interface </a:t>
            </a:r>
            <a:r>
              <a:rPr lang="fr-FR" sz="1477" dirty="0" err="1" smtClean="0">
                <a:solidFill>
                  <a:schemeClr val="bg1"/>
                </a:solidFill>
              </a:rPr>
              <a:t>haptique</a:t>
            </a:r>
            <a:r>
              <a:rPr lang="fr-FR" sz="1477" dirty="0" smtClean="0">
                <a:solidFill>
                  <a:schemeClr val="bg1"/>
                </a:solidFill>
              </a:rPr>
              <a:t> restituant les sensations du </a:t>
            </a:r>
            <a:r>
              <a:rPr lang="fr-FR" sz="1477" dirty="0">
                <a:solidFill>
                  <a:schemeClr val="bg1"/>
                </a:solidFill>
              </a:rPr>
              <a:t>geste</a:t>
            </a:r>
          </a:p>
          <a:p>
            <a:pPr marL="228600" lvl="1" indent="0">
              <a:buNone/>
            </a:pPr>
            <a:endParaRPr lang="fr-FR" sz="1846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9929" y="5202257"/>
            <a:ext cx="1444328" cy="101532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46179" lvl="1" defTabSz="844083">
              <a:spcBef>
                <a:spcPts val="554"/>
              </a:spcBef>
              <a:buClr>
                <a:srgbClr val="663366">
                  <a:lumMod val="60000"/>
                  <a:lumOff val="40000"/>
                </a:srgbClr>
              </a:buClr>
              <a:buSzPct val="75000"/>
            </a:pPr>
            <a:r>
              <a:rPr lang="fr-FR" sz="1477" dirty="0">
                <a:solidFill>
                  <a:schemeClr val="bg1"/>
                </a:solidFill>
              </a:rPr>
              <a:t>Valider les différentes parties du simulateur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01004" y="3122906"/>
            <a:ext cx="1741843" cy="887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92" dirty="0" smtClean="0"/>
              <a:t>Conception simulateurs médicaux d’apprentissage</a:t>
            </a:r>
            <a:endParaRPr lang="fr-FR" sz="1292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33703" y="3207946"/>
            <a:ext cx="3058509" cy="54873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vert="horz" lIns="84406" tIns="42203" rIns="84406" bIns="42203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fr-FR" sz="1477" smtClean="0">
                <a:solidFill>
                  <a:schemeClr val="bg1"/>
                </a:solidFill>
              </a:rPr>
              <a:t>2 - Evaluer </a:t>
            </a:r>
            <a:r>
              <a:rPr lang="fr-FR" sz="1477" dirty="0">
                <a:solidFill>
                  <a:schemeClr val="bg1"/>
                </a:solidFill>
              </a:rPr>
              <a:t>l’apport du simulateur pour l’apprentissage</a:t>
            </a:r>
          </a:p>
          <a:p>
            <a:pPr lvl="1"/>
            <a:endParaRPr lang="fr-FR" sz="1662" dirty="0">
              <a:solidFill>
                <a:srgbClr val="000000"/>
              </a:solidFill>
            </a:endParaRPr>
          </a:p>
        </p:txBody>
      </p:sp>
      <p:pic>
        <p:nvPicPr>
          <p:cNvPr id="19" name="Image 18" descr="organes_abaqu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856" y="2163663"/>
            <a:ext cx="1539156" cy="909457"/>
          </a:xfrm>
          <a:prstGeom prst="rect">
            <a:avLst/>
          </a:prstGeom>
        </p:spPr>
      </p:pic>
      <p:pic>
        <p:nvPicPr>
          <p:cNvPr id="20" name="Image 19" descr="mailla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7" r="56270" b="21458"/>
          <a:stretch/>
        </p:blipFill>
        <p:spPr>
          <a:xfrm>
            <a:off x="6274676" y="2184777"/>
            <a:ext cx="1058526" cy="883688"/>
          </a:xfrm>
          <a:prstGeom prst="rect">
            <a:avLst/>
          </a:prstGeom>
        </p:spPr>
      </p:pic>
      <p:pic>
        <p:nvPicPr>
          <p:cNvPr id="21" name="Image 20" descr="birthsi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98" y="5709921"/>
            <a:ext cx="1338424" cy="926601"/>
          </a:xfrm>
          <a:prstGeom prst="rect">
            <a:avLst/>
          </a:prstGeom>
        </p:spPr>
      </p:pic>
      <p:pic>
        <p:nvPicPr>
          <p:cNvPr id="22" name="Image 21" descr="birthsimTest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26" y="5709921"/>
            <a:ext cx="1512394" cy="90972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/>
          <a:srcRect l="62320" t="71079" r="4158" b="8803"/>
          <a:stretch/>
        </p:blipFill>
        <p:spPr>
          <a:xfrm>
            <a:off x="264376" y="1942175"/>
            <a:ext cx="2755374" cy="115776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/>
          <a:srcRect t="56692" r="74633" b="10487"/>
          <a:stretch/>
        </p:blipFill>
        <p:spPr>
          <a:xfrm>
            <a:off x="264376" y="3798453"/>
            <a:ext cx="2085085" cy="1888788"/>
          </a:xfrm>
          <a:prstGeom prst="rect">
            <a:avLst/>
          </a:prstGeom>
        </p:spPr>
      </p:pic>
      <p:pic>
        <p:nvPicPr>
          <p:cNvPr id="25" name="Espace réservé du contenu 4" descr="Forceps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37" r="49386" b="-10137"/>
          <a:stretch/>
        </p:blipFill>
        <p:spPr>
          <a:xfrm>
            <a:off x="911489" y="5392914"/>
            <a:ext cx="1593967" cy="15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3278" y="295565"/>
            <a:ext cx="8412481" cy="722376"/>
          </a:xfrm>
        </p:spPr>
        <p:txBody>
          <a:bodyPr/>
          <a:lstStyle/>
          <a:p>
            <a:r>
              <a:rPr lang="fr-FR" dirty="0" smtClean="0"/>
              <a:t>Enjeux technologiques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3152" y="1777679"/>
            <a:ext cx="8864784" cy="3261451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982" y="1956304"/>
            <a:ext cx="8759954" cy="340156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Fournir à l’équipe médicale une </a:t>
            </a:r>
            <a:r>
              <a:rPr lang="fr-FR" b="1" dirty="0">
                <a:solidFill>
                  <a:schemeClr val="tx1"/>
                </a:solidFill>
              </a:rPr>
              <a:t>interface la plus complète </a:t>
            </a:r>
            <a:r>
              <a:rPr lang="fr-FR" dirty="0">
                <a:solidFill>
                  <a:schemeClr val="tx1"/>
                </a:solidFill>
              </a:rPr>
              <a:t>mais aussi la </a:t>
            </a:r>
            <a:r>
              <a:rPr lang="fr-FR" b="1" dirty="0">
                <a:solidFill>
                  <a:schemeClr val="tx1"/>
                </a:solidFill>
              </a:rPr>
              <a:t>plus </a:t>
            </a:r>
            <a:r>
              <a:rPr lang="fr-FR" b="1" dirty="0" smtClean="0">
                <a:solidFill>
                  <a:schemeClr val="tx1"/>
                </a:solidFill>
              </a:rPr>
              <a:t>simple d’utilisation </a:t>
            </a:r>
            <a:r>
              <a:rPr lang="fr-FR" dirty="0">
                <a:solidFill>
                  <a:schemeClr val="tx1"/>
                </a:solidFill>
              </a:rPr>
              <a:t>possible </a:t>
            </a:r>
            <a:r>
              <a:rPr lang="fr-FR" dirty="0" smtClean="0">
                <a:solidFill>
                  <a:schemeClr val="tx1"/>
                </a:solidFill>
              </a:rPr>
              <a:t>et la plus </a:t>
            </a:r>
            <a:r>
              <a:rPr lang="fr-FR" b="1" dirty="0" smtClean="0">
                <a:solidFill>
                  <a:schemeClr val="tx1"/>
                </a:solidFill>
              </a:rPr>
              <a:t>proche possible du terrain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</a:t>
            </a:r>
            <a:r>
              <a:rPr lang="fr-FR" dirty="0" smtClean="0">
                <a:solidFill>
                  <a:schemeClr val="tx1"/>
                </a:solidFill>
              </a:rPr>
              <a:t>our assurer l’</a:t>
            </a:r>
            <a:r>
              <a:rPr lang="fr-FR" b="1" dirty="0" smtClean="0">
                <a:solidFill>
                  <a:schemeClr val="tx1"/>
                </a:solidFill>
              </a:rPr>
              <a:t>acceptabilité de l’outil par le corps médical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Proposer </a:t>
            </a:r>
            <a:r>
              <a:rPr lang="fr-FR" dirty="0">
                <a:solidFill>
                  <a:schemeClr val="tx1"/>
                </a:solidFill>
              </a:rPr>
              <a:t>une solution ayant un </a:t>
            </a:r>
            <a:r>
              <a:rPr lang="fr-FR" b="1" dirty="0">
                <a:solidFill>
                  <a:schemeClr val="tx1"/>
                </a:solidFill>
              </a:rPr>
              <a:t>coût compatible </a:t>
            </a:r>
            <a:r>
              <a:rPr lang="fr-FR" dirty="0">
                <a:solidFill>
                  <a:schemeClr val="tx1"/>
                </a:solidFill>
              </a:rPr>
              <a:t>avec une utilisation en milieu </a:t>
            </a:r>
            <a:r>
              <a:rPr lang="fr-FR" dirty="0" smtClean="0">
                <a:solidFill>
                  <a:schemeClr val="tx1"/>
                </a:solidFill>
              </a:rPr>
              <a:t>hospitalier ou assurer la portabilité </a:t>
            </a:r>
            <a:r>
              <a:rPr lang="fr-FR" dirty="0">
                <a:solidFill>
                  <a:schemeClr val="tx1"/>
                </a:solidFill>
              </a:rPr>
              <a:t>du dispositif </a:t>
            </a:r>
            <a:r>
              <a:rPr lang="fr-FR" dirty="0" smtClean="0">
                <a:solidFill>
                  <a:schemeClr val="tx1"/>
                </a:solidFill>
              </a:rPr>
              <a:t>proposé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implantation de salles </a:t>
            </a:r>
            <a:r>
              <a:rPr lang="fr-FR" dirty="0" smtClean="0">
                <a:solidFill>
                  <a:schemeClr val="tx1"/>
                </a:solidFill>
              </a:rPr>
              <a:t>complètes ou simulateur déplacé régulièrement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Assurer le réalisme du simulateur pour </a:t>
            </a:r>
            <a:r>
              <a:rPr lang="fr-FR" b="1" dirty="0">
                <a:solidFill>
                  <a:schemeClr val="tx1"/>
                </a:solidFill>
              </a:rPr>
              <a:t>immerger l’équipe médicale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réalisme doit être en </a:t>
            </a:r>
            <a:r>
              <a:rPr lang="fr-FR" dirty="0">
                <a:solidFill>
                  <a:schemeClr val="tx1"/>
                </a:solidFill>
              </a:rPr>
              <a:t>accord avec son apport </a:t>
            </a:r>
            <a:r>
              <a:rPr lang="fr-FR" dirty="0" smtClean="0">
                <a:solidFill>
                  <a:schemeClr val="tx1"/>
                </a:solidFill>
              </a:rPr>
              <a:t>pour la </a:t>
            </a:r>
            <a:r>
              <a:rPr lang="fr-FR" dirty="0">
                <a:solidFill>
                  <a:schemeClr val="tx1"/>
                </a:solidFill>
              </a:rPr>
              <a:t>formation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8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/>
        </p:nvSpPr>
        <p:spPr>
          <a:xfrm>
            <a:off x="54863" y="1582163"/>
            <a:ext cx="8833104" cy="3955755"/>
          </a:xfrm>
          <a:prstGeom prst="roundRect">
            <a:avLst/>
          </a:prstGeom>
          <a:solidFill>
            <a:srgbClr val="FFD491">
              <a:alpha val="37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990" y="295565"/>
            <a:ext cx="8412481" cy="722376"/>
          </a:xfrm>
        </p:spPr>
        <p:txBody>
          <a:bodyPr/>
          <a:lstStyle/>
          <a:p>
            <a:r>
              <a:rPr lang="fr-FR" dirty="0" smtClean="0"/>
              <a:t>Enjeux scientifiques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1939" y="1799423"/>
            <a:ext cx="8606028" cy="3635464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/>
                </a:solidFill>
              </a:rPr>
              <a:t>Simulation </a:t>
            </a:r>
            <a:r>
              <a:rPr lang="fr-FR" b="1" dirty="0">
                <a:solidFill>
                  <a:schemeClr val="tx1"/>
                </a:solidFill>
              </a:rPr>
              <a:t>comportement des </a:t>
            </a:r>
            <a:r>
              <a:rPr lang="fr-FR" b="1" dirty="0" smtClean="0">
                <a:solidFill>
                  <a:schemeClr val="tx1"/>
                </a:solidFill>
              </a:rPr>
              <a:t>organes en temps réel</a:t>
            </a: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Simplifier les modèles (géométrique / biomécanique) tout en assurant un réalisme adéquat pour la formation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Evaluer les erreurs relatives à l’approximation du modèle </a:t>
            </a:r>
            <a:r>
              <a:rPr lang="fr-FR" dirty="0" smtClean="0">
                <a:solidFill>
                  <a:schemeClr val="tx1"/>
                </a:solidFill>
              </a:rPr>
              <a:t>numérique (comparaison avec le réel difficile)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Proposer </a:t>
            </a:r>
            <a:r>
              <a:rPr lang="fr-FR" dirty="0">
                <a:solidFill>
                  <a:schemeClr val="tx1"/>
                </a:solidFill>
              </a:rPr>
              <a:t>une </a:t>
            </a:r>
            <a:r>
              <a:rPr lang="fr-FR" b="1" dirty="0">
                <a:solidFill>
                  <a:schemeClr val="tx1"/>
                </a:solidFill>
              </a:rPr>
              <a:t>interface </a:t>
            </a:r>
            <a:r>
              <a:rPr lang="fr-FR" b="1" dirty="0" err="1">
                <a:solidFill>
                  <a:schemeClr val="tx1"/>
                </a:solidFill>
              </a:rPr>
              <a:t>haptique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adéquate restituant sensations </a:t>
            </a:r>
            <a:r>
              <a:rPr lang="fr-FR" dirty="0" smtClean="0">
                <a:solidFill>
                  <a:schemeClr val="tx1"/>
                </a:solidFill>
              </a:rPr>
              <a:t>tactiles</a:t>
            </a:r>
          </a:p>
          <a:p>
            <a:pPr lvl="1"/>
            <a:r>
              <a:rPr lang="fr-FR" dirty="0" smtClean="0"/>
              <a:t>Ressenti </a:t>
            </a:r>
            <a:r>
              <a:rPr lang="fr-FR" dirty="0"/>
              <a:t>testé par des médecins </a:t>
            </a:r>
            <a:r>
              <a:rPr lang="fr-FR" dirty="0" smtClean="0"/>
              <a:t>experts du domaine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Assurer la </a:t>
            </a:r>
            <a:r>
              <a:rPr lang="fr-FR" b="1" dirty="0" smtClean="0">
                <a:solidFill>
                  <a:schemeClr val="tx1"/>
                </a:solidFill>
              </a:rPr>
              <a:t>stabilité </a:t>
            </a:r>
            <a:r>
              <a:rPr lang="fr-FR" b="1" dirty="0">
                <a:solidFill>
                  <a:schemeClr val="tx1"/>
                </a:solidFill>
              </a:rPr>
              <a:t>de la solution </a:t>
            </a:r>
            <a:r>
              <a:rPr lang="fr-FR" b="1" dirty="0" smtClean="0">
                <a:solidFill>
                  <a:schemeClr val="tx1"/>
                </a:solidFill>
              </a:rPr>
              <a:t>complète</a:t>
            </a:r>
            <a:endParaRPr lang="fr-FR" b="1" dirty="0">
              <a:solidFill>
                <a:schemeClr val="tx1"/>
              </a:solidFill>
            </a:endParaRPr>
          </a:p>
          <a:p>
            <a:pPr lvl="1"/>
            <a:r>
              <a:rPr lang="fr-FR" dirty="0" smtClean="0">
                <a:solidFill>
                  <a:schemeClr val="tx1"/>
                </a:solidFill>
              </a:rPr>
              <a:t>modèle numérique, interface </a:t>
            </a:r>
            <a:r>
              <a:rPr lang="fr-FR" dirty="0" err="1" smtClean="0">
                <a:solidFill>
                  <a:schemeClr val="tx1"/>
                </a:solidFill>
              </a:rPr>
              <a:t>haptique</a:t>
            </a:r>
            <a:r>
              <a:rPr lang="fr-FR" dirty="0" smtClean="0">
                <a:solidFill>
                  <a:schemeClr val="tx1"/>
                </a:solidFill>
              </a:rPr>
              <a:t>, interaction entre les composants</a:t>
            </a:r>
            <a:endParaRPr lang="fr-FR" dirty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B0A74-C483-EE45-8F07-51E1A9DB5E46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032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20437</TotalTime>
  <Words>821</Words>
  <Application>Microsoft Macintosh PowerPoint</Application>
  <PresentationFormat>Présentation à l'écran (4:3)</PresentationFormat>
  <Paragraphs>161</Paragraphs>
  <Slides>15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Calibri</vt:lpstr>
      <vt:lpstr>Century Gothic</vt:lpstr>
      <vt:lpstr>Mangal</vt:lpstr>
      <vt:lpstr>ＭＳ Ｐゴシック</vt:lpstr>
      <vt:lpstr>Wingdings</vt:lpstr>
      <vt:lpstr>Wingdings 2</vt:lpstr>
      <vt:lpstr>Arial</vt:lpstr>
      <vt:lpstr>Plaza</vt:lpstr>
      <vt:lpstr>Vers la conception de simulateurs de gestes médico-chirurgicaux - Un simulateur d’accouchement par extraction instrumentale </vt:lpstr>
      <vt:lpstr>Contexte de la formation médicale</vt:lpstr>
      <vt:lpstr>Apport des nouvelles technologies</vt:lpstr>
      <vt:lpstr>Un simulateur d’accouchement</vt:lpstr>
      <vt:lpstr>Un simulateur d’accouchement</vt:lpstr>
      <vt:lpstr>Intérêts de ce type de simulateur pour l’apprentissage médical</vt:lpstr>
      <vt:lpstr>Une approche pluri-disciplinaire nécessaire</vt:lpstr>
      <vt:lpstr>Enjeux technologiques</vt:lpstr>
      <vt:lpstr>Enjeux scientifiques</vt:lpstr>
      <vt:lpstr>Enjeux au niveau didactique </vt:lpstr>
      <vt:lpstr>A moyen et plus long termes</vt:lpstr>
      <vt:lpstr>Questions soulevées</vt:lpstr>
      <vt:lpstr>Apport possible des technologies issues de l’IA  dans la conception de ces simulateurs ?</vt:lpstr>
      <vt:lpstr>En conclusion</vt:lpstr>
      <vt:lpstr>Vers la conception de simulateurs de gestes médico-chirurgicaux - Un simulateur d’accouchement par extraction instrumentale </vt:lpstr>
    </vt:vector>
  </TitlesOfParts>
  <Company>LIRIS - UCBL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simulations of deformable objects</dc:title>
  <dc:creator>Florence Zara</dc:creator>
  <cp:lastModifiedBy>Florence Zara</cp:lastModifiedBy>
  <cp:revision>1678</cp:revision>
  <cp:lastPrinted>2018-11-05T15:17:33Z</cp:lastPrinted>
  <dcterms:created xsi:type="dcterms:W3CDTF">2015-06-15T08:36:13Z</dcterms:created>
  <dcterms:modified xsi:type="dcterms:W3CDTF">2018-11-08T11:25:09Z</dcterms:modified>
</cp:coreProperties>
</file>