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509" r:id="rId1"/>
  </p:sldMasterIdLst>
  <p:notesMasterIdLst>
    <p:notesMasterId r:id="rId6"/>
  </p:notesMasterIdLst>
  <p:handoutMasterIdLst>
    <p:handoutMasterId r:id="rId7"/>
  </p:handoutMasterIdLst>
  <p:sldIdLst>
    <p:sldId id="839" r:id="rId2"/>
    <p:sldId id="1029" r:id="rId3"/>
    <p:sldId id="1030" r:id="rId4"/>
    <p:sldId id="1031" r:id="rId5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FFDD"/>
    <a:srgbClr val="000000"/>
    <a:srgbClr val="F9D3F2"/>
    <a:srgbClr val="F9DDF8"/>
    <a:srgbClr val="F7CFF4"/>
    <a:srgbClr val="F1FFAB"/>
    <a:srgbClr val="FFFF8F"/>
    <a:srgbClr val="F1FDF5"/>
    <a:srgbClr val="DDF9DF"/>
    <a:srgbClr val="87F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6" autoAdjust="0"/>
    <p:restoredTop sz="94723" autoAdjust="0"/>
  </p:normalViewPr>
  <p:slideViewPr>
    <p:cSldViewPr snapToGrid="0">
      <p:cViewPr varScale="1">
        <p:scale>
          <a:sx n="76" d="100"/>
          <a:sy n="76" d="100"/>
        </p:scale>
        <p:origin x="-84" y="-318"/>
      </p:cViewPr>
      <p:guideLst>
        <p:guide orient="horz" pos="2160"/>
        <p:guide pos="2381"/>
      </p:guideLst>
    </p:cSldViewPr>
  </p:slideViewPr>
  <p:outlineViewPr>
    <p:cViewPr>
      <p:scale>
        <a:sx n="33" d="100"/>
        <a:sy n="33" d="100"/>
      </p:scale>
      <p:origin x="0" y="4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15" y="-72"/>
      </p:cViewPr>
      <p:guideLst>
        <p:guide orient="horz" pos="3126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/>
            </a:lvl1pPr>
          </a:lstStyle>
          <a:p>
            <a:fld id="{10D3AB84-27DA-D844-A206-84FCFC032775}" type="datetimeFigureOut">
              <a:rPr lang="en-US"/>
              <a:pPr/>
              <a:t>11/14/2014</a:t>
            </a:fld>
            <a:endParaRPr lang="en-US"/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/>
            </a:lvl1pPr>
          </a:lstStyle>
          <a:p>
            <a:fld id="{81BB47F6-D4B8-EE43-89B0-7730F1B2D9E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89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Calibri" charset="0"/>
              </a:defRPr>
            </a:lvl1pPr>
          </a:lstStyle>
          <a:p>
            <a:fld id="{7E8B41C0-9E19-9346-A8C9-302AD041D31B}" type="datetimeFigureOut">
              <a:rPr lang="fr-FR"/>
              <a:pPr/>
              <a:t>14/11/2014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806" tIns="45903" rIns="91806" bIns="459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Calibri" charset="0"/>
              </a:defRPr>
            </a:lvl1pPr>
          </a:lstStyle>
          <a:p>
            <a:fld id="{1EF5C487-2576-AE4C-9752-4BFD26C30C7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04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5C487-2576-AE4C-9752-4BFD26C30C7A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262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564904"/>
            <a:ext cx="9144000" cy="147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008112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3600">
                <a:solidFill>
                  <a:srgbClr val="184A7C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86" y="2564904"/>
            <a:ext cx="4504250" cy="144016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639750" y="3890913"/>
            <a:ext cx="4504250" cy="144016"/>
          </a:xfrm>
          <a:prstGeom prst="rect">
            <a:avLst/>
          </a:prstGeom>
          <a:solidFill>
            <a:srgbClr val="B53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9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DCF7-DDD2-4E8A-8155-144D99CB01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8684" y="0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9015" y="1016744"/>
            <a:ext cx="4504250" cy="108000"/>
          </a:xfrm>
          <a:prstGeom prst="rect">
            <a:avLst/>
          </a:prstGeom>
          <a:solidFill>
            <a:srgbClr val="B53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624000" y="6309319"/>
            <a:ext cx="2520000" cy="72000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1" name="Picture 3" descr="D:\flore\communication\logos\Liris\logo_liri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31660"/>
            <a:ext cx="110351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356-5FC5-4016-A49F-FBDBD9DCAC6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134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8010A-E946-449D-A24D-4546B4E0DF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17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8684" y="0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lnSpc>
                <a:spcPct val="75000"/>
              </a:lnSpc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8516" y="1268760"/>
            <a:ext cx="8229600" cy="48965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chemeClr val="tx1"/>
                </a:solidFill>
              </a:defRPr>
            </a:lvl1pPr>
            <a:lvl2pPr marL="533400" indent="-285750">
              <a:buFontTx/>
              <a:buBlip>
                <a:blip r:embed="rId3"/>
              </a:buBlip>
              <a:defRPr sz="2600">
                <a:solidFill>
                  <a:schemeClr val="tx1"/>
                </a:solidFill>
              </a:defRPr>
            </a:lvl2pPr>
            <a:lvl3pPr marL="717550" indent="-266700">
              <a:buFontTx/>
              <a:buBlip>
                <a:blip r:embed="rId4"/>
              </a:buBlip>
              <a:defRPr>
                <a:solidFill>
                  <a:schemeClr val="tx1"/>
                </a:solidFill>
              </a:defRPr>
            </a:lvl3pPr>
            <a:lvl4pPr marL="987425" indent="-228600">
              <a:buFontTx/>
              <a:buBlip>
                <a:blip r:embed="rId5"/>
              </a:buBlip>
              <a:defRPr>
                <a:solidFill>
                  <a:schemeClr val="tx1"/>
                </a:solidFill>
              </a:defRPr>
            </a:lvl4pPr>
            <a:lvl5pPr marL="1246188" indent="-228600">
              <a:buFontTx/>
              <a:buBlip>
                <a:blip r:embed="rId6"/>
              </a:buBlip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81C2-6B42-489A-B82A-A5256D871A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015" y="1016744"/>
            <a:ext cx="4504250" cy="108000"/>
          </a:xfrm>
          <a:prstGeom prst="rect">
            <a:avLst/>
          </a:prstGeom>
          <a:solidFill>
            <a:srgbClr val="B53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624000" y="6309319"/>
            <a:ext cx="2520000" cy="72000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2051" name="Picture 3" descr="D:\flore\communication\logos\Liris\logo_liris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31660"/>
            <a:ext cx="110351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39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245" y="4365104"/>
            <a:ext cx="9144000" cy="147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12359" y="4365104"/>
            <a:ext cx="4504250" cy="144016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625505" y="5691113"/>
            <a:ext cx="4504250" cy="144016"/>
          </a:xfrm>
          <a:prstGeom prst="rect">
            <a:avLst/>
          </a:prstGeom>
          <a:solidFill>
            <a:srgbClr val="B53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ctr" anchorCtr="0">
            <a:normAutofit/>
          </a:bodyPr>
          <a:lstStyle>
            <a:lvl1pPr algn="l">
              <a:defRPr sz="3600" b="0" cap="none"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839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F318-3BF4-4CF9-8DAF-95B8DE47CF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3" descr="D:\flore\communication\logos\Liris\logo_liri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31660"/>
            <a:ext cx="110351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71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8684" y="0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-9015" y="1016744"/>
            <a:ext cx="4504250" cy="108000"/>
          </a:xfrm>
          <a:prstGeom prst="rect">
            <a:avLst/>
          </a:prstGeom>
          <a:solidFill>
            <a:srgbClr val="B53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624000" y="6309319"/>
            <a:ext cx="2520000" cy="72000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1" name="Picture 3" descr="D:\flore\communication\logos\Liris\logo_liri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31660"/>
            <a:ext cx="110351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78B3-9574-4A64-99DA-179DE2B7B1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05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-8684" y="0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-9015" y="1016744"/>
            <a:ext cx="4504250" cy="108000"/>
          </a:xfrm>
          <a:prstGeom prst="rect">
            <a:avLst/>
          </a:prstGeom>
          <a:solidFill>
            <a:srgbClr val="B53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24000" y="6309319"/>
            <a:ext cx="2520000" cy="72000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4" name="Picture 3" descr="D:\flore\communication\logos\Liris\logo_liri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31660"/>
            <a:ext cx="110351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FD3B-8FDC-4E4A-A53F-0F4EEB54DA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20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8684" y="0"/>
            <a:ext cx="914400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9015" y="1016744"/>
            <a:ext cx="4504250" cy="108000"/>
          </a:xfrm>
          <a:prstGeom prst="rect">
            <a:avLst/>
          </a:prstGeom>
          <a:solidFill>
            <a:srgbClr val="B53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624000" y="6309319"/>
            <a:ext cx="2520000" cy="72000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10" name="Picture 3" descr="D:\flore\communication\logos\Liris\logo_liri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31660"/>
            <a:ext cx="110351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7511-29DC-41AA-B8D0-22F62F18B89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80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624000" y="6309319"/>
            <a:ext cx="2520000" cy="72000"/>
          </a:xfrm>
          <a:prstGeom prst="rect">
            <a:avLst/>
          </a:prstGeom>
          <a:solidFill>
            <a:srgbClr val="B8B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pic>
        <p:nvPicPr>
          <p:cNvPr id="9" name="Picture 3" descr="D:\flore\communication\logos\Liris\logo_liri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31660"/>
            <a:ext cx="110351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30743-DBD8-4E75-84FA-57A66CE5EA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67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02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378A-59BF-4340-9990-2AC4F21A15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80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763688" y="6356350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98800" y="6356350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B5D7511-29DC-41AA-B8D0-22F62F18B89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77208" y="6356350"/>
            <a:ext cx="38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73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0" r:id="rId1"/>
    <p:sldLayoutId id="2147485511" r:id="rId2"/>
    <p:sldLayoutId id="2147485512" r:id="rId3"/>
    <p:sldLayoutId id="2147485513" r:id="rId4"/>
    <p:sldLayoutId id="2147485514" r:id="rId5"/>
    <p:sldLayoutId id="2147485515" r:id="rId6"/>
    <p:sldLayoutId id="2147485516" r:id="rId7"/>
    <p:sldLayoutId id="2147485517" r:id="rId8"/>
    <p:sldLayoutId id="2147485518" r:id="rId9"/>
    <p:sldLayoutId id="2147485519" r:id="rId10"/>
    <p:sldLayoutId id="2147485520" r:id="rId11"/>
    <p:sldLayoutId id="21474855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266700" algn="l" defTabSz="914400" rtl="0" eaLnBrk="1" latinLnBrk="0" hangingPunct="1"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246188" indent="-228600" algn="l" defTabSz="914400" rtl="0" eaLnBrk="1" latinLnBrk="0" hangingPunct="1">
        <a:spcBef>
          <a:spcPct val="20000"/>
        </a:spcBef>
        <a:buFontTx/>
        <a:buBlip>
          <a:blip r:embed="rId1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20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MEPP - 3D Mesh Processing Platform</a:t>
            </a:r>
            <a:r>
              <a:rPr lang="sv-SE" sz="4800" dirty="0"/>
              <a:t/>
            </a:r>
            <a:br>
              <a:rPr lang="sv-SE" sz="4800" dirty="0"/>
            </a:br>
            <a:r>
              <a:rPr lang="en-US" sz="2800" dirty="0"/>
              <a:t>http://</a:t>
            </a:r>
            <a:r>
              <a:rPr lang="en-US" sz="2800" dirty="0" smtClean="0"/>
              <a:t>liris.cnrs.fr/mepp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5361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4912" y="1161737"/>
            <a:ext cx="9009088" cy="5138855"/>
          </a:xfrm>
        </p:spPr>
        <p:txBody>
          <a:bodyPr/>
          <a:lstStyle/>
          <a:p>
            <a:r>
              <a:rPr lang="fr-FR" sz="2400" b="0" dirty="0" smtClean="0"/>
              <a:t>La Plateforme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Dédiée aux traitements d’objets 3D, orientée développement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Basée sur CGAL (INRIA, ETHZ, MPI, Tel-Aviv </a:t>
            </a:r>
            <a:r>
              <a:rPr lang="fr-FR" sz="2000" b="0" dirty="0" err="1" smtClean="0"/>
              <a:t>University</a:t>
            </a:r>
            <a:r>
              <a:rPr lang="fr-FR" sz="2000" b="0" dirty="0" smtClean="0"/>
              <a:t>).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C++, </a:t>
            </a:r>
            <a:r>
              <a:rPr lang="fr-FR" sz="2000" b="0" dirty="0" err="1" smtClean="0"/>
              <a:t>multi-plateformes</a:t>
            </a:r>
            <a:r>
              <a:rPr lang="fr-FR" sz="2000" b="0" dirty="0" smtClean="0"/>
              <a:t> (Linux, Windows, Mac OS).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Open-Source, sous SVN puis </a:t>
            </a:r>
            <a:r>
              <a:rPr lang="fr-FR" sz="2000" b="0" dirty="0" err="1" smtClean="0"/>
              <a:t>GitHub</a:t>
            </a:r>
            <a:r>
              <a:rPr lang="fr-FR" sz="2000" b="0" dirty="0" smtClean="0"/>
              <a:t>.</a:t>
            </a:r>
          </a:p>
          <a:p>
            <a:pPr lvl="1"/>
            <a:endParaRPr lang="fr-FR" sz="2000" b="0" dirty="0" smtClean="0"/>
          </a:p>
          <a:p>
            <a:r>
              <a:rPr lang="fr-FR" sz="2400" b="0" dirty="0" smtClean="0"/>
              <a:t>Historique</a:t>
            </a:r>
            <a:endParaRPr lang="fr-FR" sz="2400" b="0" dirty="0"/>
          </a:p>
          <a:p>
            <a:pPr lvl="1">
              <a:spcBef>
                <a:spcPts val="600"/>
              </a:spcBef>
            </a:pPr>
            <a:r>
              <a:rPr lang="fr-FR" sz="2000" dirty="0" smtClean="0"/>
              <a:t>Support </a:t>
            </a:r>
            <a:r>
              <a:rPr lang="fr-FR" sz="2000" dirty="0"/>
              <a:t>équipe EDP </a:t>
            </a:r>
            <a:r>
              <a:rPr lang="fr-FR" sz="2000" dirty="0" smtClean="0"/>
              <a:t>: Ingénieur </a:t>
            </a:r>
            <a:r>
              <a:rPr lang="fr-FR" sz="2000" b="0" dirty="0" smtClean="0"/>
              <a:t>d’étude </a:t>
            </a:r>
            <a:r>
              <a:rPr lang="fr-FR" sz="2000" b="0" dirty="0" smtClean="0"/>
              <a:t>CNRS à </a:t>
            </a:r>
            <a:r>
              <a:rPr lang="fr-FR" sz="2000" b="0" dirty="0" smtClean="0"/>
              <a:t>mi-temps depuis Septembre 2009.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Ouverture publique et site Web depuis Janvier 2011.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Aujourd’hui : </a:t>
            </a:r>
            <a:endParaRPr lang="fr-FR" sz="2000" dirty="0"/>
          </a:p>
          <a:p>
            <a:pPr lvl="2">
              <a:spcBef>
                <a:spcPts val="600"/>
              </a:spcBef>
            </a:pPr>
            <a:r>
              <a:rPr lang="fr-FR" sz="2000" dirty="0" smtClean="0">
                <a:solidFill>
                  <a:srgbClr val="C00000"/>
                </a:solidFill>
              </a:rPr>
              <a:t>20</a:t>
            </a:r>
            <a:r>
              <a:rPr lang="fr-FR" sz="2000" b="0" dirty="0" smtClean="0">
                <a:solidFill>
                  <a:srgbClr val="C00000"/>
                </a:solidFill>
              </a:rPr>
              <a:t> composants (10 publics, 10 privés)</a:t>
            </a:r>
          </a:p>
          <a:p>
            <a:pPr lvl="2">
              <a:spcBef>
                <a:spcPts val="600"/>
              </a:spcBef>
            </a:pPr>
            <a:r>
              <a:rPr lang="fr-FR" sz="2000" b="0" dirty="0" smtClean="0">
                <a:solidFill>
                  <a:srgbClr val="C00000"/>
                </a:solidFill>
              </a:rPr>
              <a:t>117 000 lignes de code</a:t>
            </a:r>
            <a:endParaRPr lang="fr-FR" sz="2000" b="0" dirty="0" smtClean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863" y="188129"/>
            <a:ext cx="2278827" cy="822305"/>
          </a:xfrm>
        </p:spPr>
        <p:txBody>
          <a:bodyPr/>
          <a:lstStyle/>
          <a:p>
            <a:r>
              <a:rPr lang="fr-FR" dirty="0" smtClean="0"/>
              <a:t>En bref</a:t>
            </a:r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498800" y="6356350"/>
            <a:ext cx="1188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27CF5C-9936-2F49-8D30-CDB8333F22C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66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200"/>
            <a:ext cx="8491928" cy="5223058"/>
          </a:xfrm>
        </p:spPr>
        <p:txBody>
          <a:bodyPr/>
          <a:lstStyle/>
          <a:p>
            <a:r>
              <a:rPr lang="fr-FR" sz="2400" b="0" dirty="0" smtClean="0"/>
              <a:t>Au LIRIS 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 2 </a:t>
            </a:r>
            <a:r>
              <a:rPr lang="fr-FR" sz="2000" b="0" dirty="0" smtClean="0"/>
              <a:t>équipes </a:t>
            </a:r>
            <a:r>
              <a:rPr lang="fr-FR" sz="2000" b="0" dirty="0" smtClean="0"/>
              <a:t>– 6 permanents. 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 10 utilisateurs non permanents/an </a:t>
            </a:r>
            <a:r>
              <a:rPr lang="fr-FR" sz="2000" b="0" dirty="0" smtClean="0"/>
              <a:t>:</a:t>
            </a:r>
            <a:br>
              <a:rPr lang="fr-FR" sz="2000" b="0" dirty="0" smtClean="0"/>
            </a:br>
            <a:r>
              <a:rPr lang="fr-FR" sz="2000" b="0" dirty="0" smtClean="0"/>
              <a:t>stagiaires </a:t>
            </a:r>
            <a:r>
              <a:rPr lang="fr-FR" sz="2000" b="0" dirty="0" smtClean="0"/>
              <a:t>de Licence, Master 1&amp;2, doctorants, </a:t>
            </a:r>
            <a:r>
              <a:rPr lang="fr-FR" sz="2000" b="0" dirty="0" smtClean="0"/>
              <a:t>post-doctorants</a:t>
            </a:r>
            <a:r>
              <a:rPr lang="fr-FR" sz="2000" dirty="0"/>
              <a:t>.</a:t>
            </a:r>
            <a:r>
              <a:rPr lang="fr-FR" sz="2000" b="0" dirty="0" smtClean="0"/>
              <a:t> </a:t>
            </a:r>
            <a:endParaRPr lang="fr-FR" sz="2000" b="0" dirty="0" smtClean="0"/>
          </a:p>
          <a:p>
            <a:pPr lvl="1"/>
            <a:endParaRPr lang="fr-FR" sz="2000" b="0" dirty="0" smtClean="0"/>
          </a:p>
          <a:p>
            <a:r>
              <a:rPr lang="fr-FR" sz="2400" b="0" dirty="0" smtClean="0"/>
              <a:t>A l'extérieur</a:t>
            </a:r>
          </a:p>
          <a:p>
            <a:pPr lvl="1">
              <a:spcBef>
                <a:spcPts val="1200"/>
              </a:spcBef>
            </a:pPr>
            <a:r>
              <a:rPr lang="fr-FR" sz="2000" b="0" dirty="0" smtClean="0"/>
              <a:t> Utilisation dans plusieurs laboratoires français (</a:t>
            </a:r>
            <a:r>
              <a:rPr lang="fr-FR" sz="2000" b="0" dirty="0" err="1" smtClean="0"/>
              <a:t>Gipsa-Lab</a:t>
            </a:r>
            <a:r>
              <a:rPr lang="fr-FR" sz="2000" b="0" dirty="0" smtClean="0"/>
              <a:t>, I3S, INRIA Grenoble, LE2I, LJK, LIFL…).</a:t>
            </a:r>
          </a:p>
          <a:p>
            <a:pPr lvl="1">
              <a:spcBef>
                <a:spcPts val="1200"/>
              </a:spcBef>
            </a:pPr>
            <a:r>
              <a:rPr lang="fr-FR" sz="2000" b="0" dirty="0" smtClean="0"/>
              <a:t> … et étrangers (</a:t>
            </a:r>
            <a:r>
              <a:rPr lang="fr-FR" sz="2000" b="0" dirty="0"/>
              <a:t>Universités de </a:t>
            </a:r>
            <a:r>
              <a:rPr lang="fr-FR" sz="2000" b="0" dirty="0" smtClean="0"/>
              <a:t>Cambridge, d'Auckland, de Bohême de l’ouest, de Yamanashi, de Floride</a:t>
            </a:r>
            <a:r>
              <a:rPr lang="fr-FR" sz="2000" b="0" dirty="0"/>
              <a:t>, Stanford, </a:t>
            </a:r>
            <a:r>
              <a:rPr lang="fr-FR" sz="2000" b="0" dirty="0" err="1" smtClean="0"/>
              <a:t>HanLab</a:t>
            </a:r>
            <a:r>
              <a:rPr lang="fr-FR" sz="2000" b="0" dirty="0" smtClean="0"/>
              <a:t>…).</a:t>
            </a:r>
          </a:p>
          <a:p>
            <a:pPr lvl="1">
              <a:spcBef>
                <a:spcPts val="1200"/>
              </a:spcBef>
            </a:pPr>
            <a:r>
              <a:rPr lang="fr-FR" sz="2000" b="0" dirty="0" smtClean="0">
                <a:solidFill>
                  <a:srgbClr val="C00000"/>
                </a:solidFill>
              </a:rPr>
              <a:t> 1900 téléchargements </a:t>
            </a:r>
            <a:r>
              <a:rPr lang="fr-FR" sz="2000" b="0" dirty="0" smtClean="0"/>
              <a:t>depuis Octobre 2011.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69863" y="188129"/>
            <a:ext cx="4163343" cy="822305"/>
          </a:xfrm>
        </p:spPr>
        <p:txBody>
          <a:bodyPr/>
          <a:lstStyle/>
          <a:p>
            <a:r>
              <a:rPr lang="fr-FR" dirty="0" smtClean="0"/>
              <a:t>Les utilisateurs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81C2-6B42-489A-B82A-A5256D871A5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2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63" y="188129"/>
            <a:ext cx="6251750" cy="822305"/>
          </a:xfrm>
        </p:spPr>
        <p:txBody>
          <a:bodyPr/>
          <a:lstStyle/>
          <a:p>
            <a:r>
              <a:rPr lang="fr-FR" dirty="0" smtClean="0"/>
              <a:t>Valorisation et évolution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167" y="1293962"/>
            <a:ext cx="8971472" cy="4873476"/>
          </a:xfrm>
        </p:spPr>
        <p:txBody>
          <a:bodyPr/>
          <a:lstStyle/>
          <a:p>
            <a:r>
              <a:rPr lang="fr-FR" sz="2400" b="0" dirty="0" smtClean="0"/>
              <a:t>Utilisation dans le cadre d’actions de valorisation</a:t>
            </a:r>
          </a:p>
          <a:p>
            <a:pPr lvl="1"/>
            <a:r>
              <a:rPr lang="fr-FR" sz="2000" b="0" dirty="0" smtClean="0"/>
              <a:t>Dépôts de codes sources à l’APP, de brevets.</a:t>
            </a:r>
          </a:p>
          <a:p>
            <a:pPr lvl="1"/>
            <a:r>
              <a:rPr lang="fr-FR" sz="2000" b="0" dirty="0" smtClean="0"/>
              <a:t>Fourniture de packages de tests à diverses entreprises.</a:t>
            </a:r>
          </a:p>
          <a:p>
            <a:pPr lvl="1"/>
            <a:r>
              <a:rPr lang="fr-FR" sz="2000" b="0" dirty="0" smtClean="0"/>
              <a:t>Communications / démos.</a:t>
            </a:r>
          </a:p>
          <a:p>
            <a:pPr marL="442912" lvl="1" indent="0">
              <a:buNone/>
            </a:pPr>
            <a:r>
              <a:rPr lang="fr-FR" sz="2000" b="0" dirty="0" smtClean="0"/>
              <a:t>(GRAPP 2012, Web3D 2013, SIGGRAPH talk 2014)</a:t>
            </a:r>
            <a:endParaRPr lang="fr-FR" sz="2400" b="0" dirty="0"/>
          </a:p>
          <a:p>
            <a:endParaRPr lang="fr-FR" sz="2400" b="0" dirty="0" smtClean="0"/>
          </a:p>
          <a:p>
            <a:r>
              <a:rPr lang="fr-FR" sz="2400" b="0" dirty="0" smtClean="0"/>
              <a:t>Ouverture à des données hétérogènes</a:t>
            </a:r>
          </a:p>
          <a:p>
            <a:pPr lvl="1">
              <a:spcBef>
                <a:spcPts val="600"/>
              </a:spcBef>
            </a:pPr>
            <a:r>
              <a:rPr lang="fr-FR" sz="2000" b="0" dirty="0" smtClean="0"/>
              <a:t> Volumique, Non </a:t>
            </a:r>
            <a:r>
              <a:rPr lang="fr-FR" sz="2000" b="0" dirty="0"/>
              <a:t>manifold, </a:t>
            </a:r>
            <a:r>
              <a:rPr lang="fr-FR" sz="2000" b="0" dirty="0" smtClean="0"/>
              <a:t>Textures et attributs de rendu.</a:t>
            </a:r>
          </a:p>
          <a:p>
            <a:endParaRPr lang="fr-FR" sz="2400" b="0" dirty="0" smtClean="0"/>
          </a:p>
          <a:p>
            <a:r>
              <a:rPr lang="fr-FR" sz="2400" b="0" dirty="0" smtClean="0"/>
              <a:t>Intégration </a:t>
            </a:r>
            <a:r>
              <a:rPr lang="fr-FR" sz="2400" b="0" dirty="0"/>
              <a:t>de nouvelles structures de données</a:t>
            </a:r>
          </a:p>
          <a:p>
            <a:pPr lvl="1"/>
            <a:r>
              <a:rPr lang="fr-FR" sz="2000" b="0" dirty="0"/>
              <a:t> Choix de la structure adaptée à chaque </a:t>
            </a:r>
            <a:r>
              <a:rPr lang="fr-FR" sz="2000" b="0" dirty="0" smtClean="0"/>
              <a:t>algorithme</a:t>
            </a:r>
            <a:r>
              <a:rPr lang="fr-FR" sz="2000" b="0" dirty="0" smtClean="0"/>
              <a:t>.</a:t>
            </a:r>
            <a:endParaRPr lang="fr-FR" b="0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81C2-6B42-489A-B82A-A5256D871A5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RIS_2014">
  <a:themeElements>
    <a:clrScheme name="LIRIS 2014">
      <a:dk1>
        <a:srgbClr val="184A7C"/>
      </a:dk1>
      <a:lt1>
        <a:sysClr val="window" lastClr="FFFFFF"/>
      </a:lt1>
      <a:dk2>
        <a:srgbClr val="727CA1"/>
      </a:dk2>
      <a:lt2>
        <a:srgbClr val="EEECE1"/>
      </a:lt2>
      <a:accent1>
        <a:srgbClr val="B5397D"/>
      </a:accent1>
      <a:accent2>
        <a:srgbClr val="B8B90C"/>
      </a:accent2>
      <a:accent3>
        <a:srgbClr val="9571AB"/>
      </a:accent3>
      <a:accent4>
        <a:srgbClr val="A0C7E7"/>
      </a:accent4>
      <a:accent5>
        <a:srgbClr val="368AD2"/>
      </a:accent5>
      <a:accent6>
        <a:srgbClr val="FF8D40"/>
      </a:accent6>
      <a:hlink>
        <a:srgbClr val="B53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theme_LIRIS_2014</Template>
  <TotalTime>16100</TotalTime>
  <Words>186</Words>
  <Application>Microsoft Office PowerPoint</Application>
  <PresentationFormat>Affichage à l'écran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LIRIS_2014</vt:lpstr>
      <vt:lpstr>MEPP - 3D Mesh Processing Platform http://liris.cnrs.fr/mepp</vt:lpstr>
      <vt:lpstr>En bref</vt:lpstr>
      <vt:lpstr>Les utilisateurs</vt:lpstr>
      <vt:lpstr>Valorisation et évolution</vt:lpstr>
    </vt:vector>
  </TitlesOfParts>
  <Company>LIRIS-UCB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équipes LIRIS</dc:title>
  <dc:creator>Florence Denis</dc:creator>
  <cp:lastModifiedBy>Florent</cp:lastModifiedBy>
  <cp:revision>1116</cp:revision>
  <cp:lastPrinted>2014-11-05T12:16:44Z</cp:lastPrinted>
  <dcterms:created xsi:type="dcterms:W3CDTF">2009-02-19T09:59:02Z</dcterms:created>
  <dcterms:modified xsi:type="dcterms:W3CDTF">2014-11-14T14:57:47Z</dcterms:modified>
</cp:coreProperties>
</file>