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49" r:id="rId1"/>
    <p:sldMasterId id="2147483649" r:id="rId2"/>
    <p:sldMasterId id="2147483847" r:id="rId3"/>
    <p:sldMasterId id="2147483662" r:id="rId4"/>
    <p:sldMasterId id="2147483762" r:id="rId5"/>
    <p:sldMasterId id="2147483774" r:id="rId6"/>
    <p:sldMasterId id="2147483794" r:id="rId7"/>
  </p:sldMasterIdLst>
  <p:notesMasterIdLst>
    <p:notesMasterId r:id="rId48"/>
  </p:notesMasterIdLst>
  <p:handoutMasterIdLst>
    <p:handoutMasterId r:id="rId49"/>
  </p:handoutMasterIdLst>
  <p:sldIdLst>
    <p:sldId id="257" r:id="rId8"/>
    <p:sldId id="319" r:id="rId9"/>
    <p:sldId id="314" r:id="rId10"/>
    <p:sldId id="323" r:id="rId11"/>
    <p:sldId id="315" r:id="rId12"/>
    <p:sldId id="266" r:id="rId13"/>
    <p:sldId id="303" r:id="rId14"/>
    <p:sldId id="294" r:id="rId15"/>
    <p:sldId id="263" r:id="rId16"/>
    <p:sldId id="295" r:id="rId17"/>
    <p:sldId id="293" r:id="rId18"/>
    <p:sldId id="267" r:id="rId19"/>
    <p:sldId id="269" r:id="rId20"/>
    <p:sldId id="273" r:id="rId21"/>
    <p:sldId id="264" r:id="rId22"/>
    <p:sldId id="299" r:id="rId23"/>
    <p:sldId id="300" r:id="rId24"/>
    <p:sldId id="301" r:id="rId25"/>
    <p:sldId id="316" r:id="rId26"/>
    <p:sldId id="317" r:id="rId27"/>
    <p:sldId id="318" r:id="rId28"/>
    <p:sldId id="276" r:id="rId29"/>
    <p:sldId id="310" r:id="rId30"/>
    <p:sldId id="278" r:id="rId31"/>
    <p:sldId id="279" r:id="rId32"/>
    <p:sldId id="280" r:id="rId33"/>
    <p:sldId id="282" r:id="rId34"/>
    <p:sldId id="311" r:id="rId35"/>
    <p:sldId id="312" r:id="rId36"/>
    <p:sldId id="320" r:id="rId37"/>
    <p:sldId id="284" r:id="rId38"/>
    <p:sldId id="296" r:id="rId39"/>
    <p:sldId id="286" r:id="rId40"/>
    <p:sldId id="308" r:id="rId41"/>
    <p:sldId id="289" r:id="rId42"/>
    <p:sldId id="288" r:id="rId43"/>
    <p:sldId id="290" r:id="rId44"/>
    <p:sldId id="291" r:id="rId45"/>
    <p:sldId id="302" r:id="rId46"/>
    <p:sldId id="321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Tompkin" initials="JT" lastIdx="21" clrIdx="0">
    <p:extLst/>
  </p:cmAuthor>
  <p:cmAuthor id="2" name="nbonneel" initials="n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348"/>
    <a:srgbClr val="CC9D6E"/>
    <a:srgbClr val="887356"/>
    <a:srgbClr val="9A6F54"/>
    <a:srgbClr val="90643A"/>
    <a:srgbClr val="E60800"/>
    <a:srgbClr val="298DC2"/>
    <a:srgbClr val="FFCC00"/>
    <a:srgbClr val="00CC66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86306" autoAdjust="0"/>
  </p:normalViewPr>
  <p:slideViewPr>
    <p:cSldViewPr>
      <p:cViewPr varScale="1">
        <p:scale>
          <a:sx n="163" d="100"/>
          <a:sy n="163" d="100"/>
        </p:scale>
        <p:origin x="-20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125A2A3-83AD-3A4F-B0A0-F739916D572A}" type="datetimeFigureOut">
              <a:rPr lang="en-US"/>
              <a:pPr>
                <a:defRPr/>
              </a:pPr>
              <a:t>12/12/2014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62BD4C2-F36E-434E-BD8C-2A4D69955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00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461ED-47E5-4E89-BFDF-7A28CC8838E6}" type="datetimeFigureOut">
              <a:rPr lang="en-US"/>
              <a:t>12/12/2014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71787-8FF6-4E96-A3B3-F547DAC922A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2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32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Identify a problem with Ye et al. here</a:t>
            </a:r>
            <a:r>
              <a:rPr lang="en-GB" baseline="0" dirty="0" smtClean="0"/>
              <a:t> – that we need very fast artist feedback, in an interactive system – to stop these errors happening and reduce the hours of wait between results.</a:t>
            </a:r>
            <a:endParaRPr lang="en-GB" dirty="0" smtClean="0"/>
          </a:p>
          <a:p>
            <a:r>
              <a:rPr lang="en-GB" dirty="0" smtClean="0"/>
              <a:t>In the next few slides, describe</a:t>
            </a:r>
            <a:r>
              <a:rPr lang="en-GB" baseline="0" dirty="0" smtClean="0"/>
              <a:t> how to overcome it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52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63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4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also then</a:t>
            </a:r>
            <a:r>
              <a:rPr lang="en-US" baseline="0" dirty="0" smtClean="0"/>
              <a:t> use this system to introduce new video editing applications, such as the house we saw at the beginning, and illumination-aware video compositing.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51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12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18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14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Here we need to</a:t>
            </a:r>
            <a:r>
              <a:rPr lang="en-US" baseline="0" dirty="0" smtClean="0"/>
              <a:t> stress in the voiceover what makes it fast. How does this relate to our goals and contributions?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49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+ADD ZOOM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7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3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why it is hard…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56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33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24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66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62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92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1787-8FF6-4E96-A3B3-F547DAC922A7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86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57200" y="3048000"/>
            <a:ext cx="8229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336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Slide Separator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683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logo 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52400"/>
            <a:ext cx="2209800" cy="8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757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>
            <a:off x="457200" y="762000"/>
            <a:ext cx="8229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33400" y="228600"/>
            <a:ext cx="8229600" cy="53340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92" y="116304"/>
            <a:ext cx="1524000" cy="59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57200" y="8382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>
              <a:defRPr sz="28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[Bonneel et al., Interactive Intrinsic Video Editing]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D89F1E-E77A-4CCB-8F0B-58057388C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160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logo 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9587"/>
            <a:ext cx="2209800" cy="8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446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>
            <a:off x="457200" y="762000"/>
            <a:ext cx="8229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33400" y="228600"/>
            <a:ext cx="8229600" cy="53340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92" y="116304"/>
            <a:ext cx="1524000" cy="59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57200" y="8382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>
              <a:defRPr sz="28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/>
          <a:p>
            <a:r>
              <a:rPr lang="en-GB" dirty="0" smtClean="0"/>
              <a:t>[Bonneel et al., Interactive Intrinsic Video Editing]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386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57200" y="3048000"/>
            <a:ext cx="8229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336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Ending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560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57200" y="3048000"/>
            <a:ext cx="8229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336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Ending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6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457200" y="762000"/>
            <a:ext cx="8229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33400" y="228600"/>
            <a:ext cx="82296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/>
          </p:nvPr>
        </p:nvSpPr>
        <p:spPr>
          <a:xfrm>
            <a:off x="533400" y="990600"/>
            <a:ext cx="8229600" cy="4800600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>
                <a:latin typeface="Arial"/>
                <a:cs typeface="Arial"/>
              </a:defRPr>
            </a:lvl1pPr>
            <a:lvl2pPr marL="800100" indent="-342900">
              <a:buFontTx/>
              <a:buBlip>
                <a:blip r:embed="rId2"/>
              </a:buBlip>
              <a:defRPr sz="2200">
                <a:latin typeface="Arial"/>
                <a:cs typeface="Arial"/>
              </a:defRPr>
            </a:lvl2pPr>
            <a:lvl3pPr marL="1257300" indent="-342900">
              <a:buFontTx/>
              <a:buBlip>
                <a:blip r:embed="rId2"/>
              </a:buBlip>
              <a:defRPr sz="1800">
                <a:latin typeface="Arial"/>
                <a:cs typeface="Arial"/>
              </a:defRPr>
            </a:lvl3pPr>
            <a:lvl4pPr marL="1714500" indent="-342900">
              <a:buFontTx/>
              <a:buBlip>
                <a:blip r:embed="rId2"/>
              </a:buBlip>
              <a:defRPr sz="1600">
                <a:latin typeface="Arial"/>
                <a:cs typeface="Arial"/>
              </a:defRPr>
            </a:lvl4pPr>
            <a:lvl5pPr marL="2171700" indent="-342900"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92" y="116304"/>
            <a:ext cx="1524000" cy="59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23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57200" y="3048000"/>
            <a:ext cx="8229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336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Slide Separator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675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28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3"/>
        </a:buBlip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8001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3"/>
        </a:buBlip>
        <a:defRPr sz="22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2573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3"/>
        </a:buBlip>
        <a:defRPr sz="18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7145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3"/>
        </a:buBlip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1717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3"/>
        </a:buBlip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6162675"/>
            <a:ext cx="91725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3663"/>
            <a:ext cx="82296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Lucida Grande" charset="0"/>
              </a:rPr>
              <a:t>Your LOGO here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dirty="0">
                <a:sym typeface="Lucida Grande" charset="0"/>
              </a:rPr>
              <a:t>Second level</a:t>
            </a:r>
          </a:p>
          <a:p>
            <a:pPr lvl="2"/>
            <a:r>
              <a:rPr lang="en-US" dirty="0">
                <a:sym typeface="Lucida Grande" charset="0"/>
              </a:rPr>
              <a:t>Third level</a:t>
            </a:r>
          </a:p>
          <a:p>
            <a:pPr lvl="3"/>
            <a:r>
              <a:rPr lang="en-US" dirty="0">
                <a:sym typeface="Lucida Grande" charset="0"/>
              </a:rPr>
              <a:t>Fourth level</a:t>
            </a:r>
          </a:p>
          <a:p>
            <a:pPr lvl="4"/>
            <a:r>
              <a:rPr lang="en-US" dirty="0">
                <a:sym typeface="Lucida Grande" charset="0"/>
              </a:rPr>
              <a:t>Fifth </a:t>
            </a:r>
            <a:r>
              <a:rPr lang="en-US" dirty="0" smtClean="0">
                <a:sym typeface="Lucida Grande" charset="0"/>
              </a:rPr>
              <a:t>level</a:t>
            </a:r>
            <a:endParaRPr lang="en-US" dirty="0">
              <a:sym typeface="Lucida Grande" charset="0"/>
            </a:endParaRPr>
          </a:p>
        </p:txBody>
      </p:sp>
      <p:pic>
        <p:nvPicPr>
          <p:cNvPr id="1029" name="Picture 10"/>
          <p:cNvPicPr>
            <a:picLocks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641985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9"/>
          <p:cNvPicPr>
            <a:picLocks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6248400"/>
            <a:ext cx="6715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6781800" y="6400800"/>
            <a:ext cx="1546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Univers LT Std 59 UltraCn" pitchFamily="34" charset="0"/>
              </a:rPr>
              <a:t>SPONSORED BY</a:t>
            </a:r>
            <a:endParaRPr lang="en-US" sz="1200" dirty="0">
              <a:solidFill>
                <a:schemeClr val="bg1"/>
              </a:solidFill>
              <a:latin typeface="Univers LT Std 59 UltraCn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71305" y="6409937"/>
            <a:ext cx="16578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Univers LT Std 57 Cn" pitchFamily="34" charset="0"/>
              </a:rPr>
              <a:t>SA2014.SIGGRAPH.ORG</a:t>
            </a:r>
            <a:endParaRPr lang="en-US" dirty="0">
              <a:solidFill>
                <a:schemeClr val="bg1"/>
              </a:solidFill>
              <a:latin typeface="Univers LT Std 57 Cn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52" r:id="rId2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/>
          <a:ea typeface="+mj-ea"/>
          <a:cs typeface="Arial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Tx/>
        <a:buBlip>
          <a:blip r:embed="rId7"/>
        </a:buBlip>
        <a:defRPr sz="2800">
          <a:solidFill>
            <a:schemeClr val="tx1"/>
          </a:solidFill>
          <a:latin typeface="Arial"/>
          <a:ea typeface="+mn-ea"/>
          <a:cs typeface="Arial"/>
          <a:sym typeface="Lucida Grande" charset="0"/>
        </a:defRPr>
      </a:lvl1pPr>
      <a:lvl2pPr marL="6286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Tx/>
        <a:buBlip>
          <a:blip r:embed="rId7"/>
        </a:buBlip>
        <a:defRPr sz="2200">
          <a:solidFill>
            <a:schemeClr val="tx1"/>
          </a:solidFill>
          <a:latin typeface="Arial"/>
          <a:ea typeface="+mn-ea"/>
          <a:cs typeface="Arial"/>
          <a:sym typeface="Lucida Grande" charset="0"/>
        </a:defRPr>
      </a:lvl2pPr>
      <a:lvl3pPr marL="10287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Tx/>
        <a:buBlip>
          <a:blip r:embed="rId7"/>
        </a:buBlip>
        <a:defRPr>
          <a:solidFill>
            <a:schemeClr val="tx1"/>
          </a:solidFill>
          <a:latin typeface="Arial"/>
          <a:ea typeface="+mn-ea"/>
          <a:cs typeface="Arial"/>
          <a:sym typeface="Lucida Grande" charset="0"/>
        </a:defRPr>
      </a:lvl3pPr>
      <a:lvl4pPr marL="14859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Tx/>
        <a:buBlip>
          <a:blip r:embed="rId7"/>
        </a:buBlip>
        <a:defRPr sz="1600">
          <a:solidFill>
            <a:schemeClr val="tx1"/>
          </a:solidFill>
          <a:latin typeface="Arial"/>
          <a:ea typeface="+mn-ea"/>
          <a:cs typeface="Arial"/>
          <a:sym typeface="Lucida Grande" charset="0"/>
        </a:defRPr>
      </a:lvl4pPr>
      <a:lvl5pPr marL="1943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Tx/>
        <a:buBlip>
          <a:blip r:embed="rId7"/>
        </a:buBlip>
        <a:defRPr sz="1400">
          <a:solidFill>
            <a:schemeClr val="tx1"/>
          </a:solidFill>
          <a:latin typeface="Arial"/>
          <a:ea typeface="+mn-ea"/>
          <a:cs typeface="Arial"/>
          <a:sym typeface="Lucida Grande" charset="0"/>
        </a:defRPr>
      </a:lvl5pPr>
      <a:lvl6pPr marL="24003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857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314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771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3663"/>
            <a:ext cx="82296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Lucida Grande" charset="0"/>
              </a:rPr>
              <a:t>Your LOGO here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dirty="0">
                <a:sym typeface="Lucida Grande" charset="0"/>
              </a:rPr>
              <a:t>Second level</a:t>
            </a:r>
          </a:p>
          <a:p>
            <a:pPr lvl="2"/>
            <a:r>
              <a:rPr lang="en-US" dirty="0">
                <a:sym typeface="Lucida Grande" charset="0"/>
              </a:rPr>
              <a:t>Third level</a:t>
            </a:r>
          </a:p>
          <a:p>
            <a:pPr lvl="3"/>
            <a:r>
              <a:rPr lang="en-US" dirty="0">
                <a:sym typeface="Lucida Grande" charset="0"/>
              </a:rPr>
              <a:t>Fourth level</a:t>
            </a:r>
          </a:p>
          <a:p>
            <a:pPr lvl="4"/>
            <a:r>
              <a:rPr lang="en-US" dirty="0">
                <a:sym typeface="Lucida Grande" charset="0"/>
              </a:rPr>
              <a:t>Fifth </a:t>
            </a:r>
            <a:r>
              <a:rPr lang="en-US" dirty="0" smtClean="0">
                <a:sym typeface="Lucida Grande" charset="0"/>
              </a:rPr>
              <a:t>level</a:t>
            </a:r>
            <a:endParaRPr lang="en-US" dirty="0"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2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/>
          <a:ea typeface="+mj-ea"/>
          <a:cs typeface="Arial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Tx/>
        <a:buBlip>
          <a:blip r:embed="rId3"/>
        </a:buBlip>
        <a:defRPr sz="2800">
          <a:solidFill>
            <a:schemeClr val="tx1"/>
          </a:solidFill>
          <a:latin typeface="Arial"/>
          <a:ea typeface="+mn-ea"/>
          <a:cs typeface="Arial"/>
          <a:sym typeface="Lucida Grande" charset="0"/>
        </a:defRPr>
      </a:lvl1pPr>
      <a:lvl2pPr marL="6286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Tx/>
        <a:buBlip>
          <a:blip r:embed="rId3"/>
        </a:buBlip>
        <a:defRPr sz="2200">
          <a:solidFill>
            <a:schemeClr val="tx1"/>
          </a:solidFill>
          <a:latin typeface="Arial"/>
          <a:ea typeface="+mn-ea"/>
          <a:cs typeface="Arial"/>
          <a:sym typeface="Lucida Grande" charset="0"/>
        </a:defRPr>
      </a:lvl2pPr>
      <a:lvl3pPr marL="10287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Tx/>
        <a:buBlip>
          <a:blip r:embed="rId3"/>
        </a:buBlip>
        <a:defRPr>
          <a:solidFill>
            <a:schemeClr val="tx1"/>
          </a:solidFill>
          <a:latin typeface="Arial"/>
          <a:ea typeface="+mn-ea"/>
          <a:cs typeface="Arial"/>
          <a:sym typeface="Lucida Grande" charset="0"/>
        </a:defRPr>
      </a:lvl3pPr>
      <a:lvl4pPr marL="14859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Tx/>
        <a:buBlip>
          <a:blip r:embed="rId3"/>
        </a:buBlip>
        <a:defRPr sz="1600">
          <a:solidFill>
            <a:schemeClr val="tx1"/>
          </a:solidFill>
          <a:latin typeface="Arial"/>
          <a:ea typeface="+mn-ea"/>
          <a:cs typeface="Arial"/>
          <a:sym typeface="Lucida Grande" charset="0"/>
        </a:defRPr>
      </a:lvl4pPr>
      <a:lvl5pPr marL="1943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Tx/>
        <a:buBlip>
          <a:blip r:embed="rId3"/>
        </a:buBlip>
        <a:defRPr sz="1400">
          <a:solidFill>
            <a:schemeClr val="tx1"/>
          </a:solidFill>
          <a:latin typeface="Arial"/>
          <a:ea typeface="+mn-ea"/>
          <a:cs typeface="Arial"/>
          <a:sym typeface="Lucida Grande" charset="0"/>
        </a:defRPr>
      </a:lvl5pPr>
      <a:lvl6pPr marL="24003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857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314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771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[Bonneel et al., Interactive Intrinsic Video Editing]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89F1E-E77A-4CCB-8F0B-58057388C455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1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Futura LT Medium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Futura LT Medium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Futura LT Medium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Futura LT Medium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SzPct val="100000"/>
        <a:buFontTx/>
        <a:buBlip>
          <a:blip r:embed="rId4"/>
        </a:buBlip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SzPct val="100000"/>
        <a:buFontTx/>
        <a:buBlip>
          <a:blip r:embed="rId4"/>
        </a:buBlip>
        <a:defRPr sz="2200" kern="1200">
          <a:solidFill>
            <a:srgbClr val="000000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FontTx/>
        <a:buBlip>
          <a:blip r:embed="rId4"/>
        </a:buBlip>
        <a:defRPr kern="1200">
          <a:solidFill>
            <a:srgbClr val="000000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FontTx/>
        <a:buBlip>
          <a:blip r:embed="rId4"/>
        </a:buBlip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4"/>
        </a:buBlip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Ending Text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6162675"/>
            <a:ext cx="91725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271305" y="6409937"/>
            <a:ext cx="16578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Univers LT Std 57 Cn" pitchFamily="34" charset="0"/>
              </a:rPr>
              <a:t>SA2014.SIGGRAPH.ORG</a:t>
            </a:r>
            <a:endParaRPr lang="en-US" dirty="0">
              <a:solidFill>
                <a:schemeClr val="bg1"/>
              </a:solidFill>
              <a:latin typeface="Univers LT Std 57 Cn" pitchFamily="34" charset="0"/>
            </a:endParaRPr>
          </a:p>
        </p:txBody>
      </p:sp>
      <p:pic>
        <p:nvPicPr>
          <p:cNvPr id="14" name="Picture 10"/>
          <p:cNvPicPr>
            <a:picLocks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641985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6248400"/>
            <a:ext cx="6715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 userDrawn="1"/>
        </p:nvSpPr>
        <p:spPr>
          <a:xfrm>
            <a:off x="6781800" y="6400800"/>
            <a:ext cx="1546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Univers LT Std 59 UltraCn" pitchFamily="34" charset="0"/>
              </a:rPr>
              <a:t>SPONSORED BY</a:t>
            </a:r>
            <a:endParaRPr lang="en-US" sz="1200" dirty="0">
              <a:solidFill>
                <a:schemeClr val="bg1"/>
              </a:solidFill>
              <a:latin typeface="Univers LT Std 59 UltraCn" pitchFamily="34" charset="0"/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8001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22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2573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18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7145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1717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6162675"/>
            <a:ext cx="91725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271305" y="6409937"/>
            <a:ext cx="16578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Univers LT Std 57 Cn" pitchFamily="34" charset="0"/>
              </a:rPr>
              <a:t>SA2014.SIGGRAPH.ORG</a:t>
            </a:r>
            <a:endParaRPr lang="en-US" dirty="0">
              <a:solidFill>
                <a:schemeClr val="bg1"/>
              </a:solidFill>
              <a:latin typeface="Univers LT Std 57 Cn" pitchFamily="34" charset="0"/>
            </a:endParaRPr>
          </a:p>
        </p:txBody>
      </p:sp>
      <p:pic>
        <p:nvPicPr>
          <p:cNvPr id="14" name="Picture 10"/>
          <p:cNvPicPr>
            <a:picLocks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641985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6248400"/>
            <a:ext cx="6715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 userDrawn="1"/>
        </p:nvSpPr>
        <p:spPr>
          <a:xfrm>
            <a:off x="6781800" y="6400800"/>
            <a:ext cx="1546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Univers LT Std 59 UltraCn" pitchFamily="34" charset="0"/>
              </a:rPr>
              <a:t>SPONSORED BY</a:t>
            </a:r>
            <a:endParaRPr lang="en-US" sz="1200" dirty="0">
              <a:solidFill>
                <a:schemeClr val="bg1"/>
              </a:solidFill>
              <a:latin typeface="Univers LT Std 59 UltraCn" pitchFamily="34" charset="0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8001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22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2573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18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7145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1717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Slide Separator</a:t>
            </a:r>
            <a:endParaRPr lang="en-US" dirty="0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6162675"/>
            <a:ext cx="91725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271305" y="6409937"/>
            <a:ext cx="16578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Univers LT Std 57 Cn" pitchFamily="34" charset="0"/>
              </a:rPr>
              <a:t>SA2014.SIGGRAPH.ORG</a:t>
            </a:r>
            <a:endParaRPr lang="en-US" dirty="0">
              <a:solidFill>
                <a:schemeClr val="bg1"/>
              </a:solidFill>
              <a:latin typeface="Univers LT Std 57 Cn" pitchFamily="34" charset="0"/>
            </a:endParaRPr>
          </a:p>
        </p:txBody>
      </p:sp>
      <p:pic>
        <p:nvPicPr>
          <p:cNvPr id="14" name="Picture 10"/>
          <p:cNvPicPr>
            <a:picLocks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641985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6248400"/>
            <a:ext cx="6715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 userDrawn="1"/>
        </p:nvSpPr>
        <p:spPr>
          <a:xfrm>
            <a:off x="6781800" y="6400800"/>
            <a:ext cx="1546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Univers LT Std 59 UltraCn" pitchFamily="34" charset="0"/>
              </a:rPr>
              <a:t>SPONSORED BY</a:t>
            </a:r>
            <a:endParaRPr lang="en-US" sz="1200" dirty="0">
              <a:solidFill>
                <a:schemeClr val="bg1"/>
              </a:solidFill>
              <a:latin typeface="Univers LT Std 59 UltraCn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8001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22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2573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18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7145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171700" indent="-342900" algn="l" defTabSz="457200" rtl="0" eaLnBrk="0" fontAlgn="base" hangingPunct="0">
        <a:spcBef>
          <a:spcPct val="20000"/>
        </a:spcBef>
        <a:spcAft>
          <a:spcPct val="0"/>
        </a:spcAft>
        <a:buFontTx/>
        <a:buBlip>
          <a:blip r:embed="rId6"/>
        </a:buBlip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6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9.wmv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video" Target="../media/media10.wmv"/><Relationship Id="rId11" Type="http://schemas.openxmlformats.org/officeDocument/2006/relationships/image" Target="../media/image35.png"/><Relationship Id="rId5" Type="http://schemas.microsoft.com/office/2007/relationships/media" Target="../media/media10.wmv"/><Relationship Id="rId10" Type="http://schemas.openxmlformats.org/officeDocument/2006/relationships/image" Target="../media/image34.png"/><Relationship Id="rId4" Type="http://schemas.openxmlformats.org/officeDocument/2006/relationships/video" Target="../media/media9.wmv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46.png"/><Relationship Id="rId4" Type="http://schemas.openxmlformats.org/officeDocument/2006/relationships/image" Target="../media/image48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53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4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15.mp4"/><Relationship Id="rId5" Type="http://schemas.microsoft.com/office/2007/relationships/media" Target="../media/media15.mp4"/><Relationship Id="rId10" Type="http://schemas.openxmlformats.org/officeDocument/2006/relationships/image" Target="../media/image65.png"/><Relationship Id="rId4" Type="http://schemas.openxmlformats.org/officeDocument/2006/relationships/video" Target="../media/media14.mp4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1.mp4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17.mp4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video" Target="../media/media18.mp4"/><Relationship Id="rId5" Type="http://schemas.microsoft.com/office/2007/relationships/media" Target="../media/media18.mp4"/><Relationship Id="rId10" Type="http://schemas.openxmlformats.org/officeDocument/2006/relationships/image" Target="../media/image69.png"/><Relationship Id="rId4" Type="http://schemas.openxmlformats.org/officeDocument/2006/relationships/video" Target="../media/media17.mp4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16.mp4"/><Relationship Id="rId7" Type="http://schemas.openxmlformats.org/officeDocument/2006/relationships/image" Target="../media/image66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70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16.mp4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media" Target="../media/media21.mp4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video" Target="../media/media22.mp4"/><Relationship Id="rId5" Type="http://schemas.microsoft.com/office/2007/relationships/media" Target="../media/media22.mp4"/><Relationship Id="rId10" Type="http://schemas.openxmlformats.org/officeDocument/2006/relationships/image" Target="../media/image73.png"/><Relationship Id="rId4" Type="http://schemas.openxmlformats.org/officeDocument/2006/relationships/video" Target="../media/media21.mp4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24.mp4"/><Relationship Id="rId7" Type="http://schemas.openxmlformats.org/officeDocument/2006/relationships/image" Target="../media/image73.pn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74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4.mp4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26.mp4"/><Relationship Id="rId7" Type="http://schemas.openxmlformats.org/officeDocument/2006/relationships/image" Target="../media/image76.pn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image" Target="../media/image75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6.mp4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28.mp4"/><Relationship Id="rId7" Type="http://schemas.openxmlformats.org/officeDocument/2006/relationships/image" Target="../media/image78.png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8.mp4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liris.cnrs.fr/~nbonneel/intrinsic.htm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vard_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064" y="4749892"/>
            <a:ext cx="3094983" cy="891216"/>
          </a:xfrm>
          <a:prstGeom prst="rect">
            <a:avLst/>
          </a:prstGeom>
        </p:spPr>
      </p:pic>
      <p:pic>
        <p:nvPicPr>
          <p:cNvPr id="3" name="Picture 2" descr="Adobe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558" y="4698629"/>
            <a:ext cx="617927" cy="1036304"/>
          </a:xfrm>
          <a:prstGeom prst="rect">
            <a:avLst/>
          </a:prstGeom>
        </p:spPr>
      </p:pic>
      <p:pic>
        <p:nvPicPr>
          <p:cNvPr id="4" name="Picture 3" descr="logo_liri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83" y="4688271"/>
            <a:ext cx="2218427" cy="1044091"/>
          </a:xfrm>
          <a:prstGeom prst="rect">
            <a:avLst/>
          </a:prstGeom>
        </p:spPr>
      </p:pic>
      <p:pic>
        <p:nvPicPr>
          <p:cNvPr id="5" name="Picture 4" descr="logoCN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101" y="4693790"/>
            <a:ext cx="1003420" cy="1003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3329" y="5502965"/>
            <a:ext cx="306238" cy="27699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3202" y="5502964"/>
            <a:ext cx="306238" cy="27699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63401" y="5514200"/>
            <a:ext cx="306238" cy="27699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09162" y="5514201"/>
            <a:ext cx="306238" cy="27699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3</a:t>
            </a:r>
          </a:p>
        </p:txBody>
      </p:sp>
      <p:pic>
        <p:nvPicPr>
          <p:cNvPr id="7" name="Picture 6" descr="identite2008[1]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220" y="2349653"/>
            <a:ext cx="999606" cy="1296967"/>
          </a:xfrm>
          <a:prstGeom prst="rect">
            <a:avLst/>
          </a:prstGeom>
        </p:spPr>
      </p:pic>
      <p:pic>
        <p:nvPicPr>
          <p:cNvPr id="11" name="Picture 10" descr="kalyan[1].png"/>
          <p:cNvPicPr>
            <a:picLocks noChangeAspect="1"/>
          </p:cNvPicPr>
          <p:nvPr/>
        </p:nvPicPr>
        <p:blipFill rotWithShape="1">
          <a:blip r:embed="rId8"/>
          <a:srcRect t="2805"/>
          <a:stretch/>
        </p:blipFill>
        <p:spPr>
          <a:xfrm>
            <a:off x="1905000" y="2321561"/>
            <a:ext cx="977822" cy="1328991"/>
          </a:xfrm>
          <a:prstGeom prst="rect">
            <a:avLst/>
          </a:prstGeom>
        </p:spPr>
      </p:pic>
      <p:pic>
        <p:nvPicPr>
          <p:cNvPr id="12" name="Picture 11" descr="20140418_james_tompkin[1].png"/>
          <p:cNvPicPr>
            <a:picLocks noChangeAspect="1"/>
          </p:cNvPicPr>
          <p:nvPr/>
        </p:nvPicPr>
        <p:blipFill>
          <a:blip r:embed="rId9"/>
          <a:srcRect l="25463" t="-92" r="25037" b="30646"/>
          <a:stretch>
            <a:fillRect/>
          </a:stretch>
        </p:blipFill>
        <p:spPr>
          <a:xfrm>
            <a:off x="3407996" y="2357682"/>
            <a:ext cx="917495" cy="1288938"/>
          </a:xfrm>
          <a:prstGeom prst="rect">
            <a:avLst/>
          </a:prstGeom>
        </p:spPr>
      </p:pic>
      <p:pic>
        <p:nvPicPr>
          <p:cNvPr id="13" name="Picture 12" descr="profile[1]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0665" y="2349653"/>
            <a:ext cx="1016735" cy="1305327"/>
          </a:xfrm>
          <a:prstGeom prst="rect">
            <a:avLst/>
          </a:prstGeom>
        </p:spPr>
      </p:pic>
      <p:pic>
        <p:nvPicPr>
          <p:cNvPr id="14" name="Picture 13" descr="photo[1]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2574" y="2349653"/>
            <a:ext cx="964986" cy="1296967"/>
          </a:xfrm>
          <a:prstGeom prst="rect">
            <a:avLst/>
          </a:prstGeom>
        </p:spPr>
      </p:pic>
      <p:pic>
        <p:nvPicPr>
          <p:cNvPr id="15" name="Picture 14" descr="Pfister_fall2013_0018[1].jpeg"/>
          <p:cNvPicPr>
            <a:picLocks noChangeAspect="1"/>
          </p:cNvPicPr>
          <p:nvPr/>
        </p:nvPicPr>
        <p:blipFill>
          <a:blip r:embed="rId12"/>
          <a:srcRect l="30828" t="-100" r="27339" b="38235"/>
          <a:stretch>
            <a:fillRect/>
          </a:stretch>
        </p:blipFill>
        <p:spPr>
          <a:xfrm>
            <a:off x="7882734" y="2365298"/>
            <a:ext cx="871608" cy="12896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24310" y="1295400"/>
            <a:ext cx="6664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Interactive Intrinsic Video Editing</a:t>
            </a:r>
            <a:endParaRPr lang="en-GB" sz="3200" dirty="0"/>
          </a:p>
        </p:txBody>
      </p:sp>
      <p:sp>
        <p:nvSpPr>
          <p:cNvPr id="17" name="Rectangle 16"/>
          <p:cNvSpPr/>
          <p:nvPr/>
        </p:nvSpPr>
        <p:spPr>
          <a:xfrm>
            <a:off x="405413" y="3713529"/>
            <a:ext cx="1181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charset="0"/>
              </a:rPr>
              <a:t>Nicolas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Bonneel </a:t>
            </a:r>
            <a:r>
              <a:rPr lang="en-US" sz="1600" baseline="30000" dirty="0" smtClean="0">
                <a:latin typeface="Arial" charset="0"/>
              </a:rPr>
              <a:t>1,2</a:t>
            </a:r>
            <a:endParaRPr lang="en-GB" sz="1600" dirty="0"/>
          </a:p>
        </p:txBody>
      </p:sp>
      <p:sp>
        <p:nvSpPr>
          <p:cNvPr id="18" name="Rectangle 17"/>
          <p:cNvSpPr/>
          <p:nvPr/>
        </p:nvSpPr>
        <p:spPr>
          <a:xfrm>
            <a:off x="1769381" y="3705747"/>
            <a:ext cx="1249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charset="0"/>
              </a:rPr>
              <a:t>   Kalyan</a:t>
            </a:r>
          </a:p>
          <a:p>
            <a:r>
              <a:rPr lang="en-US" sz="1600" dirty="0" smtClean="0">
                <a:latin typeface="Arial" charset="0"/>
              </a:rPr>
              <a:t>Sunkavalli </a:t>
            </a:r>
            <a:r>
              <a:rPr lang="en-US" sz="1600" baseline="30000" dirty="0" smtClean="0">
                <a:latin typeface="Arial" charset="0"/>
              </a:rPr>
              <a:t>3</a:t>
            </a:r>
            <a:endParaRPr lang="en-GB" sz="1600" dirty="0"/>
          </a:p>
        </p:txBody>
      </p:sp>
      <p:sp>
        <p:nvSpPr>
          <p:cNvPr id="19" name="Rectangle 18"/>
          <p:cNvSpPr/>
          <p:nvPr/>
        </p:nvSpPr>
        <p:spPr>
          <a:xfrm>
            <a:off x="3356169" y="3705748"/>
            <a:ext cx="1080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charset="0"/>
              </a:rPr>
              <a:t> James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Tompkin </a:t>
            </a:r>
            <a:r>
              <a:rPr lang="en-US" sz="1600" baseline="30000" dirty="0" smtClean="0">
                <a:latin typeface="Arial" charset="0"/>
              </a:rPr>
              <a:t>2</a:t>
            </a:r>
            <a:endParaRPr lang="en-GB" sz="1600" dirty="0"/>
          </a:p>
        </p:txBody>
      </p:sp>
      <p:sp>
        <p:nvSpPr>
          <p:cNvPr id="20" name="Rectangle 19"/>
          <p:cNvSpPr/>
          <p:nvPr/>
        </p:nvSpPr>
        <p:spPr>
          <a:xfrm>
            <a:off x="4942892" y="3713530"/>
            <a:ext cx="8322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charset="0"/>
              </a:rPr>
              <a:t>Deqing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  Sun </a:t>
            </a:r>
            <a:r>
              <a:rPr lang="en-US" sz="1600" baseline="30000" dirty="0" smtClean="0">
                <a:latin typeface="Arial" charset="0"/>
              </a:rPr>
              <a:t>2</a:t>
            </a:r>
            <a:endParaRPr lang="en-GB" sz="1600" dirty="0"/>
          </a:p>
        </p:txBody>
      </p:sp>
      <p:sp>
        <p:nvSpPr>
          <p:cNvPr id="21" name="Rectangle 20"/>
          <p:cNvSpPr/>
          <p:nvPr/>
        </p:nvSpPr>
        <p:spPr>
          <a:xfrm>
            <a:off x="6424462" y="3713529"/>
            <a:ext cx="901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charset="0"/>
              </a:rPr>
              <a:t>Sylvain </a:t>
            </a:r>
          </a:p>
          <a:p>
            <a:r>
              <a:rPr lang="en-US" sz="1600" dirty="0">
                <a:latin typeface="Arial" charset="0"/>
              </a:rPr>
              <a:t> </a:t>
            </a:r>
            <a:r>
              <a:rPr lang="en-US" sz="1600" dirty="0" smtClean="0">
                <a:latin typeface="Arial" charset="0"/>
              </a:rPr>
              <a:t>Paris </a:t>
            </a:r>
            <a:r>
              <a:rPr lang="en-US" sz="1600" baseline="30000" dirty="0" smtClean="0">
                <a:latin typeface="Arial" charset="0"/>
              </a:rPr>
              <a:t>3</a:t>
            </a:r>
            <a:endParaRPr lang="en-GB" sz="1600" dirty="0"/>
          </a:p>
        </p:txBody>
      </p:sp>
      <p:sp>
        <p:nvSpPr>
          <p:cNvPr id="22" name="Rectangle 21"/>
          <p:cNvSpPr/>
          <p:nvPr/>
        </p:nvSpPr>
        <p:spPr>
          <a:xfrm>
            <a:off x="7753319" y="3713529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Arial" charset="0"/>
              </a:rPr>
              <a:t>Hanspeter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  Pfister </a:t>
            </a:r>
            <a:r>
              <a:rPr lang="en-US" sz="1600" baseline="30000" dirty="0" smtClean="0">
                <a:latin typeface="Arial" charset="0"/>
              </a:rPr>
              <a:t>2</a:t>
            </a:r>
            <a:endParaRPr lang="en-US" sz="1600" baseline="30000" dirty="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Goals</a:t>
            </a:r>
            <a:endParaRPr lang="en-US" dirty="0">
              <a:latin typeface="Arial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33400" y="990600"/>
            <a:ext cx="8229600" cy="464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 charset="0"/>
              </a:rPr>
              <a:t>1. Edit reflectance and shading independently</a:t>
            </a:r>
          </a:p>
          <a:p>
            <a:pPr marL="0" indent="0">
              <a:buNone/>
            </a:pPr>
            <a:r>
              <a:rPr lang="en-US" dirty="0" smtClean="0">
                <a:latin typeface="Arial" charset="0"/>
              </a:rPr>
              <a:t>2. Time </a:t>
            </a:r>
            <a:r>
              <a:rPr lang="en-US" dirty="0">
                <a:latin typeface="Arial" charset="0"/>
              </a:rPr>
              <a:t>coherent </a:t>
            </a:r>
            <a:r>
              <a:rPr lang="en-US" dirty="0" smtClean="0">
                <a:latin typeface="Arial" charset="0"/>
              </a:rPr>
              <a:t>editing</a:t>
            </a:r>
          </a:p>
          <a:p>
            <a:pPr marL="0" indent="0">
              <a:buNone/>
            </a:pPr>
            <a:r>
              <a:rPr lang="en-US" dirty="0" smtClean="0">
                <a:latin typeface="Arial" charset="0"/>
              </a:rPr>
              <a:t>3. Fast enough for </a:t>
            </a:r>
            <a:r>
              <a:rPr lang="en-US" smtClean="0">
                <a:latin typeface="Arial" charset="0"/>
              </a:rPr>
              <a:t>user interaction</a:t>
            </a:r>
            <a:endParaRPr lang="en-US" dirty="0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10</a:t>
            </a:fld>
            <a:endParaRPr lang="en-GB" dirty="0"/>
          </a:p>
        </p:txBody>
      </p:sp>
      <p:pic>
        <p:nvPicPr>
          <p:cNvPr id="5" name="Slide5_2xSpe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518" r="30805" b="26742"/>
          <a:stretch>
            <a:fillRect/>
          </a:stretch>
        </p:blipFill>
        <p:spPr>
          <a:xfrm>
            <a:off x="762000" y="3303006"/>
            <a:ext cx="4724454" cy="2716794"/>
          </a:xfrm>
          <a:prstGeom prst="rect">
            <a:avLst/>
          </a:prstGeom>
        </p:spPr>
      </p:pic>
      <p:pic>
        <p:nvPicPr>
          <p:cNvPr id="9" name="Slide5_2xSpe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79723" t="13720" r="4631" b="67003"/>
          <a:stretch>
            <a:fillRect/>
          </a:stretch>
        </p:blipFill>
        <p:spPr>
          <a:xfrm>
            <a:off x="5915323" y="3314700"/>
            <a:ext cx="2418807" cy="167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9343" y="2793164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Reflectance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915323" y="5033092"/>
            <a:ext cx="1295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2x speed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177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800" y="1752600"/>
            <a:ext cx="80772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Intrinsic Images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00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Ill-posed problem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 smtClean="0">
                <a:latin typeface="Arial" charset="0"/>
              </a:rPr>
              <a:t>  Priors</a:t>
            </a:r>
          </a:p>
          <a:p>
            <a:pPr lvl="1" eaLnBrk="1" hangingPunct="1">
              <a:spcBef>
                <a:spcPts val="728"/>
              </a:spcBef>
              <a:spcAft>
                <a:spcPts val="300"/>
              </a:spcAft>
            </a:pPr>
            <a:r>
              <a:rPr lang="en-US" dirty="0" smtClean="0">
                <a:latin typeface="Arial" charset="0"/>
              </a:rPr>
              <a:t>Smooth shading [Land et al. 1971]</a:t>
            </a:r>
          </a:p>
          <a:p>
            <a:pPr lvl="1" eaLnBrk="1" hangingPunct="1">
              <a:spcBef>
                <a:spcPts val="728"/>
              </a:spcBef>
              <a:spcAft>
                <a:spcPts val="3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Monochromatic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lighting [most of existing techniques]</a:t>
            </a:r>
            <a:endParaRPr lang="en-US" dirty="0" smtClean="0">
              <a:latin typeface="Arial" charset="0"/>
            </a:endParaRPr>
          </a:p>
          <a:p>
            <a:pPr lvl="1" eaLnBrk="1" hangingPunct="1">
              <a:spcBef>
                <a:spcPts val="728"/>
              </a:spcBef>
              <a:spcAft>
                <a:spcPts val="300"/>
              </a:spcAft>
            </a:pPr>
            <a:r>
              <a:rPr lang="en-US" dirty="0" smtClean="0"/>
              <a:t>Few reflectance colors [</a:t>
            </a:r>
            <a:r>
              <a:rPr lang="en-US" dirty="0" err="1" smtClean="0"/>
              <a:t>Garces</a:t>
            </a:r>
            <a:r>
              <a:rPr lang="en-US" dirty="0" smtClean="0"/>
              <a:t> et al. 2012, Ye et al. 2014]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ts val="728"/>
              </a:spcBef>
              <a:spcAft>
                <a:spcPts val="300"/>
              </a:spcAft>
            </a:pPr>
            <a:r>
              <a:rPr lang="en-US" dirty="0" smtClean="0"/>
              <a:t>Locally </a:t>
            </a:r>
            <a:r>
              <a:rPr lang="en-US" dirty="0"/>
              <a:t>low shading dimensionality [</a:t>
            </a:r>
            <a:r>
              <a:rPr lang="en-US" dirty="0" err="1"/>
              <a:t>Bousseau</a:t>
            </a:r>
            <a:r>
              <a:rPr lang="en-US" dirty="0"/>
              <a:t> et al</a:t>
            </a:r>
            <a:r>
              <a:rPr lang="en-US" dirty="0" smtClean="0"/>
              <a:t>. 2009]</a:t>
            </a:r>
          </a:p>
          <a:p>
            <a:pPr lvl="1" eaLnBrk="1" hangingPunct="1">
              <a:spcBef>
                <a:spcPts val="728"/>
              </a:spcBef>
              <a:spcAft>
                <a:spcPts val="300"/>
              </a:spcAft>
            </a:pPr>
            <a:r>
              <a:rPr lang="en-US" dirty="0" err="1" smtClean="0"/>
              <a:t>Planckian</a:t>
            </a:r>
            <a:r>
              <a:rPr lang="en-US" dirty="0" smtClean="0"/>
              <a:t> </a:t>
            </a:r>
            <a:r>
              <a:rPr lang="en-US" dirty="0"/>
              <a:t>lighting [Finlayson et al</a:t>
            </a:r>
            <a:r>
              <a:rPr lang="en-US" dirty="0" smtClean="0"/>
              <a:t>. 2006]</a:t>
            </a:r>
          </a:p>
          <a:p>
            <a:pPr lvl="1" eaLnBrk="1" hangingPunct="1">
              <a:spcBef>
                <a:spcPts val="728"/>
              </a:spcBef>
              <a:spcAft>
                <a:spcPts val="300"/>
              </a:spcAft>
            </a:pPr>
            <a:r>
              <a:rPr lang="en-US" dirty="0" smtClean="0"/>
              <a:t>…</a:t>
            </a:r>
            <a:endParaRPr lang="en-US" dirty="0"/>
          </a:p>
          <a:p>
            <a:pPr lvl="1" eaLnBrk="1" hangingPunct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8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Intrinsic Images</a:t>
            </a:r>
            <a:endParaRPr lang="en-US" dirty="0"/>
          </a:p>
        </p:txBody>
      </p:sp>
      <p:pic>
        <p:nvPicPr>
          <p:cNvPr id="1026" name="Picture 2" descr="http://maverick.inria.fr/Publications/2009/BPD09/baby_illumination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35" y="1335754"/>
            <a:ext cx="2895600" cy="43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verick.inria.fr/Publications/2009/BPD09/baby_scribble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8470"/>
            <a:ext cx="289379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averick.inria.fr/Publications/2009/BPD09/baby_reflectanc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28" y="1335754"/>
            <a:ext cx="2895600" cy="43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3339" y="57266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Input with scribbles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005454" y="57266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Reflectance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87909" y="57266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Shading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28257" y="1039072"/>
            <a:ext cx="2345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[Bousseau et al. 2009]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2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Intrinsic 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 et al. introduced intrinsic videos [2014]</a:t>
            </a:r>
          </a:p>
          <a:p>
            <a:pPr lvl="1"/>
            <a:r>
              <a:rPr lang="en-US" dirty="0" smtClean="0"/>
              <a:t>Good automatic results…</a:t>
            </a:r>
          </a:p>
          <a:p>
            <a:pPr lvl="1"/>
            <a:r>
              <a:rPr lang="en-US" dirty="0" smtClean="0"/>
              <a:t>…but no/slow interaction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665" t="31250" r="47877" b="29167"/>
          <a:stretch/>
        </p:blipFill>
        <p:spPr>
          <a:xfrm>
            <a:off x="2371799" y="2750782"/>
            <a:ext cx="4524301" cy="25517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662" t="31250" r="14860" b="30209"/>
          <a:stretch/>
        </p:blipFill>
        <p:spPr>
          <a:xfrm>
            <a:off x="0" y="2776182"/>
            <a:ext cx="9144000" cy="2524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8327" t="45984" r="22053" b="30753"/>
          <a:stretch/>
        </p:blipFill>
        <p:spPr>
          <a:xfrm>
            <a:off x="1990798" y="2537421"/>
            <a:ext cx="4905301" cy="32702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38600" y="5058682"/>
            <a:ext cx="1422400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91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Color editing – Ye et al. 2014</a:t>
            </a:r>
            <a:endParaRPr lang="en-US" dirty="0"/>
          </a:p>
        </p:txBody>
      </p:sp>
      <p:pic>
        <p:nvPicPr>
          <p:cNvPr id="11" name="girlDiego_recolored_Y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114425"/>
            <a:ext cx="8229600" cy="4629150"/>
          </a:xfrm>
        </p:spPr>
      </p:pic>
      <p:sp>
        <p:nvSpPr>
          <p:cNvPr id="5" name="Rectangle 4"/>
          <p:cNvSpPr/>
          <p:nvPr/>
        </p:nvSpPr>
        <p:spPr>
          <a:xfrm>
            <a:off x="4724400" y="4876800"/>
            <a:ext cx="1422400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14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30617" y="5801139"/>
            <a:ext cx="371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 minute per frame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3738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Contributions</a:t>
            </a:r>
            <a:endParaRPr lang="en-US" dirty="0">
              <a:latin typeface="Arial" charset="0"/>
            </a:endParaRPr>
          </a:p>
        </p:txBody>
      </p:sp>
      <p:sp>
        <p:nvSpPr>
          <p:cNvPr id="15362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</a:rPr>
              <a:t>1. Time-coherent intrinsic video decomposition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endParaRPr lang="en-US" dirty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15</a:t>
            </a:fld>
            <a:endParaRPr lang="en-GB"/>
          </a:p>
        </p:txBody>
      </p:sp>
      <p:pic>
        <p:nvPicPr>
          <p:cNvPr id="3" name="kidAlbed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" y="3683000"/>
            <a:ext cx="4214813" cy="2370832"/>
          </a:xfrm>
          <a:prstGeom prst="rect">
            <a:avLst/>
          </a:prstGeom>
        </p:spPr>
      </p:pic>
      <p:pic>
        <p:nvPicPr>
          <p:cNvPr id="6" name="kidShading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2013" y="3657600"/>
            <a:ext cx="4214813" cy="2370832"/>
          </a:xfrm>
          <a:prstGeom prst="rect">
            <a:avLst/>
          </a:prstGeom>
        </p:spPr>
      </p:pic>
      <p:pic>
        <p:nvPicPr>
          <p:cNvPr id="7" name="skip_clip01new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67013" y="1413768"/>
            <a:ext cx="3810000" cy="2143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73572" y="6019800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Reflectance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257924" y="5969575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Shading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Contributions</a:t>
            </a:r>
            <a:endParaRPr lang="en-US" dirty="0">
              <a:latin typeface="Arial" charset="0"/>
            </a:endParaRPr>
          </a:p>
        </p:txBody>
      </p:sp>
      <p:sp>
        <p:nvSpPr>
          <p:cNvPr id="15362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</a:rPr>
              <a:t>1. Time-coherent intrinsic video decomposition</a:t>
            </a:r>
          </a:p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</a:rPr>
              <a:t>2. Fast algorithm based on look-up tables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charset="0"/>
              </a:rPr>
              <a:t>second per frame instead of minute per frame</a:t>
            </a:r>
            <a:endParaRPr lang="en-US" sz="1800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24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Contributions</a:t>
            </a:r>
            <a:endParaRPr lang="en-US" dirty="0">
              <a:latin typeface="Arial" charset="0"/>
            </a:endParaRPr>
          </a:p>
        </p:txBody>
      </p:sp>
      <p:sp>
        <p:nvSpPr>
          <p:cNvPr id="15362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</a:rPr>
              <a:t>1. Time-coherent intrinsic video decomposition</a:t>
            </a:r>
          </a:p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. </a:t>
            </a:r>
            <a:r>
              <a:rPr lang="en-US" dirty="0" smtClean="0">
                <a:latin typeface="Arial" charset="0"/>
              </a:rPr>
              <a:t>Fast </a:t>
            </a:r>
            <a:r>
              <a:rPr lang="en-US" dirty="0">
                <a:latin typeface="Arial" charset="0"/>
              </a:rPr>
              <a:t>algorithm based on look-up tables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</a:rPr>
              <a:t>seconds instead of minutes</a:t>
            </a:r>
            <a:endParaRPr lang="en-US" sz="1800" dirty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</a:rPr>
              <a:t>3. Useful for high-quality video editing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17</a:t>
            </a:fld>
            <a:endParaRPr lang="en-GB" dirty="0"/>
          </a:p>
        </p:txBody>
      </p:sp>
      <p:pic>
        <p:nvPicPr>
          <p:cNvPr id="9" name="Slide2_Rever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3051004"/>
            <a:ext cx="5153628" cy="2898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6574" y="6026120"/>
            <a:ext cx="3547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Illumination-aware retexturing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3915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7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Data fitting term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3229775"/>
                <a:ext cx="8229600" cy="240786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func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 smtClean="0">
                    <a:ea typeface="Cambria Math" panose="02040503050406030204" pitchFamily="18" charset="0"/>
                  </a:rPr>
                  <a:t>                       </a:t>
                </a:r>
                <a:r>
                  <a:rPr lang="en-US" sz="1400" b="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func>
                      <m:funcPr>
                        <m:ctrlP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func>
                      <m:funcPr>
                        <m:ctrlP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func>
                      <m:funcPr>
                        <m:ctrlP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func>
                  </m:oMath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3229775"/>
                <a:ext cx="8229600" cy="2407868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/>
          <p:cNvSpPr/>
          <p:nvPr/>
        </p:nvSpPr>
        <p:spPr>
          <a:xfrm rot="5400000">
            <a:off x="3061921" y="3937464"/>
            <a:ext cx="64921" cy="92599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 rot="5400000">
            <a:off x="4517878" y="3924179"/>
            <a:ext cx="87013" cy="93127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 rot="5400000">
            <a:off x="5984880" y="3882498"/>
            <a:ext cx="68183" cy="9906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982730" y="4501914"/>
                <a:ext cx="2246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730" y="4501914"/>
                <a:ext cx="224613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33481" y="4501914"/>
                <a:ext cx="2718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481" y="4501914"/>
                <a:ext cx="271869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74356" y="4507702"/>
                <a:ext cx="27879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356" y="4507702"/>
                <a:ext cx="278794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19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333750" y="2728895"/>
                <a:ext cx="183101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50" y="2728895"/>
                <a:ext cx="1831014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 b="7222"/>
          <a:stretch/>
        </p:blipFill>
        <p:spPr>
          <a:xfrm>
            <a:off x="3314873" y="1085057"/>
            <a:ext cx="2379334" cy="16652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2" b="6033"/>
          <a:stretch/>
        </p:blipFill>
        <p:spPr>
          <a:xfrm>
            <a:off x="6413555" y="1026639"/>
            <a:ext cx="2478397" cy="17927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t="12337" r="4342" b="8071"/>
          <a:stretch/>
        </p:blipFill>
        <p:spPr>
          <a:xfrm>
            <a:off x="341787" y="1095954"/>
            <a:ext cx="2253738" cy="17234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2657322" y="1590285"/>
                <a:ext cx="6575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322" y="1590285"/>
                <a:ext cx="657551" cy="64633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5856660" y="1779857"/>
                <a:ext cx="4892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660" y="1779857"/>
                <a:ext cx="489236" cy="4616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920262" y="5376033"/>
                <a:ext cx="377077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62" y="5376033"/>
                <a:ext cx="3770776" cy="58477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3568067" y="4517302"/>
                <a:ext cx="44755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067" y="4517302"/>
                <a:ext cx="447558" cy="40011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076113" y="4528173"/>
                <a:ext cx="44755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113" y="4528173"/>
                <a:ext cx="447558" cy="40011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823339" y="772478"/>
            <a:ext cx="1605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Input image (I)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802923" y="770687"/>
            <a:ext cx="1605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Illumination (S)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7016126" y="754252"/>
            <a:ext cx="1605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Reflectance (R)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280447" y="4991008"/>
            <a:ext cx="215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Objective function: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5358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/>
      <p:bldP spid="8" grpId="0"/>
      <p:bldP spid="9" grpId="0"/>
      <p:bldP spid="28" grpId="0"/>
      <p:bldP spid="29" grpId="0"/>
      <p:bldP spid="30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9200" y="2743200"/>
            <a:ext cx="67425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Our goal: enable illumination-aware </a:t>
            </a:r>
          </a:p>
          <a:p>
            <a:pPr algn="ctr"/>
            <a:r>
              <a:rPr lang="en-US" sz="3200" dirty="0" smtClean="0"/>
              <a:t>video editing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6562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2001" y="5360340"/>
            <a:ext cx="1885950" cy="61616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Smooth shading term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20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14400" y="5376033"/>
                <a:ext cx="564122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376033"/>
                <a:ext cx="5641224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187" r="4137" b="8003"/>
          <a:stretch/>
        </p:blipFill>
        <p:spPr>
          <a:xfrm>
            <a:off x="2915097" y="3090300"/>
            <a:ext cx="2514600" cy="1981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 b="7222"/>
          <a:stretch/>
        </p:blipFill>
        <p:spPr>
          <a:xfrm>
            <a:off x="3314873" y="1085057"/>
            <a:ext cx="2379334" cy="16652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2" b="6033"/>
          <a:stretch/>
        </p:blipFill>
        <p:spPr>
          <a:xfrm>
            <a:off x="6413555" y="1026639"/>
            <a:ext cx="2478397" cy="17927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t="12337" r="4342" b="8071"/>
          <a:stretch/>
        </p:blipFill>
        <p:spPr>
          <a:xfrm>
            <a:off x="341787" y="1095954"/>
            <a:ext cx="2253738" cy="17234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2657322" y="1590285"/>
                <a:ext cx="6575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322" y="1590285"/>
                <a:ext cx="657551" cy="64633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/>
              <p:cNvSpPr/>
              <p:nvPr/>
            </p:nvSpPr>
            <p:spPr>
              <a:xfrm>
                <a:off x="5856660" y="1779857"/>
                <a:ext cx="4892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660" y="1779857"/>
                <a:ext cx="489236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823339" y="772478"/>
            <a:ext cx="1605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Input image (I)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3802923" y="770687"/>
            <a:ext cx="1605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Illumination (S)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7016126" y="754252"/>
            <a:ext cx="1605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Reflectance (R)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280447" y="4991008"/>
            <a:ext cx="215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Objective function:</a:t>
            </a:r>
            <a:endParaRPr lang="en-US" sz="18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429697" y="4572000"/>
            <a:ext cx="361503" cy="80403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4794" y="3660768"/>
            <a:ext cx="2608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Illumination gradients</a:t>
            </a:r>
          </a:p>
          <a:p>
            <a:pPr algn="r"/>
            <a:r>
              <a:rPr lang="en-US" sz="2000" dirty="0" smtClean="0"/>
              <a:t>are not sparse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95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6457950" y="5344657"/>
            <a:ext cx="1885950" cy="61616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Sparse reflectance term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21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908538" y="5376033"/>
                <a:ext cx="755617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538" y="5376033"/>
                <a:ext cx="7556171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t="11785" r="3418" b="7404"/>
          <a:stretch/>
        </p:blipFill>
        <p:spPr>
          <a:xfrm>
            <a:off x="6145237" y="3080183"/>
            <a:ext cx="2590800" cy="1981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 b="7222"/>
          <a:stretch/>
        </p:blipFill>
        <p:spPr>
          <a:xfrm>
            <a:off x="3314873" y="1085057"/>
            <a:ext cx="2379334" cy="1665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2" b="6033"/>
          <a:stretch/>
        </p:blipFill>
        <p:spPr>
          <a:xfrm>
            <a:off x="6413555" y="1026639"/>
            <a:ext cx="2478397" cy="17927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t="12337" r="4342" b="8071"/>
          <a:stretch/>
        </p:blipFill>
        <p:spPr>
          <a:xfrm>
            <a:off x="341787" y="1095954"/>
            <a:ext cx="2253738" cy="17234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2657322" y="1590285"/>
                <a:ext cx="6575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322" y="1590285"/>
                <a:ext cx="657551" cy="64633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5856660" y="1779857"/>
                <a:ext cx="4892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660" y="1779857"/>
                <a:ext cx="489236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823339" y="772478"/>
            <a:ext cx="1605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Input image (I)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802923" y="770687"/>
            <a:ext cx="1605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Illumination (S)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7016126" y="754252"/>
            <a:ext cx="1605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Reflectance (R)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280447" y="4991008"/>
            <a:ext cx="215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Objective function:</a:t>
            </a:r>
            <a:endParaRPr lang="en-US" sz="1800" dirty="0"/>
          </a:p>
        </p:txBody>
      </p:sp>
      <p:cxnSp>
        <p:nvCxnSpPr>
          <p:cNvPr id="34" name="Straight Arrow Connector 33"/>
          <p:cNvCxnSpPr>
            <a:stCxn id="13" idx="2"/>
          </p:cNvCxnSpPr>
          <p:nvPr/>
        </p:nvCxnSpPr>
        <p:spPr>
          <a:xfrm flipH="1">
            <a:off x="7400925" y="5061383"/>
            <a:ext cx="39712" cy="41770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416900" y="3609680"/>
            <a:ext cx="2664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Reflectance gradients</a:t>
            </a:r>
          </a:p>
          <a:p>
            <a:pPr algn="r"/>
            <a:r>
              <a:rPr lang="en-US" sz="2000" dirty="0" smtClean="0"/>
              <a:t>are sparse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526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baseline="30000" dirty="0"/>
              <a:t>2</a:t>
            </a:r>
            <a:r>
              <a:rPr lang="en-US" dirty="0"/>
              <a:t>-L</a:t>
            </a:r>
            <a:r>
              <a:rPr lang="en-US" baseline="30000" dirty="0"/>
              <a:t>p</a:t>
            </a:r>
            <a:r>
              <a:rPr lang="en-US" dirty="0"/>
              <a:t>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229600" cy="5202382"/>
              </a:xfrm>
            </p:spPr>
            <p:txBody>
              <a:bodyPr/>
              <a:lstStyle/>
              <a:p>
                <a:r>
                  <a:rPr lang="en-US" dirty="0" smtClean="0"/>
                  <a:t>Solution from iterative procedure (see paper)</a:t>
                </a:r>
                <a:br>
                  <a:rPr lang="en-US" dirty="0" smtClean="0"/>
                </a:br>
                <a:endParaRPr lang="en-US" dirty="0" smtClean="0"/>
              </a:p>
              <a:p>
                <a:pPr marL="0" indent="0">
                  <a:buNone/>
                </a:pP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+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 +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r>
                  <a:rPr lang="en-US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i="1" dirty="0" smtClean="0">
                    <a:latin typeface="Cambria Math" panose="02040503050406030204" pitchFamily="18" charset="0"/>
                  </a:rPr>
                </a:br>
                <a:r>
                  <a:rPr lang="en-US" sz="110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sz="1100" i="1" dirty="0" smtClean="0">
                    <a:latin typeface="Cambria Math" panose="02040503050406030204" pitchFamily="18" charset="0"/>
                  </a:rPr>
                </a:br>
                <a:endParaRPr lang="en-US" sz="1100" i="1" dirty="0" smtClean="0">
                  <a:latin typeface="Cambria Math" panose="02040503050406030204" pitchFamily="18" charset="0"/>
                </a:endParaRPr>
              </a:p>
              <a:p>
                <a:r>
                  <a:rPr lang="en-US" dirty="0" smtClean="0"/>
                  <a:t>Even better, tabulate result </a:t>
                </a:r>
                <a:br>
                  <a:rPr lang="en-US" dirty="0" smtClean="0"/>
                </a:br>
                <a:r>
                  <a:rPr lang="en-US" dirty="0" smtClean="0"/>
                  <a:t>in lookup tables depending </a:t>
                </a:r>
                <a:br>
                  <a:rPr lang="en-US" dirty="0" smtClean="0"/>
                </a:br>
                <a:r>
                  <a:rPr lang="en-US" dirty="0" smtClean="0"/>
                  <a:t>on input pixel value and </a:t>
                </a:r>
                <a:br>
                  <a:rPr lang="en-US" dirty="0" smtClean="0"/>
                </a:br>
                <a:r>
                  <a:rPr lang="en-US" dirty="0" smtClean="0"/>
                  <a:t>parameters</a:t>
                </a:r>
              </a:p>
              <a:p>
                <a:endParaRPr lang="en-US" dirty="0"/>
              </a:p>
              <a:p>
                <a:r>
                  <a:rPr lang="en-US" dirty="0" smtClean="0"/>
                  <a:t>Extends </a:t>
                </a:r>
                <a:r>
                  <a:rPr lang="en-US" dirty="0" err="1" smtClean="0"/>
                  <a:t>Retinex</a:t>
                </a:r>
                <a:r>
                  <a:rPr lang="en-US" dirty="0" smtClean="0"/>
                  <a:t> [Land 1971]</a:t>
                </a:r>
              </a:p>
              <a:p>
                <a:endParaRPr lang="en-US" dirty="0"/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229600" cy="5202382"/>
              </a:xfrm>
              <a:blipFill rotWithShape="0">
                <a:blip r:embed="rId3"/>
                <a:stretch>
                  <a:fillRect t="-1407" b="-8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9502" t="14584" r="25988" b="34375"/>
          <a:stretch/>
        </p:blipFill>
        <p:spPr>
          <a:xfrm>
            <a:off x="5334000" y="3429000"/>
            <a:ext cx="3715563" cy="239556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22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89020" y="1625815"/>
                <a:ext cx="99110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020" y="1625815"/>
                <a:ext cx="99110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980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Solver overview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Pre-processing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 err="1" smtClean="0"/>
                  <a:t>Precompute</a:t>
                </a:r>
                <a:r>
                  <a:rPr lang="en-US" dirty="0" smtClean="0"/>
                  <a:t> lookup tables 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 smtClean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At runtime</a:t>
                </a:r>
              </a:p>
              <a:p>
                <a:pPr marL="914400" lvl="1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func>
                      <m:func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func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Lookup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func>
                      <m:funcPr>
                        <m:ctrlPr>
                          <a:rPr lang="en-US" sz="24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func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 smtClean="0"/>
              </a:p>
              <a:p>
                <a:pPr marL="914400" lvl="1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func>
                      <m:func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func>
                      <m:func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 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func>
                      <m:funcPr>
                        <m:ctrlPr>
                          <a:rPr lang="en-US" sz="24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func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 smtClean="0"/>
                  <a:t>Solve Poisson equation to obtain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 smtClean="0"/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dirty="0" err="1" smtClean="0"/>
                  <a:t>Exponentiate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000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773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81473" y="6096000"/>
            <a:ext cx="1949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Original – non-local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similarities found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Additional priors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Few different </a:t>
            </a:r>
            <a:r>
              <a:rPr lang="en-US" dirty="0" err="1" smtClean="0"/>
              <a:t>reflectances</a:t>
            </a:r>
            <a:r>
              <a:rPr lang="en-US" dirty="0" smtClean="0"/>
              <a:t> [</a:t>
            </a:r>
            <a:r>
              <a:rPr lang="en-US" dirty="0" err="1" smtClean="0"/>
              <a:t>Garces</a:t>
            </a:r>
            <a:r>
              <a:rPr lang="en-US" dirty="0" smtClean="0"/>
              <a:t> et al. 2012…]</a:t>
            </a:r>
          </a:p>
          <a:p>
            <a:pPr lvl="1"/>
            <a:r>
              <a:rPr lang="en-US" dirty="0" smtClean="0"/>
              <a:t>Non-local constraints in Poisson solver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24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21" y="1828800"/>
            <a:ext cx="2404057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2" y="1828800"/>
            <a:ext cx="2404057" cy="426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1828800"/>
            <a:ext cx="2404057" cy="42672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25500" y="2590800"/>
            <a:ext cx="1395122" cy="1797050"/>
            <a:chOff x="825500" y="2590800"/>
            <a:chExt cx="1395122" cy="1797050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825500" y="3733800"/>
              <a:ext cx="774699" cy="6540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1572094" y="3733800"/>
              <a:ext cx="332906" cy="76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583531" y="2590800"/>
              <a:ext cx="16668" cy="11549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585913" y="2895600"/>
              <a:ext cx="634709" cy="8429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1588294" y="3738564"/>
              <a:ext cx="500856" cy="5095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3401" y="1981200"/>
            <a:ext cx="1924988" cy="3810000"/>
            <a:chOff x="533401" y="1981200"/>
            <a:chExt cx="1924988" cy="3810000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678656" y="2228850"/>
              <a:ext cx="769144" cy="69056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78656" y="1981200"/>
              <a:ext cx="1779733" cy="316706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85800" y="2286000"/>
              <a:ext cx="1524000" cy="34290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85800" y="2286000"/>
              <a:ext cx="762000" cy="35052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33401" y="2286000"/>
              <a:ext cx="152399" cy="274320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1063228" y="6085337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Original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567454" y="6096000"/>
            <a:ext cx="2125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Reflectance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with transfer function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13778" y="6096000"/>
            <a:ext cx="2533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With non-local constraints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84051" y="6096000"/>
            <a:ext cx="161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Original – user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scribbles added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47" y="1842135"/>
            <a:ext cx="2389031" cy="4240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99" y="1828800"/>
            <a:ext cx="2404057" cy="426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2" y="1828800"/>
            <a:ext cx="2404057" cy="426720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Additional priors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 scribbles [</a:t>
            </a:r>
            <a:r>
              <a:rPr lang="en-US" dirty="0" err="1" smtClean="0"/>
              <a:t>Bousseau</a:t>
            </a:r>
            <a:r>
              <a:rPr lang="en-US" dirty="0" smtClean="0"/>
              <a:t> et al. 2009]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25</a:t>
            </a:fld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1059956" y="6096000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Original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87120" y="6096000"/>
            <a:ext cx="2486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Reflectance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w</a:t>
            </a:r>
            <a:r>
              <a:rPr lang="en-US" sz="1600" dirty="0" smtClean="0">
                <a:solidFill>
                  <a:schemeClr val="tx1"/>
                </a:solidFill>
              </a:rPr>
              <a:t>ith non-local constraints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87805" y="6096000"/>
            <a:ext cx="1917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With user scribbles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2" y="1828800"/>
            <a:ext cx="240405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4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Temporal consistency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686800" cy="5181600"/>
              </a:xfrm>
            </p:spPr>
            <p:txBody>
              <a:bodyPr/>
              <a:lstStyle/>
              <a:p>
                <a:r>
                  <a:rPr lang="en-US" dirty="0" smtClean="0"/>
                  <a:t>Adds energy term to Poisson </a:t>
                </a:r>
                <a:r>
                  <a:rPr lang="en-US" dirty="0"/>
                  <a:t>solver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warp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/>
                  <a:t>Causal </a:t>
                </a:r>
                <a:r>
                  <a:rPr lang="en-US" dirty="0" smtClean="0"/>
                  <a:t>propagation</a:t>
                </a:r>
                <a:endParaRPr lang="en-US" dirty="0"/>
              </a:p>
              <a:p>
                <a:pPr marL="742950" lvl="2" indent="-342900"/>
                <a:r>
                  <a:rPr lang="en-US" sz="2400" dirty="0">
                    <a:solidFill>
                      <a:schemeClr val="tx1"/>
                    </a:solidFill>
                  </a:rPr>
                  <a:t>Easy to solve frame by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frame </a:t>
                </a:r>
                <a:r>
                  <a:rPr lang="en-US" sz="2400" dirty="0"/>
                  <a:t>[Paris </a:t>
                </a:r>
                <a:r>
                  <a:rPr lang="en-US" sz="2400" dirty="0" smtClean="0"/>
                  <a:t>2008…]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742950" lvl="2" indent="-342900"/>
                <a:r>
                  <a:rPr lang="en-US" sz="2400" dirty="0">
                    <a:solidFill>
                      <a:schemeClr val="tx1"/>
                    </a:solidFill>
                  </a:rPr>
                  <a:t>Intuitive: does not affect past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frames [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Bai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 et al. 2009…]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686800" cy="5181600"/>
              </a:xfrm>
              <a:blipFill rotWithShape="0">
                <a:blip r:embed="rId2"/>
                <a:stretch>
                  <a:fillRect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94962" y="2947182"/>
            <a:ext cx="3414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Reflectance at current frame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26</a:t>
            </a:fld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00400" y="2362200"/>
            <a:ext cx="304800" cy="533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52130" y="2628900"/>
            <a:ext cx="3587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</a:t>
            </a:r>
            <a:r>
              <a:rPr lang="en-US" sz="2000" dirty="0" smtClean="0"/>
              <a:t>eflectance at previous frame</a:t>
            </a:r>
          </a:p>
          <a:p>
            <a:pPr algn="ctr"/>
            <a:r>
              <a:rPr lang="en-US" sz="2000" dirty="0" smtClean="0"/>
              <a:t>warped with optical flow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4997063" y="1564342"/>
            <a:ext cx="254773" cy="16383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1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and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48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OurGirl_TemporalCompari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00" b="4167"/>
          <a:stretch>
            <a:fillRect/>
          </a:stretch>
        </p:blipFill>
        <p:spPr>
          <a:xfrm>
            <a:off x="304800" y="1600200"/>
            <a:ext cx="8686800" cy="4560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996434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State-of-the-art static image method applied frame by frame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8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7" name="YeComparison_JustGir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333" t="26727" r="3333" b="27024"/>
          <a:stretch>
            <a:fillRect/>
          </a:stretch>
        </p:blipFill>
        <p:spPr>
          <a:xfrm>
            <a:off x="304800" y="2209800"/>
            <a:ext cx="8534400" cy="2378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2439" y="4588566"/>
            <a:ext cx="3265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Our result</a:t>
            </a:r>
          </a:p>
          <a:p>
            <a:pPr algn="ctr"/>
            <a:r>
              <a:rPr lang="en-GB" sz="2400" dirty="0" smtClean="0"/>
              <a:t>0.5 s per frame</a:t>
            </a:r>
          </a:p>
          <a:p>
            <a:pPr algn="ctr"/>
            <a:r>
              <a:rPr lang="en-GB" sz="2400" dirty="0" smtClean="0"/>
              <a:t>User interaction: </a:t>
            </a:r>
            <a:r>
              <a:rPr lang="en-GB" sz="2400" dirty="0"/>
              <a:t>6 min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9573" y="4588566"/>
            <a:ext cx="4019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/>
              <a:t>[Ye et al., SIGGRAPH 2014]</a:t>
            </a:r>
            <a:br>
              <a:rPr lang="en-GB" sz="2400" dirty="0" smtClean="0"/>
            </a:br>
            <a:r>
              <a:rPr lang="en-GB" sz="2400" dirty="0" smtClean="0"/>
              <a:t>1 min per frame</a:t>
            </a:r>
          </a:p>
          <a:p>
            <a:pPr algn="ctr"/>
            <a:r>
              <a:rPr lang="en-GB" sz="2400" dirty="0" smtClean="0"/>
              <a:t>Interaction on first frame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768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978339"/>
            <a:ext cx="9144000" cy="514350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D89F1E-E77A-4CCB-8F0B-58057388C455}" type="slidenum">
              <a:rPr lang="en-GB" smtClean="0"/>
              <a:t>3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581400" y="282164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Input sequence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5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Monochromatic </a:t>
            </a:r>
            <a:r>
              <a:rPr lang="en-US" dirty="0" smtClean="0"/>
              <a:t>illumination</a:t>
            </a:r>
          </a:p>
          <a:p>
            <a:endParaRPr lang="en-US" dirty="0" smtClean="0"/>
          </a:p>
          <a:p>
            <a:r>
              <a:rPr lang="en-US" dirty="0" smtClean="0"/>
              <a:t>Sometimes: too smooth illumination </a:t>
            </a:r>
            <a:r>
              <a:rPr lang="en-US" dirty="0" smtClean="0"/>
              <a:t>layer</a:t>
            </a:r>
          </a:p>
          <a:p>
            <a:endParaRPr lang="en-US" dirty="0" smtClean="0"/>
          </a:p>
          <a:p>
            <a:r>
              <a:rPr lang="en-US" dirty="0" smtClean="0"/>
              <a:t>User interaction required for best results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Applications and Results</a:t>
            </a:r>
            <a:endParaRPr lang="en-US" dirty="0"/>
          </a:p>
        </p:txBody>
      </p:sp>
      <p:pic>
        <p:nvPicPr>
          <p:cNvPr id="2" name="w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" y="1752600"/>
            <a:ext cx="5391503" cy="3032721"/>
          </a:xfrm>
          <a:prstGeom prst="rect">
            <a:avLst/>
          </a:prstGeom>
        </p:spPr>
      </p:pic>
      <p:pic>
        <p:nvPicPr>
          <p:cNvPr id="6" name="houseShading3.mp4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93103" y="3604221"/>
            <a:ext cx="3581400" cy="2014538"/>
          </a:xfrm>
        </p:spPr>
      </p:pic>
      <p:pic>
        <p:nvPicPr>
          <p:cNvPr id="9" name="house_albed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93103" y="1295400"/>
            <a:ext cx="3581400" cy="201453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95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useRetextured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2800" y="2057400"/>
            <a:ext cx="4334933" cy="24384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Applications and Results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77809" y="4648200"/>
            <a:ext cx="1944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Retextured</a:t>
            </a:r>
            <a:endParaRPr lang="en-US" sz="2800" dirty="0"/>
          </a:p>
        </p:txBody>
      </p:sp>
      <p:pic>
        <p:nvPicPr>
          <p:cNvPr id="7" name="wal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2057400"/>
            <a:ext cx="4334933" cy="243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7171" y="464820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Original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55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kip_clip01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52" y="1978205"/>
            <a:ext cx="5307874" cy="298567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Applications and Results</a:t>
            </a:r>
          </a:p>
          <a:p>
            <a:endParaRPr lang="en-US" dirty="0"/>
          </a:p>
        </p:txBody>
      </p:sp>
      <p:pic>
        <p:nvPicPr>
          <p:cNvPr id="5" name="kidShad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35600" y="3664599"/>
            <a:ext cx="3615776" cy="2033874"/>
          </a:xfrm>
          <a:prstGeom prst="rect">
            <a:avLst/>
          </a:prstGeom>
        </p:spPr>
      </p:pic>
      <p:pic>
        <p:nvPicPr>
          <p:cNvPr id="6" name="kidAlbed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35600" y="1180163"/>
            <a:ext cx="3615776" cy="203387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33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dRecoloredFinal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5353" y="2018802"/>
            <a:ext cx="4489760" cy="2525490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Applications and Results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97087" y="4663660"/>
            <a:ext cx="1906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Recoloring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34</a:t>
            </a:fld>
            <a:endParaRPr lang="en-GB"/>
          </a:p>
        </p:txBody>
      </p:sp>
      <p:pic>
        <p:nvPicPr>
          <p:cNvPr id="10" name="skip_clip01ne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54" y="2011875"/>
            <a:ext cx="4495564" cy="25287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90741" y="466366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Original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072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Applications and Results</a:t>
            </a:r>
            <a:endParaRPr lang="en-US" dirty="0"/>
          </a:p>
        </p:txBody>
      </p:sp>
      <p:pic>
        <p:nvPicPr>
          <p:cNvPr id="6" name="artAlbe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0050" y="1278731"/>
            <a:ext cx="3581400" cy="2014538"/>
          </a:xfrm>
          <a:prstGeom prst="rect">
            <a:avLst/>
          </a:prstGeom>
        </p:spPr>
      </p:pic>
      <p:pic>
        <p:nvPicPr>
          <p:cNvPr id="7" name="artShadi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0050" y="3818394"/>
            <a:ext cx="3581400" cy="2014538"/>
          </a:xfrm>
          <a:prstGeom prst="rect">
            <a:avLst/>
          </a:prstGeom>
        </p:spPr>
      </p:pic>
      <p:pic>
        <p:nvPicPr>
          <p:cNvPr id="8" name="movingshadows_deinterlaced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100" y="1981200"/>
            <a:ext cx="5334000" cy="30003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59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lurredShadow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9478" y="2038205"/>
            <a:ext cx="4504522" cy="253379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Applications and Results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79759" y="4679344"/>
            <a:ext cx="3223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Softening shadows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36</a:t>
            </a:fld>
            <a:endParaRPr lang="en-GB"/>
          </a:p>
        </p:txBody>
      </p:sp>
      <p:pic>
        <p:nvPicPr>
          <p:cNvPr id="10" name="movingshadows_deinterlac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63" y="2038204"/>
            <a:ext cx="4504525" cy="25337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55730" y="4679344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Original</a:t>
            </a:r>
          </a:p>
        </p:txBody>
      </p:sp>
    </p:spTree>
    <p:extLst>
      <p:ext uri="{BB962C8B-B14F-4D97-AF65-F5344CB8AC3E}">
        <p14:creationId xmlns:p14="http://schemas.microsoft.com/office/powerpoint/2010/main" val="94169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Applications and Results</a:t>
            </a:r>
          </a:p>
          <a:p>
            <a:endParaRPr lang="en-US" dirty="0"/>
          </a:p>
        </p:txBody>
      </p:sp>
      <p:pic>
        <p:nvPicPr>
          <p:cNvPr id="7" name="SimplerShadowForegrou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267" y="1905000"/>
            <a:ext cx="4334934" cy="2438400"/>
          </a:xfrm>
        </p:spPr>
      </p:pic>
      <p:pic>
        <p:nvPicPr>
          <p:cNvPr id="8" name="SimpleShadowsSmall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1905000"/>
            <a:ext cx="4334932" cy="243839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8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2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Applications and Results</a:t>
            </a:r>
          </a:p>
          <a:p>
            <a:endParaRPr lang="en-US" dirty="0"/>
          </a:p>
        </p:txBody>
      </p:sp>
      <p:pic>
        <p:nvPicPr>
          <p:cNvPr id="4" name="Compositing_nai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2800" y="2044700"/>
            <a:ext cx="4453467" cy="2505075"/>
          </a:xfrm>
          <a:prstGeom prst="rect">
            <a:avLst/>
          </a:prstGeom>
        </p:spPr>
      </p:pic>
      <p:pic>
        <p:nvPicPr>
          <p:cNvPr id="5" name="Compositing_v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" y="2044700"/>
            <a:ext cx="4453467" cy="2505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928" y="4648200"/>
            <a:ext cx="3143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Naïve compositing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447546" y="4648200"/>
            <a:ext cx="2803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Our compositing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12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Fast and accurate intrinsic video decomposition</a:t>
            </a:r>
          </a:p>
          <a:p>
            <a:pPr lvl="1"/>
            <a:r>
              <a:rPr lang="en-US" dirty="0" smtClean="0"/>
              <a:t>User interaction</a:t>
            </a:r>
          </a:p>
          <a:p>
            <a:pPr lvl="1"/>
            <a:r>
              <a:rPr lang="en-US" dirty="0" smtClean="0"/>
              <a:t>High-quality video editing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L</a:t>
            </a:r>
            <a:r>
              <a:rPr lang="en-GB" baseline="30000" dirty="0" smtClean="0"/>
              <a:t>2</a:t>
            </a:r>
            <a:r>
              <a:rPr lang="en-GB" dirty="0" smtClean="0"/>
              <a:t>-L</a:t>
            </a:r>
            <a:r>
              <a:rPr lang="en-GB" baseline="30000" dirty="0" smtClean="0"/>
              <a:t>p</a:t>
            </a:r>
            <a:r>
              <a:rPr lang="en-GB" dirty="0" smtClean="0"/>
              <a:t> formulation </a:t>
            </a:r>
          </a:p>
          <a:p>
            <a:pPr lvl="1"/>
            <a:r>
              <a:rPr lang="en-GB" dirty="0" smtClean="0"/>
              <a:t>Fast solver (0.5 s/frame)</a:t>
            </a:r>
          </a:p>
          <a:p>
            <a:pPr lvl="1"/>
            <a:r>
              <a:rPr lang="en-GB" dirty="0" smtClean="0"/>
              <a:t>Simple lookup tables</a:t>
            </a:r>
          </a:p>
          <a:p>
            <a:pPr lvl="1"/>
            <a:r>
              <a:rPr lang="en-GB" dirty="0" smtClean="0"/>
              <a:t>Subsumes </a:t>
            </a:r>
            <a:r>
              <a:rPr lang="en-GB" dirty="0" err="1" smtClean="0"/>
              <a:t>Retinex</a:t>
            </a:r>
            <a:endParaRPr lang="en-GB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Data are available</a:t>
            </a:r>
          </a:p>
          <a:p>
            <a:pPr lvl="1"/>
            <a:r>
              <a:rPr lang="en-GB" sz="2000" dirty="0">
                <a:hlinkClick r:id="rId2"/>
              </a:rPr>
              <a:t>http://liris.cnrs.fr/~nbonneel/intrinsic.htm</a:t>
            </a:r>
            <a:r>
              <a:rPr lang="en-GB" sz="2000" dirty="0"/>
              <a:t> 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39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502" t="14584" r="25988" b="34375"/>
          <a:stretch/>
        </p:blipFill>
        <p:spPr>
          <a:xfrm>
            <a:off x="4802791" y="3862129"/>
            <a:ext cx="3868588" cy="2494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305" y="1488844"/>
            <a:ext cx="3918857" cy="220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naiveComposi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3" y="977153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300335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Naïve editing (not illumination aware)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8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Diego </a:t>
            </a:r>
            <a:r>
              <a:rPr lang="en-US" dirty="0" err="1" smtClean="0"/>
              <a:t>Guttierez</a:t>
            </a:r>
            <a:r>
              <a:rPr lang="en-US" dirty="0" smtClean="0"/>
              <a:t> and </a:t>
            </a:r>
            <a:r>
              <a:rPr lang="en-US" dirty="0" err="1" smtClean="0"/>
              <a:t>Ghenzi</a:t>
            </a:r>
            <a:r>
              <a:rPr lang="en-US" dirty="0" smtClean="0"/>
              <a:t> Ye for their help with the comparison.</a:t>
            </a:r>
          </a:p>
          <a:p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/>
              <a:t>thank the SIGGRAPH reviewers for their feedback. This </a:t>
            </a:r>
            <a:r>
              <a:rPr lang="en-US" dirty="0" smtClean="0"/>
              <a:t>work was </a:t>
            </a:r>
            <a:r>
              <a:rPr lang="en-US" dirty="0"/>
              <a:t>partially supported by NSF grants CGV-1111415, </a:t>
            </a:r>
            <a:r>
              <a:rPr lang="en-US" dirty="0" smtClean="0"/>
              <a:t>IIS-1110955, OIA-1125087 and the </a:t>
            </a:r>
            <a:r>
              <a:rPr lang="en-US" dirty="0" err="1" smtClean="0"/>
              <a:t>Région</a:t>
            </a:r>
            <a:r>
              <a:rPr lang="en-US" dirty="0" smtClean="0"/>
              <a:t> Rhône-Alpes.</a:t>
            </a:r>
          </a:p>
          <a:p>
            <a:endParaRPr lang="en-US" dirty="0" smtClean="0"/>
          </a:p>
          <a:p>
            <a:r>
              <a:rPr lang="en-US" dirty="0" smtClean="0"/>
              <a:t>Authors </a:t>
            </a:r>
            <a:r>
              <a:rPr lang="en-US" dirty="0" smtClean="0"/>
              <a:t>of the </a:t>
            </a:r>
            <a:r>
              <a:rPr lang="en-US" dirty="0" smtClean="0"/>
              <a:t>videos (details in paper).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12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useRetextured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2" y="975549"/>
            <a:ext cx="9144000" cy="5143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D89F1E-E77A-4CCB-8F0B-58057388C455}" type="slidenum">
              <a:rPr lang="en-GB" smtClean="0"/>
              <a:t>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514600" y="281209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Our illumination-aware result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Intrinsic decomposition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 diffuse assumption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[</a:t>
            </a:r>
            <a:r>
              <a:rPr lang="en-GB" dirty="0" err="1" smtClean="0"/>
              <a:t>Bonneel</a:t>
            </a:r>
            <a:r>
              <a:rPr lang="en-GB" dirty="0" smtClean="0"/>
              <a:t> et al., Interactive Intrinsic Video Editing]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6</a:t>
            </a:fld>
            <a:endParaRPr lang="en-GB"/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457200" y="16002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Blip>
                <a:blip r:embed="rId3"/>
              </a:buBlip>
              <a:defRPr sz="2200" kern="12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1145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 smtClean="0"/>
              <a:t>   Image           =   Reflectance (R)  </a:t>
            </a:r>
            <a:r>
              <a:rPr lang="en-US" dirty="0"/>
              <a:t>x</a:t>
            </a:r>
            <a:r>
              <a:rPr lang="en-US" dirty="0" smtClean="0"/>
              <a:t>   Shading (S)</a:t>
            </a:r>
          </a:p>
        </p:txBody>
      </p:sp>
      <p:pic>
        <p:nvPicPr>
          <p:cNvPr id="10" name="Picture 9" descr="turtle_origi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02" y="2066034"/>
            <a:ext cx="2743200" cy="1762226"/>
          </a:xfrm>
          <a:prstGeom prst="rect">
            <a:avLst/>
          </a:prstGeom>
        </p:spPr>
      </p:pic>
      <p:pic>
        <p:nvPicPr>
          <p:cNvPr id="11" name="Picture 10" descr="reflectanc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894" y="2087600"/>
            <a:ext cx="2743200" cy="1762226"/>
          </a:xfrm>
          <a:prstGeom prst="rect">
            <a:avLst/>
          </a:prstGeom>
        </p:spPr>
      </p:pic>
      <p:pic>
        <p:nvPicPr>
          <p:cNvPr id="12" name="Picture 11" descr="shading_nopin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460" y="2130732"/>
            <a:ext cx="2743200" cy="17622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0569" y="4358792"/>
            <a:ext cx="7221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>
                <a:latin typeface="Arial" charset="0"/>
              </a:rPr>
              <a:t>Intrinsic decomposition: recovering R and 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9232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Intrinsic decomposition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Severely ill-posed!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7</a:t>
            </a:fld>
            <a:endParaRPr lang="en-GB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457200" y="16002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Blip>
                <a:blip r:embed="rId3"/>
              </a:buBlip>
              <a:defRPr sz="2200" kern="12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1145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 smtClean="0"/>
              <a:t>   Image           =   Reflectance (R)  x   Shading (S)</a:t>
            </a:r>
          </a:p>
        </p:txBody>
      </p:sp>
      <p:pic>
        <p:nvPicPr>
          <p:cNvPr id="7" name="Picture 6" descr="turtle_origi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02" y="2066034"/>
            <a:ext cx="2743200" cy="1762226"/>
          </a:xfrm>
          <a:prstGeom prst="rect">
            <a:avLst/>
          </a:prstGeom>
        </p:spPr>
      </p:pic>
      <p:pic>
        <p:nvPicPr>
          <p:cNvPr id="8" name="Picture 7" descr="reflectanc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894" y="2087600"/>
            <a:ext cx="2743200" cy="1762226"/>
          </a:xfrm>
          <a:prstGeom prst="rect">
            <a:avLst/>
          </a:prstGeom>
        </p:spPr>
      </p:pic>
      <p:pic>
        <p:nvPicPr>
          <p:cNvPr id="9" name="Picture 8" descr="shading_nopin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460" y="2130732"/>
            <a:ext cx="2743200" cy="17622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66800" y="2642347"/>
            <a:ext cx="304800" cy="304800"/>
          </a:xfrm>
          <a:prstGeom prst="rect">
            <a:avLst/>
          </a:prstGeom>
          <a:solidFill>
            <a:srgbClr val="90643A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/>
          <p:cNvCxnSpPr>
            <a:stCxn id="10" idx="2"/>
          </p:cNvCxnSpPr>
          <p:nvPr/>
        </p:nvCxnSpPr>
        <p:spPr>
          <a:xfrm>
            <a:off x="1219200" y="2947147"/>
            <a:ext cx="0" cy="21089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9200" y="5056094"/>
            <a:ext cx="1600200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962586" y="3956856"/>
            <a:ext cx="603120" cy="60312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6221573" y="3950254"/>
            <a:ext cx="603120" cy="603120"/>
          </a:xfrm>
          <a:prstGeom prst="rect">
            <a:avLst/>
          </a:prstGeom>
          <a:solidFill>
            <a:srgbClr val="887356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5726176" y="469533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x</a:t>
            </a:r>
            <a:endParaRPr lang="en-GB" sz="2800" dirty="0"/>
          </a:p>
        </p:txBody>
      </p:sp>
      <p:sp>
        <p:nvSpPr>
          <p:cNvPr id="24" name="Rectangle 23"/>
          <p:cNvSpPr/>
          <p:nvPr/>
        </p:nvSpPr>
        <p:spPr>
          <a:xfrm>
            <a:off x="8294777" y="4633213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?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4962586" y="4748266"/>
            <a:ext cx="603120" cy="603120"/>
          </a:xfrm>
          <a:prstGeom prst="rect">
            <a:avLst/>
          </a:prstGeom>
          <a:solidFill>
            <a:srgbClr val="CC9D6E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221573" y="4755078"/>
            <a:ext cx="603120" cy="603120"/>
          </a:xfrm>
          <a:prstGeom prst="rect">
            <a:avLst/>
          </a:prstGeom>
          <a:solidFill>
            <a:srgbClr val="5A5348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962586" y="5523710"/>
            <a:ext cx="603120" cy="603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5726176" y="3947217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x</a:t>
            </a:r>
            <a:endParaRPr lang="en-GB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5720967" y="552371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x</a:t>
            </a:r>
            <a:endParaRPr lang="en-GB" sz="2800" dirty="0"/>
          </a:p>
        </p:txBody>
      </p:sp>
      <p:sp>
        <p:nvSpPr>
          <p:cNvPr id="26" name="Rectangle 25"/>
          <p:cNvSpPr/>
          <p:nvPr/>
        </p:nvSpPr>
        <p:spPr>
          <a:xfrm>
            <a:off x="6221573" y="5569256"/>
            <a:ext cx="603120" cy="603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 rot="5400000">
            <a:off x="5088652" y="625631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5400000">
            <a:off x="6366865" y="625848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6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 animBg="1"/>
      <p:bldP spid="20" grpId="0" animBg="1"/>
      <p:bldP spid="21" grpId="0" animBg="1"/>
      <p:bldP spid="25" grpId="0"/>
      <p:bldP spid="26" grpId="0" animBg="1"/>
      <p:bldP spid="11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Goals</a:t>
            </a:r>
            <a:endParaRPr lang="en-US" dirty="0">
              <a:latin typeface="Arial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33400" y="990600"/>
            <a:ext cx="8229600" cy="464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 charset="0"/>
              </a:rPr>
              <a:t>1. Edit reflectance and shading independently</a:t>
            </a:r>
          </a:p>
          <a:p>
            <a:endParaRPr lang="en-US" dirty="0">
              <a:latin typeface="Arial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endParaRPr lang="en-US" dirty="0">
              <a:latin typeface="Arial" charset="0"/>
            </a:endParaRPr>
          </a:p>
        </p:txBody>
      </p:sp>
      <p:pic>
        <p:nvPicPr>
          <p:cNvPr id="4" name="Picture 3" descr="turtle_orig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42" y="1854200"/>
            <a:ext cx="2287314" cy="1469366"/>
          </a:xfrm>
          <a:prstGeom prst="rect">
            <a:avLst/>
          </a:prstGeom>
        </p:spPr>
      </p:pic>
      <p:pic>
        <p:nvPicPr>
          <p:cNvPr id="5" name="Picture 4" descr="reflecta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267" y="1844621"/>
            <a:ext cx="2287314" cy="1469366"/>
          </a:xfrm>
          <a:prstGeom prst="rect">
            <a:avLst/>
          </a:prstGeom>
        </p:spPr>
      </p:pic>
      <p:pic>
        <p:nvPicPr>
          <p:cNvPr id="6" name="Picture 5" descr="shading_nopin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671" y="1841308"/>
            <a:ext cx="2287314" cy="14693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62600" y="3342992"/>
            <a:ext cx="2696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[Images courtesy Grosse et al. 2009]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16985" y="6356350"/>
            <a:ext cx="3714750" cy="365125"/>
          </a:xfrm>
        </p:spPr>
        <p:txBody>
          <a:bodyPr/>
          <a:lstStyle/>
          <a:p>
            <a:r>
              <a:rPr lang="en-GB" dirty="0" smtClean="0"/>
              <a:t>[Bonneel et al., Interactive Intrinsic Video Editing]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8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110542" y="234918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=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22471" y="2395351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*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6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Goals</a:t>
            </a:r>
            <a:endParaRPr lang="en-US" dirty="0">
              <a:latin typeface="Arial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33400" y="990600"/>
            <a:ext cx="8229600" cy="464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 charset="0"/>
              </a:rPr>
              <a:t>1. Edit reflectance and shading independently</a:t>
            </a:r>
          </a:p>
          <a:p>
            <a:pPr marL="0" indent="0">
              <a:buNone/>
            </a:pPr>
            <a:r>
              <a:rPr lang="en-US" dirty="0" smtClean="0">
                <a:latin typeface="Arial" charset="0"/>
              </a:rPr>
              <a:t>2. Time </a:t>
            </a:r>
            <a:r>
              <a:rPr lang="en-US" dirty="0">
                <a:latin typeface="Arial" charset="0"/>
              </a:rPr>
              <a:t>coherent </a:t>
            </a:r>
            <a:r>
              <a:rPr lang="en-US" dirty="0" smtClean="0">
                <a:latin typeface="Arial" charset="0"/>
              </a:rPr>
              <a:t>editing</a:t>
            </a:r>
            <a:endParaRPr lang="en-US" dirty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</p:txBody>
      </p:sp>
      <p:pic>
        <p:nvPicPr>
          <p:cNvPr id="3" name="skipCornellPerFrame_ref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9120" y="2370834"/>
            <a:ext cx="5978160" cy="336271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[Bonneel et al., Interactive Intrinsic Video Editing]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89F1E-E77A-4CCB-8F0B-58057388C455}" type="slidenum">
              <a:rPr lang="en-GB" smtClean="0"/>
              <a:t>9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268760" y="5828298"/>
            <a:ext cx="7494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Naïve application of static image method </a:t>
            </a:r>
            <a:r>
              <a:rPr lang="en-US" sz="1600" dirty="0"/>
              <a:t>[Bell et al. 2014</a:t>
            </a:r>
            <a:r>
              <a:rPr lang="en-US" sz="1600" dirty="0" smtClean="0"/>
              <a:t>]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frame by frame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15189</TotalTime>
  <Pages>0</Pages>
  <Words>1280</Words>
  <Characters>0</Characters>
  <Application>Microsoft Office PowerPoint</Application>
  <PresentationFormat>On-screen Show (4:3)</PresentationFormat>
  <Lines>0</Lines>
  <Paragraphs>304</Paragraphs>
  <Slides>40</Slides>
  <Notes>18</Notes>
  <HiddenSlides>0</HiddenSlides>
  <MMClips>32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BlackBackground</vt:lpstr>
      <vt:lpstr>Default - Title and Content</vt:lpstr>
      <vt:lpstr>1_Default - Title and Content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 and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 Widjaja</dc:creator>
  <cp:lastModifiedBy>James Tompkin</cp:lastModifiedBy>
  <cp:revision>197</cp:revision>
  <dcterms:modified xsi:type="dcterms:W3CDTF">2014-12-12T22:31:33Z</dcterms:modified>
</cp:coreProperties>
</file>