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</p:sldMasterIdLst>
  <p:notesMasterIdLst>
    <p:notesMasterId r:id="rId40"/>
  </p:notesMasterIdLst>
  <p:sldIdLst>
    <p:sldId id="421" r:id="rId5"/>
    <p:sldId id="420" r:id="rId6"/>
    <p:sldId id="422" r:id="rId7"/>
    <p:sldId id="513" r:id="rId8"/>
    <p:sldId id="511" r:id="rId9"/>
    <p:sldId id="517" r:id="rId10"/>
    <p:sldId id="518" r:id="rId11"/>
    <p:sldId id="521" r:id="rId12"/>
    <p:sldId id="522" r:id="rId13"/>
    <p:sldId id="523" r:id="rId14"/>
    <p:sldId id="424" r:id="rId15"/>
    <p:sldId id="425" r:id="rId16"/>
    <p:sldId id="426" r:id="rId17"/>
    <p:sldId id="537" r:id="rId18"/>
    <p:sldId id="570" r:id="rId19"/>
    <p:sldId id="379" r:id="rId20"/>
    <p:sldId id="380" r:id="rId21"/>
    <p:sldId id="381" r:id="rId22"/>
    <p:sldId id="386" r:id="rId23"/>
    <p:sldId id="382" r:id="rId24"/>
    <p:sldId id="383" r:id="rId25"/>
    <p:sldId id="384" r:id="rId26"/>
    <p:sldId id="408" r:id="rId27"/>
    <p:sldId id="385" r:id="rId28"/>
    <p:sldId id="388" r:id="rId29"/>
    <p:sldId id="387" r:id="rId30"/>
    <p:sldId id="419" r:id="rId31"/>
    <p:sldId id="541" r:id="rId32"/>
    <p:sldId id="539" r:id="rId33"/>
    <p:sldId id="540" r:id="rId34"/>
    <p:sldId id="542" r:id="rId35"/>
    <p:sldId id="427" r:id="rId36"/>
    <p:sldId id="428" r:id="rId37"/>
    <p:sldId id="429" r:id="rId38"/>
    <p:sldId id="56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D9"/>
    <a:srgbClr val="31B4E6"/>
    <a:srgbClr val="080808"/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06A48-C9D8-4409-9C1F-2D5F50DF188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A3DAE-57E8-4E29-A357-518D12B4E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55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9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241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2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0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4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1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AD69-F5D9-448A-9CCA-3D8EE3C4FE9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E3169E-CC52-40EE-8830-C14BD913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2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2FA1-4D31-7BEF-833E-153F6D4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  <a:endParaRPr lang="fr-FR" dirty="0"/>
          </a:p>
        </p:txBody>
      </p:sp>
      <p:pic>
        <p:nvPicPr>
          <p:cNvPr id="3076" name="Picture 4" descr="carteA">
            <a:extLst>
              <a:ext uri="{FF2B5EF4-FFF2-40B4-BE49-F238E27FC236}">
                <a16:creationId xmlns:a16="http://schemas.microsoft.com/office/drawing/2014/main" id="{ADDEA982-A412-F58F-4F92-6375A5BF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2286000" y="1690688"/>
            <a:ext cx="7903028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C83B5-6486-2420-E81A-B94F2148400C}"/>
              </a:ext>
            </a:extLst>
          </p:cNvPr>
          <p:cNvSpPr txBox="1"/>
          <p:nvPr/>
        </p:nvSpPr>
        <p:spPr>
          <a:xfrm>
            <a:off x="5460275" y="301625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705F6-8575-7DD8-F348-159EA98F7943}"/>
              </a:ext>
            </a:extLst>
          </p:cNvPr>
          <p:cNvSpPr txBox="1"/>
          <p:nvPr/>
        </p:nvSpPr>
        <p:spPr>
          <a:xfrm>
            <a:off x="6243132" y="347791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96025-086B-516B-8DF4-AA3C0FD80D83}"/>
              </a:ext>
            </a:extLst>
          </p:cNvPr>
          <p:cNvSpPr txBox="1"/>
          <p:nvPr/>
        </p:nvSpPr>
        <p:spPr>
          <a:xfrm>
            <a:off x="5786005" y="461748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3C5D8-980A-5995-3377-E08961C3A303}"/>
              </a:ext>
            </a:extLst>
          </p:cNvPr>
          <p:cNvSpPr txBox="1"/>
          <p:nvPr/>
        </p:nvSpPr>
        <p:spPr>
          <a:xfrm>
            <a:off x="3342335" y="381742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A21CD-D3B7-DC3A-2683-355E6C56EF32}"/>
              </a:ext>
            </a:extLst>
          </p:cNvPr>
          <p:cNvSpPr txBox="1"/>
          <p:nvPr/>
        </p:nvSpPr>
        <p:spPr>
          <a:xfrm>
            <a:off x="7774156" y="337671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2761C-D019-EB17-1015-EDE5799BC54F}"/>
              </a:ext>
            </a:extLst>
          </p:cNvPr>
          <p:cNvSpPr txBox="1"/>
          <p:nvPr/>
        </p:nvSpPr>
        <p:spPr>
          <a:xfrm>
            <a:off x="7937021" y="516394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485228-727D-0BCC-1520-43F5D03C5BF5}"/>
              </a:ext>
            </a:extLst>
          </p:cNvPr>
          <p:cNvCxnSpPr>
            <a:cxnSpLocks/>
          </p:cNvCxnSpPr>
          <p:nvPr/>
        </p:nvCxnSpPr>
        <p:spPr>
          <a:xfrm flipH="1">
            <a:off x="6119203" y="2849879"/>
            <a:ext cx="575336" cy="94600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BBE87B-1B44-6B8E-B9CD-593AB177B343}"/>
              </a:ext>
            </a:extLst>
          </p:cNvPr>
          <p:cNvCxnSpPr>
            <a:cxnSpLocks/>
          </p:cNvCxnSpPr>
          <p:nvPr/>
        </p:nvCxnSpPr>
        <p:spPr>
          <a:xfrm flipH="1" flipV="1">
            <a:off x="6119203" y="3832279"/>
            <a:ext cx="575336" cy="29422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4A6E9D-112D-630E-96F4-BE23387B0A5C}"/>
              </a:ext>
            </a:extLst>
          </p:cNvPr>
          <p:cNvCxnSpPr>
            <a:cxnSpLocks/>
          </p:cNvCxnSpPr>
          <p:nvPr/>
        </p:nvCxnSpPr>
        <p:spPr>
          <a:xfrm flipV="1">
            <a:off x="6680695" y="3970833"/>
            <a:ext cx="149881" cy="15566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C0AB16-3B79-B191-5A87-E726E0787600}"/>
              </a:ext>
            </a:extLst>
          </p:cNvPr>
          <p:cNvCxnSpPr>
            <a:cxnSpLocks/>
          </p:cNvCxnSpPr>
          <p:nvPr/>
        </p:nvCxnSpPr>
        <p:spPr>
          <a:xfrm>
            <a:off x="6715488" y="2837422"/>
            <a:ext cx="88564" cy="115110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810E9D-26BA-BD7D-F20E-9120BCC9B1C5}"/>
              </a:ext>
            </a:extLst>
          </p:cNvPr>
          <p:cNvCxnSpPr>
            <a:cxnSpLocks/>
          </p:cNvCxnSpPr>
          <p:nvPr/>
        </p:nvCxnSpPr>
        <p:spPr>
          <a:xfrm flipV="1">
            <a:off x="6715488" y="1443779"/>
            <a:ext cx="359473" cy="141517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3FA0C0-DF5B-E8B5-6AF1-1732926474DD}"/>
              </a:ext>
            </a:extLst>
          </p:cNvPr>
          <p:cNvCxnSpPr>
            <a:cxnSpLocks/>
          </p:cNvCxnSpPr>
          <p:nvPr/>
        </p:nvCxnSpPr>
        <p:spPr>
          <a:xfrm flipH="1" flipV="1">
            <a:off x="4219657" y="1625770"/>
            <a:ext cx="873277" cy="244344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E4C6F5-7C29-3048-9039-C8172DE1E3C0}"/>
              </a:ext>
            </a:extLst>
          </p:cNvPr>
          <p:cNvCxnSpPr>
            <a:cxnSpLocks/>
          </p:cNvCxnSpPr>
          <p:nvPr/>
        </p:nvCxnSpPr>
        <p:spPr>
          <a:xfrm flipH="1">
            <a:off x="4166398" y="4048257"/>
            <a:ext cx="910303" cy="245577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17D412-9490-8479-99A2-E5F6802EE035}"/>
              </a:ext>
            </a:extLst>
          </p:cNvPr>
          <p:cNvCxnSpPr>
            <a:cxnSpLocks/>
          </p:cNvCxnSpPr>
          <p:nvPr/>
        </p:nvCxnSpPr>
        <p:spPr>
          <a:xfrm flipH="1">
            <a:off x="6036624" y="4126500"/>
            <a:ext cx="683649" cy="234704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F1C86C-5AE8-552B-C3F8-ACF44D1BB998}"/>
              </a:ext>
            </a:extLst>
          </p:cNvPr>
          <p:cNvCxnSpPr>
            <a:cxnSpLocks/>
          </p:cNvCxnSpPr>
          <p:nvPr/>
        </p:nvCxnSpPr>
        <p:spPr>
          <a:xfrm flipV="1">
            <a:off x="6829786" y="3700007"/>
            <a:ext cx="3367601" cy="28851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5" name="Straight Connector 3104">
            <a:extLst>
              <a:ext uri="{FF2B5EF4-FFF2-40B4-BE49-F238E27FC236}">
                <a16:creationId xmlns:a16="http://schemas.microsoft.com/office/drawing/2014/main" id="{769F2E94-3694-E7C5-1E80-0DD434D8CC2C}"/>
              </a:ext>
            </a:extLst>
          </p:cNvPr>
          <p:cNvCxnSpPr>
            <a:cxnSpLocks/>
          </p:cNvCxnSpPr>
          <p:nvPr/>
        </p:nvCxnSpPr>
        <p:spPr>
          <a:xfrm flipH="1">
            <a:off x="5075330" y="3817425"/>
            <a:ext cx="1043873" cy="25179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CA380D0-E5A7-2F21-B200-449D45C1F314}"/>
              </a:ext>
            </a:extLst>
          </p:cNvPr>
          <p:cNvSpPr txBox="1"/>
          <p:nvPr/>
        </p:nvSpPr>
        <p:spPr>
          <a:xfrm>
            <a:off x="1083578" y="6509988"/>
            <a:ext cx="87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Limited production: population go to the nearest bakery/factory </a:t>
            </a:r>
            <a:r>
              <a:rPr lang="en-US" b="1" dirty="0"/>
              <a:t>with sufficient production</a:t>
            </a:r>
            <a:r>
              <a:rPr lang="en-US" dirty="0"/>
              <a:t>!</a:t>
            </a:r>
            <a:endParaRPr lang="fr-FR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B83349-CB46-F7C8-EDBC-6E14DD7CFE09}"/>
              </a:ext>
            </a:extLst>
          </p:cNvPr>
          <p:cNvSpPr/>
          <p:nvPr/>
        </p:nvSpPr>
        <p:spPr>
          <a:xfrm>
            <a:off x="2286000" y="1674421"/>
            <a:ext cx="2802577" cy="4809506"/>
          </a:xfrm>
          <a:custGeom>
            <a:avLst/>
            <a:gdLst>
              <a:gd name="connsiteX0" fmla="*/ 2802577 w 2802577"/>
              <a:gd name="connsiteY0" fmla="*/ 2375065 h 4809506"/>
              <a:gd name="connsiteX1" fmla="*/ 1959429 w 2802577"/>
              <a:gd name="connsiteY1" fmla="*/ 17813 h 4809506"/>
              <a:gd name="connsiteX2" fmla="*/ 0 w 2802577"/>
              <a:gd name="connsiteY2" fmla="*/ 0 h 4809506"/>
              <a:gd name="connsiteX3" fmla="*/ 0 w 2802577"/>
              <a:gd name="connsiteY3" fmla="*/ 4785756 h 4809506"/>
              <a:gd name="connsiteX4" fmla="*/ 1876301 w 2802577"/>
              <a:gd name="connsiteY4" fmla="*/ 4809506 h 4809506"/>
              <a:gd name="connsiteX5" fmla="*/ 2802577 w 2802577"/>
              <a:gd name="connsiteY5" fmla="*/ 2375065 h 4809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2577" h="4809506">
                <a:moveTo>
                  <a:pt x="2802577" y="2375065"/>
                </a:moveTo>
                <a:lnTo>
                  <a:pt x="1959429" y="17813"/>
                </a:lnTo>
                <a:lnTo>
                  <a:pt x="0" y="0"/>
                </a:lnTo>
                <a:lnTo>
                  <a:pt x="0" y="4785756"/>
                </a:lnTo>
                <a:lnTo>
                  <a:pt x="1876301" y="4809506"/>
                </a:lnTo>
                <a:lnTo>
                  <a:pt x="2802577" y="2375065"/>
                </a:lnTo>
                <a:close/>
              </a:path>
            </a:pathLst>
          </a:custGeom>
          <a:solidFill>
            <a:srgbClr val="4472C4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D6B28-69CE-7919-9C42-8E90188051D8}"/>
              </a:ext>
            </a:extLst>
          </p:cNvPr>
          <p:cNvSpPr txBox="1"/>
          <p:nvPr/>
        </p:nvSpPr>
        <p:spPr>
          <a:xfrm>
            <a:off x="95765" y="2438158"/>
            <a:ext cx="2226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(needs for)</a:t>
            </a:r>
          </a:p>
          <a:p>
            <a:r>
              <a:rPr lang="en-US" sz="2400" b="1" dirty="0"/>
              <a:t>population here</a:t>
            </a:r>
            <a:endParaRPr lang="fr-FR" sz="24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873476-2F6C-AC1E-3FDC-EDC540249EA1}"/>
              </a:ext>
            </a:extLst>
          </p:cNvPr>
          <p:cNvCxnSpPr>
            <a:stCxn id="13" idx="2"/>
          </p:cNvCxnSpPr>
          <p:nvPr/>
        </p:nvCxnSpPr>
        <p:spPr>
          <a:xfrm>
            <a:off x="1209179" y="3269155"/>
            <a:ext cx="1473719" cy="823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84C659-D622-C742-05C4-DDF6782F94FD}"/>
              </a:ext>
            </a:extLst>
          </p:cNvPr>
          <p:cNvSpPr txBox="1"/>
          <p:nvPr/>
        </p:nvSpPr>
        <p:spPr>
          <a:xfrm>
            <a:off x="950351" y="34148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=</a:t>
            </a:r>
            <a:endParaRPr lang="fr-FR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59EE8-1A0B-FE29-841C-98E0C08DFB8C}"/>
              </a:ext>
            </a:extLst>
          </p:cNvPr>
          <p:cNvSpPr txBox="1"/>
          <p:nvPr/>
        </p:nvSpPr>
        <p:spPr>
          <a:xfrm>
            <a:off x="-48185" y="4068125"/>
            <a:ext cx="324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quantity produced here</a:t>
            </a:r>
            <a:endParaRPr lang="fr-FR" sz="24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08304F-1F4F-C3B2-91F0-8F15D2269ECC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1574760" y="4068125"/>
            <a:ext cx="193817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85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optimal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Optimal transport (</a:t>
                </a:r>
                <a:r>
                  <a:rPr lang="en-US" dirty="0" err="1"/>
                  <a:t>Monge</a:t>
                </a:r>
                <a:r>
                  <a:rPr lang="en-US" dirty="0"/>
                  <a:t> version)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Considering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is continuous with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Considering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(the target measure) discrete: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mass preservation constraint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16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46540" y="6211669"/>
            <a:ext cx="9041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Multiscale Approach to Optimal Transport [</a:t>
            </a:r>
            <a:r>
              <a:rPr lang="en-US" dirty="0" err="1"/>
              <a:t>Mérigot</a:t>
            </a:r>
            <a:r>
              <a:rPr lang="en-US" dirty="0"/>
              <a:t> 2011]</a:t>
            </a:r>
            <a:br>
              <a:rPr lang="en-US" dirty="0"/>
            </a:br>
            <a:r>
              <a:rPr lang="en-US" dirty="0" err="1"/>
              <a:t>Minkowski</a:t>
            </a:r>
            <a:r>
              <a:rPr lang="en-US" dirty="0"/>
              <a:t>-Type Theorems and Least-Squares Clustering [</a:t>
            </a:r>
            <a:r>
              <a:rPr lang="en-US" dirty="0" err="1"/>
              <a:t>Aurenhammer</a:t>
            </a:r>
            <a:r>
              <a:rPr lang="en-US" dirty="0"/>
              <a:t> et al. 98]</a:t>
            </a:r>
          </a:p>
        </p:txBody>
      </p:sp>
    </p:spTree>
    <p:extLst>
      <p:ext uri="{BB962C8B-B14F-4D97-AF65-F5344CB8AC3E}">
        <p14:creationId xmlns:p14="http://schemas.microsoft.com/office/powerpoint/2010/main" val="68689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optimal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In this case 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𝑉𝑜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 power cell for some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This </a:t>
                </a:r>
                <a:r>
                  <a:rPr lang="en-US"/>
                  <a:t>determines a </a:t>
                </a:r>
                <a:r>
                  <a:rPr lang="en-US" dirty="0"/>
                  <a:t>partition, so </a:t>
                </a:r>
                <a:r>
                  <a:rPr lang="en-US" dirty="0" err="1"/>
                  <a:t>Monge</a:t>
                </a:r>
                <a:r>
                  <a:rPr lang="en-US" dirty="0"/>
                  <a:t> problem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/>
                            <m:e>
                              <m:nary>
                                <m:nary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p>
                                  </m:sSup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Idea: optimize weights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for each site to grow/shrink</a:t>
                </a:r>
                <a:br>
                  <a:rPr lang="en-US" dirty="0"/>
                </a:br>
                <a:r>
                  <a:rPr lang="en-US" dirty="0"/>
                  <a:t>power cells until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Gradient of appropriate functional given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𝜕𝜙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p>
                        </m:sSup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6" t="-1613" b="-153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38800" y="297462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636000" y="2133600"/>
            <a:ext cx="869244" cy="338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636000" y="2472267"/>
            <a:ext cx="0" cy="688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636000" y="3160889"/>
            <a:ext cx="722489" cy="462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358489" y="3251621"/>
            <a:ext cx="1083733" cy="372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272889" y="2246489"/>
            <a:ext cx="169333" cy="1005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05244" y="2133600"/>
            <a:ext cx="767645" cy="112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05044" y="265225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9779" y="2768979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4904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optimal transport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273320"/>
              </p:ext>
            </p:extLst>
          </p:nvPr>
        </p:nvGraphicFramePr>
        <p:xfrm>
          <a:off x="22578" y="2029486"/>
          <a:ext cx="6773333" cy="2655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8209520" imgH="7136280" progId="Photoshop.Image.13">
                  <p:embed/>
                </p:oleObj>
              </mc:Choice>
              <mc:Fallback>
                <p:oleObj name="Image" r:id="rId2" imgW="18209520" imgH="7136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578" y="2029486"/>
                        <a:ext cx="6773333" cy="2655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25404"/>
              </p:ext>
            </p:extLst>
          </p:nvPr>
        </p:nvGraphicFramePr>
        <p:xfrm>
          <a:off x="6847495" y="1682046"/>
          <a:ext cx="5288060" cy="3381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564920" imgH="6755400" progId="Photoshop.Image.13">
                  <p:embed/>
                </p:oleObj>
              </mc:Choice>
              <mc:Fallback>
                <p:oleObj name="Image" r:id="rId4" imgW="10564920" imgH="6755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7495" y="1682046"/>
                        <a:ext cx="5288060" cy="3381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578" y="4739902"/>
            <a:ext cx="6773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Multiscale Approach to Optimal Transport [</a:t>
            </a:r>
            <a:r>
              <a:rPr lang="en-US" dirty="0" err="1"/>
              <a:t>Mérigot</a:t>
            </a:r>
            <a:r>
              <a:rPr lang="en-US" dirty="0"/>
              <a:t> 2011]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7495" y="5187554"/>
            <a:ext cx="528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Numerical Algorithm for L2 Semi-discrete Optimal Transport in 3D [</a:t>
            </a:r>
            <a:r>
              <a:rPr lang="en-US" dirty="0" err="1"/>
              <a:t>Lévy</a:t>
            </a:r>
            <a:r>
              <a:rPr lang="en-US" dirty="0"/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123626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Also optimizes for the locations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07556" y="3149333"/>
          <a:ext cx="7740648" cy="325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587160" imgH="4025160" progId="Photoshop.Image.13">
                  <p:embed/>
                </p:oleObj>
              </mc:Choice>
              <mc:Fallback>
                <p:oleObj name="Image" r:id="rId3" imgW="9587160" imgH="402516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7556" y="3149333"/>
                        <a:ext cx="7740648" cy="325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50735" y="6488668"/>
            <a:ext cx="6707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Noise through Optimal Transport [de Goes et al. 2012]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50735" y="2368090"/>
          <a:ext cx="2539221" cy="394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3428280" imgH="5333040" progId="Photoshop.Image.13">
                  <p:embed/>
                </p:oleObj>
              </mc:Choice>
              <mc:Fallback>
                <p:oleObj name="Image" r:id="rId5" imgW="3428280" imgH="5333040" progId="Photoshop.Image.1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735" y="2368090"/>
                        <a:ext cx="2539221" cy="394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292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A49F-05BB-AA50-12E1-BC12FDB15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 to fluid simulation</a:t>
            </a:r>
            <a:endParaRPr lang="fr-FR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CA2BF2-04DC-92C3-8375-6B1344BE6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75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1F8FC-E9A1-4CC5-8E8A-26E3F076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090E-6577-2FCE-8AD5-76CE64C92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Lagrangian</a:t>
            </a:r>
            <a:r>
              <a:rPr lang="en-US" dirty="0"/>
              <a:t> scheme</a:t>
            </a:r>
            <a:endParaRPr lang="fr-FR" dirty="0"/>
          </a:p>
          <a:p>
            <a:pPr lvl="1"/>
            <a:r>
              <a:rPr lang="en-US" dirty="0"/>
              <a:t>Add forces as usual (gravity, viscosity, surface tension…)</a:t>
            </a:r>
          </a:p>
          <a:p>
            <a:r>
              <a:rPr lang="en-US" dirty="0"/>
              <a:t>Recover incompressibility </a:t>
            </a:r>
            <a:r>
              <a:rPr lang="en-US" dirty="0" err="1"/>
              <a:t>throught</a:t>
            </a:r>
            <a:r>
              <a:rPr lang="en-US" dirty="0"/>
              <a:t> OT [</a:t>
            </a:r>
            <a:r>
              <a:rPr lang="en-US" dirty="0" err="1"/>
              <a:t>Gallouët</a:t>
            </a:r>
            <a:r>
              <a:rPr lang="en-US" dirty="0"/>
              <a:t> &amp; </a:t>
            </a:r>
            <a:r>
              <a:rPr lang="en-US" dirty="0" err="1"/>
              <a:t>Mérigot</a:t>
            </a:r>
            <a:r>
              <a:rPr lang="en-US" dirty="0"/>
              <a:t> 2016]</a:t>
            </a:r>
          </a:p>
          <a:p>
            <a:pPr lvl="1"/>
            <a:r>
              <a:rPr lang="en-US" dirty="0"/>
              <a:t>Computes OT from particles to uniform density</a:t>
            </a:r>
          </a:p>
          <a:p>
            <a:pPr lvl="1"/>
            <a:r>
              <a:rPr lang="en-US" dirty="0"/>
              <a:t>Add force from particle towards power cell centroid</a:t>
            </a:r>
          </a:p>
          <a:p>
            <a:pPr lvl="1"/>
            <a:r>
              <a:rPr lang="en-US" dirty="0"/>
              <a:t>Enforces particles to spread uniformly =&gt; incompressibility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53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1F8FC-E9A1-4CC5-8E8A-26E3F076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EF090E-6577-2FCE-8AD5-76CE64C92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Algorithm for 1 time step, at time step t : Explicit Euler</a:t>
                </a:r>
              </a:p>
              <a:p>
                <a:pPr lvl="1"/>
                <a:r>
                  <a:rPr lang="en-US" dirty="0"/>
                  <a:t>W = OT(Particles, Uniform Density)</a:t>
                </a:r>
              </a:p>
              <a:p>
                <a:pPr lvl="1"/>
                <a:r>
                  <a:rPr lang="en-US" dirty="0"/>
                  <a:t>For each particle: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𝑠𝑝𝑟𝑖𝑛𝑔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𝐶𝑒𝑛𝑡𝑟𝑜𝑖𝑑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𝐿𝑎𝑔𝑢𝑒𝑟𝑟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endParaRPr lang="en-US" b="0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𝑠𝑝𝑟𝑖𝑛𝑔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Bounce particles back into the domain</a:t>
                </a:r>
              </a:p>
              <a:p>
                <a:pPr lvl="1"/>
                <a:endParaRPr lang="en-US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EF090E-6577-2FCE-8AD5-76CE64C92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lagrangianeuler">
            <a:extLst>
              <a:ext uri="{FF2B5EF4-FFF2-40B4-BE49-F238E27FC236}">
                <a16:creationId xmlns:a16="http://schemas.microsoft.com/office/drawing/2014/main" id="{B7B66EBC-E7D3-4B9B-D4C3-FE0EC892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78" y="2931090"/>
            <a:ext cx="4484318" cy="34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30702-9364-5FAE-6B72-1145F995BA46}"/>
              </a:ext>
            </a:extLst>
          </p:cNvPr>
          <p:cNvSpPr txBox="1"/>
          <p:nvPr/>
        </p:nvSpPr>
        <p:spPr>
          <a:xfrm>
            <a:off x="8193588" y="6392902"/>
            <a:ext cx="2802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Gallouët</a:t>
            </a:r>
            <a:r>
              <a:rPr lang="en-US" dirty="0"/>
              <a:t> &amp; </a:t>
            </a:r>
            <a:r>
              <a:rPr lang="en-US" dirty="0" err="1"/>
              <a:t>Mérigot</a:t>
            </a:r>
            <a:r>
              <a:rPr lang="en-US" dirty="0"/>
              <a:t> 2016]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5A46F-E50F-F36E-2A51-00001E7D2456}"/>
                  </a:ext>
                </a:extLst>
              </p:cNvPr>
              <p:cNvSpPr txBox="1"/>
              <p:nvPr/>
            </p:nvSpPr>
            <p:spPr>
              <a:xfrm>
                <a:off x="383372" y="5992297"/>
                <a:ext cx="4926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b="0" i="0" u="none" strike="noStrike" baseline="0" dirty="0">
                    <a:latin typeface="CMMI10"/>
                  </a:rPr>
                  <a:t>My </a:t>
                </a:r>
                <a:r>
                  <a:rPr lang="en-US" sz="1800" b="0" i="0" u="none" strike="noStrike" baseline="0" dirty="0" err="1">
                    <a:latin typeface="CMMI10"/>
                  </a:rPr>
                  <a:t>implem</a:t>
                </a:r>
                <a:r>
                  <a:rPr lang="en-US" sz="1800" b="0" i="0" u="none" strike="noStrike" baseline="0" dirty="0">
                    <a:latin typeface="CMMI1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=0.004</m:t>
                    </m:r>
                  </m:oMath>
                </a14:m>
                <a:r>
                  <a:rPr lang="en-US" sz="1800" b="0" i="0" u="none" strike="noStrike" baseline="0" dirty="0">
                    <a:latin typeface="CMR10"/>
                  </a:rPr>
                  <a:t>, </a:t>
                </a:r>
                <a:r>
                  <a:rPr lang="en-US" sz="1800" b="0" i="0" u="none" strike="noStrike" baseline="0" dirty="0">
                    <a:latin typeface="CMMI10"/>
                  </a:rPr>
                  <a:t>dt </a:t>
                </a:r>
                <a:r>
                  <a:rPr lang="en-US" sz="1800" b="0" i="0" u="none" strike="noStrike" baseline="0" dirty="0">
                    <a:latin typeface="CMR10"/>
                  </a:rPr>
                  <a:t>= 0.002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fr-FR" sz="1800" b="0" i="0" u="none" strike="noStrike" baseline="0" dirty="0">
                    <a:latin typeface="CMR1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5A46F-E50F-F36E-2A51-00001E7D2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72" y="5992297"/>
                <a:ext cx="4926541" cy="369332"/>
              </a:xfrm>
              <a:prstGeom prst="rect">
                <a:avLst/>
              </a:prstGeom>
              <a:blipFill>
                <a:blip r:embed="rId4"/>
                <a:stretch>
                  <a:fillRect l="-1114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53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2871-AD0F-EA4F-46E8-63C6ED2C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FFC96-C50E-59C5-215E-947A4A727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free-surface fluids, use partial optimal transport</a:t>
                </a:r>
              </a:p>
              <a:p>
                <a:r>
                  <a:rPr lang="en-US" dirty="0"/>
                  <a:t>Keep air particles and fluid particles</a:t>
                </a:r>
              </a:p>
              <a:p>
                <a:pPr lvl="1"/>
                <a:r>
                  <a:rPr lang="en-US" dirty="0"/>
                  <a:t>Can perform Lloyd iterations on air particles</a:t>
                </a:r>
              </a:p>
              <a:p>
                <a:r>
                  <a:rPr lang="en-US" dirty="0"/>
                  <a:t>Instead of enforcing that each particle has mass 1/N</a:t>
                </a:r>
              </a:p>
              <a:p>
                <a:pPr lvl="1"/>
                <a:r>
                  <a:rPr lang="en-US" b="0" dirty="0"/>
                  <a:t>Enforce each fluid particles to have mass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volume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fluid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fluid</m:t>
                        </m:r>
                      </m:sub>
                    </m:sSub>
                  </m:oMath>
                </a14:m>
                <a:endParaRPr lang="fr-FR" dirty="0"/>
              </a:p>
              <a:p>
                <a:pPr lvl="1"/>
                <a:r>
                  <a:rPr lang="fr-FR" dirty="0"/>
                  <a:t>Enforce </a:t>
                </a:r>
                <a:r>
                  <a:rPr lang="fr-FR" b="1" dirty="0"/>
                  <a:t>the </a:t>
                </a:r>
                <a:r>
                  <a:rPr lang="fr-FR" b="1" dirty="0" err="1"/>
                  <a:t>sum</a:t>
                </a:r>
                <a:r>
                  <a:rPr lang="fr-FR" dirty="0"/>
                  <a:t> of all air </a:t>
                </a:r>
                <a:r>
                  <a:rPr lang="fr-FR" dirty="0" err="1"/>
                  <a:t>particles</a:t>
                </a:r>
                <a:r>
                  <a:rPr lang="fr-FR" dirty="0"/>
                  <a:t> to have total mass </a:t>
                </a:r>
                <a:r>
                  <a:rPr lang="fr-FR" dirty="0" err="1"/>
                  <a:t>volume_air</a:t>
                </a:r>
                <a:endParaRPr lang="fr-FR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only</a:t>
                </a:r>
                <a:r>
                  <a:rPr lang="fr-FR" dirty="0"/>
                  <a:t> 1 </a:t>
                </a:r>
                <a:r>
                  <a:rPr lang="fr-FR" dirty="0" err="1"/>
                  <a:t>unknown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r>
                  <a:rPr lang="fr-FR" dirty="0"/>
                  <a:t> for all air </a:t>
                </a:r>
                <a:r>
                  <a:rPr lang="fr-FR" dirty="0" err="1"/>
                  <a:t>particles</a:t>
                </a:r>
                <a:endParaRPr lang="fr-FR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FR" dirty="0"/>
                  <a:t>all air power </a:t>
                </a:r>
                <a:r>
                  <a:rPr lang="fr-FR" dirty="0" err="1"/>
                  <a:t>cells</a:t>
                </a:r>
                <a:r>
                  <a:rPr lang="fr-FR" dirty="0"/>
                  <a:t> have the </a:t>
                </a:r>
                <a:r>
                  <a:rPr lang="fr-FR" dirty="0" err="1"/>
                  <a:t>same</a:t>
                </a:r>
                <a:r>
                  <a:rPr lang="fr-FR" dirty="0"/>
                  <a:t> </a:t>
                </a:r>
                <a:r>
                  <a:rPr lang="fr-FR" dirty="0" err="1"/>
                  <a:t>weight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r>
                  <a:rPr lang="fr-FR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FFC96-C50E-59C5-215E-947A4A727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043" t="-20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3B9147A-7AAA-99C9-03CA-40CD2E218C4D}"/>
              </a:ext>
            </a:extLst>
          </p:cNvPr>
          <p:cNvSpPr txBox="1"/>
          <p:nvPr/>
        </p:nvSpPr>
        <p:spPr>
          <a:xfrm>
            <a:off x="0" y="6443146"/>
            <a:ext cx="1194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effectLst/>
                <a:latin typeface="Verdana" panose="020B0604030504040204" pitchFamily="34" charset="0"/>
              </a:rPr>
              <a:t>“Partial Optimal Transport for a Constant-Volume </a:t>
            </a:r>
            <a:r>
              <a:rPr lang="en-US" b="0" i="0" u="none" strike="noStrike" dirty="0" err="1">
                <a:effectLst/>
                <a:latin typeface="Verdana" panose="020B0604030504040204" pitchFamily="34" charset="0"/>
              </a:rPr>
              <a:t>Lagrangian</a:t>
            </a:r>
            <a:r>
              <a:rPr lang="en-US" b="0" i="0" u="none" strike="noStrike" dirty="0">
                <a:effectLst/>
                <a:latin typeface="Verdana" panose="020B0604030504040204" pitchFamily="34" charset="0"/>
              </a:rPr>
              <a:t> Mesh with Free Boundaries” [Levy 2022]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AE9B0-5556-78B7-8C0E-A84DAC403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727" y="468922"/>
            <a:ext cx="3067956" cy="30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8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2871-AD0F-EA4F-46E8-63C6ED2C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FFC96-C50E-59C5-215E-947A4A727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783871" cy="4667250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Inside </a:t>
                </a:r>
                <a:r>
                  <a:rPr lang="fr-FR" dirty="0" err="1"/>
                  <a:t>fluid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endParaRPr lang="fr-FR" dirty="0"/>
              </a:p>
              <a:p>
                <a:pPr lvl="1"/>
                <a:r>
                  <a:rPr lang="fr-FR" dirty="0" err="1"/>
                  <a:t>Fluid</a:t>
                </a:r>
                <a:r>
                  <a:rPr lang="fr-FR" dirty="0"/>
                  <a:t> </a:t>
                </a:r>
                <a:r>
                  <a:rPr lang="fr-FR" dirty="0" err="1"/>
                  <a:t>cells</a:t>
                </a:r>
                <a:r>
                  <a:rPr lang="fr-FR" dirty="0"/>
                  <a:t> </a:t>
                </a:r>
                <a:r>
                  <a:rPr lang="fr-FR" dirty="0" err="1"/>
                  <a:t>erode</a:t>
                </a:r>
                <a:r>
                  <a:rPr lang="fr-FR" dirty="0"/>
                  <a:t> air </a:t>
                </a:r>
                <a:r>
                  <a:rPr lang="fr-FR" dirty="0" err="1"/>
                  <a:t>cells</a:t>
                </a:r>
                <a:endParaRPr lang="fr-FR" dirty="0"/>
              </a:p>
              <a:p>
                <a:r>
                  <a:rPr lang="fr-FR" dirty="0"/>
                  <a:t>In total,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𝑓𝑙𝑢𝑖𝑑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unknown</a:t>
                </a:r>
                <a:r>
                  <a:rPr lang="fr-FR" dirty="0"/>
                  <a:t> power </a:t>
                </a:r>
                <a:r>
                  <a:rPr lang="fr-FR" dirty="0" err="1"/>
                  <a:t>cell</a:t>
                </a:r>
                <a:r>
                  <a:rPr lang="fr-FR" dirty="0"/>
                  <a:t> </a:t>
                </a:r>
                <a:r>
                  <a:rPr lang="fr-FR" dirty="0" err="1"/>
                  <a:t>weights</a:t>
                </a:r>
                <a:r>
                  <a:rPr lang="fr-FR" dirty="0"/>
                  <a:t> to </a:t>
                </a:r>
                <a:r>
                  <a:rPr lang="fr-FR" dirty="0" err="1"/>
                  <a:t>determine</a:t>
                </a:r>
                <a:endParaRPr lang="fr-FR" dirty="0"/>
              </a:p>
              <a:p>
                <a:r>
                  <a:rPr lang="fr-FR" dirty="0"/>
                  <a:t>Warm restart at </a:t>
                </a:r>
                <a:r>
                  <a:rPr lang="fr-FR" dirty="0" err="1"/>
                  <a:t>each</a:t>
                </a:r>
                <a:r>
                  <a:rPr lang="fr-FR" dirty="0"/>
                  <a:t> time </a:t>
                </a:r>
                <a:r>
                  <a:rPr lang="fr-FR" dirty="0" err="1"/>
                  <a:t>step</a:t>
                </a:r>
                <a:r>
                  <a:rPr lang="fr-FR" dirty="0"/>
                  <a:t>.</a:t>
                </a:r>
              </a:p>
              <a:p>
                <a:r>
                  <a:rPr lang="fr-FR" dirty="0" err="1"/>
                  <a:t>Then</a:t>
                </a:r>
                <a:r>
                  <a:rPr lang="fr-FR" dirty="0"/>
                  <a:t>, </a:t>
                </a:r>
                <a:r>
                  <a:rPr lang="fr-FR" dirty="0" err="1"/>
                  <a:t>only</a:t>
                </a:r>
                <a:r>
                  <a:rPr lang="fr-FR" dirty="0"/>
                  <a:t> move </a:t>
                </a:r>
                <a:r>
                  <a:rPr lang="fr-FR" dirty="0" err="1"/>
                  <a:t>fluid</a:t>
                </a:r>
                <a:r>
                  <a:rPr lang="fr-FR" dirty="0"/>
                  <a:t> </a:t>
                </a:r>
                <a:r>
                  <a:rPr lang="fr-FR" dirty="0" err="1"/>
                  <a:t>particles</a:t>
                </a: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FFC96-C50E-59C5-215E-947A4A727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783871" cy="4667250"/>
              </a:xfrm>
              <a:blipFill>
                <a:blip r:embed="rId2"/>
                <a:stretch>
                  <a:fillRect l="-1122" t="-20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06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Voronoi</a:t>
            </a:r>
            <a:r>
              <a:rPr lang="en-US" dirty="0"/>
              <a:t>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partition such that each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assigned to its closest site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The dual of a Delaunay triangulation: a triangulation of the sites such that no other site is encompassed by the circumcircle of a triangle</a:t>
                </a:r>
              </a:p>
              <a:p>
                <a:pPr lvl="1"/>
                <a:r>
                  <a:rPr lang="en-US" dirty="0"/>
                  <a:t>Also: convex hull of a parabolic lifting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4" y="4155370"/>
            <a:ext cx="2595386" cy="25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344278"/>
              </p:ext>
            </p:extLst>
          </p:nvPr>
        </p:nvGraphicFramePr>
        <p:xfrm>
          <a:off x="6445953" y="4602925"/>
          <a:ext cx="5236029" cy="214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012480" imgH="4926960" progId="Photoshop.Image.13">
                  <p:embed/>
                </p:oleObj>
              </mc:Choice>
              <mc:Fallback>
                <p:oleObj name="Image" r:id="rId5" imgW="12012480" imgH="4926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5953" y="4602925"/>
                        <a:ext cx="5236029" cy="2147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1078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24D0-2EA1-E96E-D7ED-ADDE3555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65E665-3B28-F188-E736-8584B9CFF4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825625"/>
                <a:ext cx="121920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practice, now: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𝑎𝑖𝑟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𝑎𝑖𝑟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7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𝑣𝑜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𝑣𝑜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𝑣𝑜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1≤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𝑎𝑖𝑟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fr-FR" dirty="0"/>
              </a:p>
              <a:p>
                <a:pPr marL="457200" lvl="1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65E665-3B28-F188-E736-8584B9CFF4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5625"/>
                <a:ext cx="12192000" cy="4351338"/>
              </a:xfrm>
              <a:blipFill>
                <a:blip r:embed="rId2"/>
                <a:stretch>
                  <a:fillRect l="-900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5C10D63-85BE-5F5E-BB3E-17BE3B6B026A}"/>
              </a:ext>
            </a:extLst>
          </p:cNvPr>
          <p:cNvSpPr/>
          <p:nvPr/>
        </p:nvSpPr>
        <p:spPr>
          <a:xfrm>
            <a:off x="4709786" y="2091847"/>
            <a:ext cx="4083485" cy="11022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ECDEF-1F87-EAA6-B3B1-69D033CF9D8A}"/>
              </a:ext>
            </a:extLst>
          </p:cNvPr>
          <p:cNvSpPr/>
          <p:nvPr/>
        </p:nvSpPr>
        <p:spPr>
          <a:xfrm>
            <a:off x="10684701" y="2091847"/>
            <a:ext cx="1317320" cy="11022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09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5CE3-ACBF-0F04-A80B-B41A8232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93658E-0949-B30F-A664-A8EE3B86D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CA1598-A99B-1A4B-0962-D5B726C0A4CD}"/>
                  </a:ext>
                </a:extLst>
              </p:cNvPr>
              <p:cNvSpPr txBox="1"/>
              <p:nvPr/>
            </p:nvSpPr>
            <p:spPr>
              <a:xfrm>
                <a:off x="1277654" y="6311900"/>
                <a:ext cx="9387214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𝑓𝑙𝑢𝑖𝑑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=700,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=2500</m:t>
                    </m:r>
                  </m:oMath>
                </a14:m>
                <a:r>
                  <a:rPr lang="fr-FR" dirty="0"/>
                  <a:t>,   1 sec/frame at </a:t>
                </a:r>
                <a:r>
                  <a:rPr lang="fr-FR" dirty="0" err="1"/>
                  <a:t>beginning</a:t>
                </a:r>
                <a:r>
                  <a:rPr lang="fr-FR" dirty="0"/>
                  <a:t>, 30 sec/frame at the end, </a:t>
                </a: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:r>
                  <a:rPr lang="fr-FR" dirty="0" err="1"/>
                  <a:t>Nanoflann</a:t>
                </a:r>
                <a:endParaRPr lang="fr-F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CA1598-A99B-1A4B-0962-D5B726C0A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654" y="6311900"/>
                <a:ext cx="9387214" cy="391582"/>
              </a:xfrm>
              <a:prstGeom prst="rect">
                <a:avLst/>
              </a:prstGeom>
              <a:blipFill>
                <a:blip r:embed="rId3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26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2168-4DC3-D963-1930-576B97B8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2BB9E1-9466-41A3-46E4-E679E6CF6F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Asymptotically,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fr-FR" dirty="0"/>
              </a:p>
              <a:p>
                <a:pPr lvl="1"/>
                <a:r>
                  <a:rPr lang="fr-FR" dirty="0" err="1"/>
                  <a:t>Still</a:t>
                </a:r>
                <a:r>
                  <a:rPr lang="fr-FR" dirty="0"/>
                  <a:t> 1 </a:t>
                </a:r>
                <a:r>
                  <a:rPr lang="fr-FR" dirty="0" err="1"/>
                  <a:t>unknown</a:t>
                </a:r>
                <a:endParaRPr lang="fr-FR" dirty="0"/>
              </a:p>
              <a:p>
                <a:pPr lvl="1"/>
                <a:r>
                  <a:rPr lang="fr-FR" dirty="0" err="1"/>
                  <a:t>Now</a:t>
                </a:r>
                <a:r>
                  <a:rPr lang="fr-FR" dirty="0"/>
                  <a:t>, power </a:t>
                </a:r>
                <a:r>
                  <a:rPr lang="fr-FR" dirty="0" err="1"/>
                  <a:t>cell</a:t>
                </a:r>
                <a:r>
                  <a:rPr lang="fr-FR" dirty="0"/>
                  <a:t> of a </a:t>
                </a:r>
                <a:r>
                  <a:rPr lang="fr-FR" dirty="0" err="1"/>
                  <a:t>fluid</a:t>
                </a:r>
                <a:r>
                  <a:rPr lang="fr-FR" dirty="0"/>
                  <a:t> </a:t>
                </a:r>
                <a:r>
                  <a:rPr lang="fr-FR" dirty="0" err="1"/>
                  <a:t>cell</a:t>
                </a:r>
                <a:r>
                  <a:rPr lang="fr-FR" dirty="0"/>
                  <a:t> </a:t>
                </a:r>
                <a:r>
                  <a:rPr lang="fr-FR" dirty="0" err="1"/>
                  <a:t>expressed</a:t>
                </a:r>
                <a:r>
                  <a:rPr lang="fr-FR" dirty="0"/>
                  <a:t> as: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fr-FR" sz="2400" dirty="0"/>
                        <m:t>for</m:t>
                      </m:r>
                      <m:r>
                        <m:rPr>
                          <m:nor/>
                        </m:rPr>
                        <a:rPr lang="fr-FR" sz="2400" dirty="0"/>
                        <m:t> </m:t>
                      </m:r>
                      <m:r>
                        <m:rPr>
                          <m:nor/>
                        </m:rPr>
                        <a:rPr lang="fr-FR" sz="2400" dirty="0"/>
                        <m:t>all</m:t>
                      </m:r>
                      <m:r>
                        <m:rPr>
                          <m:nor/>
                        </m:rPr>
                        <a:rPr lang="fr-FR" sz="2400" dirty="0"/>
                        <m:t> </m:t>
                      </m:r>
                      <m:r>
                        <m:rPr>
                          <m:nor/>
                        </m:rPr>
                        <a:rPr lang="fr-FR" sz="2400" dirty="0"/>
                        <m:t>fluid</m:t>
                      </m:r>
                      <m:r>
                        <m:rPr>
                          <m:nor/>
                        </m:rPr>
                        <a:rPr lang="fr-FR" sz="2400" dirty="0"/>
                        <m:t> </m:t>
                      </m:r>
                      <m:r>
                        <m:rPr>
                          <m:nor/>
                        </m:rPr>
                        <a:rPr lang="fr-FR" sz="2400" dirty="0"/>
                        <m:t>index</m:t>
                      </m:r>
                      <m:r>
                        <m:rPr>
                          <m:nor/>
                        </m:rPr>
                        <a:rPr lang="fr-FR" sz="2400" dirty="0"/>
                        <m:t> </m:t>
                      </m:r>
                      <m:r>
                        <m:rPr>
                          <m:nor/>
                        </m:rPr>
                        <a:rPr lang="fr-FR" sz="2400" dirty="0"/>
                        <m:t>j</m:t>
                      </m:r>
                    </m:oMath>
                  </m:oMathPara>
                </a14:m>
                <a:endParaRPr lang="fr-FR" sz="2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≤0−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914400" lvl="2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:endParaRPr lang="fr-FR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FR" dirty="0" err="1"/>
                  <a:t>Boundary</a:t>
                </a:r>
                <a:r>
                  <a:rPr lang="fr-FR" dirty="0"/>
                  <a:t> of </a:t>
                </a:r>
                <a:r>
                  <a:rPr lang="fr-FR" dirty="0" err="1"/>
                  <a:t>fluid</a:t>
                </a:r>
                <a:r>
                  <a:rPr lang="fr-FR" dirty="0"/>
                  <a:t> = arc of a </a:t>
                </a:r>
                <a:r>
                  <a:rPr lang="fr-FR" dirty="0" err="1"/>
                  <a:t>circle</a:t>
                </a:r>
                <a:r>
                  <a:rPr lang="fr-FR" dirty="0"/>
                  <a:t> of radius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</m:e>
                    </m:rad>
                  </m:oMath>
                </a14:m>
                <a:endParaRPr lang="fr-FR" dirty="0"/>
              </a:p>
              <a:p>
                <a:pPr marL="457200" lvl="1" indent="0">
                  <a:buNone/>
                </a:pPr>
                <a:r>
                  <a:rPr lang="fr-FR" dirty="0"/>
                  <a:t>(</a:t>
                </a:r>
                <a:r>
                  <a:rPr lang="fr-FR" dirty="0" err="1"/>
                  <a:t>recall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r>
                  <a:rPr lang="fr-FR" dirty="0"/>
                  <a:t> in </a:t>
                </a:r>
                <a:r>
                  <a:rPr lang="fr-FR" dirty="0" err="1"/>
                  <a:t>fluid</a:t>
                </a:r>
                <a:r>
                  <a:rPr lang="fr-FR" dirty="0"/>
                  <a:t> and on </a:t>
                </a:r>
                <a:r>
                  <a:rPr lang="fr-FR" dirty="0" err="1"/>
                  <a:t>its</a:t>
                </a:r>
                <a:r>
                  <a:rPr lang="fr-FR" dirty="0"/>
                  <a:t> </a:t>
                </a:r>
                <a:r>
                  <a:rPr lang="fr-FR" dirty="0" err="1"/>
                  <a:t>boundary</a:t>
                </a:r>
                <a:r>
                  <a:rPr lang="fr-FR" dirty="0"/>
                  <a:t>)</a:t>
                </a:r>
              </a:p>
              <a:p>
                <a:pPr lvl="1"/>
                <a:r>
                  <a:rPr lang="fr-FR" dirty="0"/>
                  <a:t>So, </a:t>
                </a:r>
                <a:r>
                  <a:rPr lang="fr-FR" dirty="0" err="1"/>
                  <a:t>fluid</a:t>
                </a:r>
                <a:r>
                  <a:rPr lang="fr-FR" dirty="0"/>
                  <a:t> </a:t>
                </a:r>
                <a:r>
                  <a:rPr lang="fr-FR" dirty="0" err="1"/>
                  <a:t>cells</a:t>
                </a:r>
                <a:r>
                  <a:rPr lang="fr-FR" dirty="0"/>
                  <a:t> are intersections of Laguerre </a:t>
                </a:r>
                <a:r>
                  <a:rPr lang="fr-FR" dirty="0" err="1"/>
                  <a:t>cells</a:t>
                </a:r>
                <a:r>
                  <a:rPr lang="fr-FR" dirty="0"/>
                  <a:t> and </a:t>
                </a:r>
                <a:r>
                  <a:rPr lang="fr-FR" dirty="0" err="1"/>
                  <a:t>disks</a:t>
                </a:r>
                <a:endParaRPr lang="fr-FR" dirty="0"/>
              </a:p>
              <a:p>
                <a:pPr lvl="2"/>
                <a:r>
                  <a:rPr lang="fr-FR" dirty="0"/>
                  <a:t>Can </a:t>
                </a:r>
                <a:r>
                  <a:rPr lang="fr-FR" dirty="0" err="1"/>
                  <a:t>approximate</a:t>
                </a:r>
                <a:r>
                  <a:rPr lang="fr-FR" dirty="0"/>
                  <a:t> </a:t>
                </a:r>
                <a:r>
                  <a:rPr lang="fr-FR" dirty="0" err="1"/>
                  <a:t>disks</a:t>
                </a:r>
                <a:r>
                  <a:rPr lang="fr-FR" dirty="0"/>
                  <a:t> </a:t>
                </a: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:r>
                  <a:rPr lang="fr-FR" dirty="0" err="1"/>
                  <a:t>polygons</a:t>
                </a:r>
                <a:r>
                  <a:rPr lang="fr-FR" dirty="0"/>
                  <a:t> and use Sutherland-</a:t>
                </a:r>
                <a:r>
                  <a:rPr lang="fr-FR" dirty="0" err="1"/>
                  <a:t>Hodgman</a:t>
                </a:r>
                <a:r>
                  <a:rPr lang="fr-FR" dirty="0"/>
                  <a:t> </a:t>
                </a:r>
                <a:r>
                  <a:rPr lang="fr-FR" dirty="0" err="1"/>
                  <a:t>again</a:t>
                </a:r>
                <a:r>
                  <a:rPr lang="fr-FR" dirty="0"/>
                  <a:t>!</a:t>
                </a:r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2BB9E1-9466-41A3-46E4-E679E6CF6F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043" t="-20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A305A80-6CE8-F215-6124-D5498AF1225F}"/>
              </a:ext>
            </a:extLst>
          </p:cNvPr>
          <p:cNvSpPr/>
          <p:nvPr/>
        </p:nvSpPr>
        <p:spPr>
          <a:xfrm>
            <a:off x="5724395" y="3429000"/>
            <a:ext cx="250520" cy="41649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DDD2EE-BE32-D58A-7AC6-679D99469BDE}"/>
              </a:ext>
            </a:extLst>
          </p:cNvPr>
          <p:cNvCxnSpPr>
            <a:cxnSpLocks/>
          </p:cNvCxnSpPr>
          <p:nvPr/>
        </p:nvCxnSpPr>
        <p:spPr>
          <a:xfrm>
            <a:off x="5974915" y="3845490"/>
            <a:ext cx="1202499" cy="23799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EA0703-8599-DCC8-D601-21FD8CB1F122}"/>
              </a:ext>
            </a:extLst>
          </p:cNvPr>
          <p:cNvSpPr txBox="1"/>
          <p:nvPr/>
        </p:nvSpPr>
        <p:spPr>
          <a:xfrm>
            <a:off x="5849655" y="4130643"/>
            <a:ext cx="618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air “particles” everywhere : min squared distance = 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52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24D0-2EA1-E96E-D7ED-ADDE3555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65E665-3B28-F188-E736-8584B9CFF4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825625"/>
                <a:ext cx="121920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practice, now: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𝑑𝑒𝑠𝑖𝑟𝑒𝑑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𝑣𝑜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𝑑𝑒𝑠𝑖𝑟𝑒𝑑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𝑣𝑜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𝑒𝑠𝑡𝑖𝑚𝑎𝑡𝑒𝑑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𝑣𝑜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𝑑𝑒𝑠𝑖𝑟𝑒𝑑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𝑣𝑜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𝑓𝑙𝑢𝑖𝑑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1≤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𝑑𝑒𝑠𝑖𝑟𝑒𝑑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𝑒𝑠𝑡𝑖𝑚𝑎𝑡𝑒𝑑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457200" lvl="1" indent="0">
                  <a:buNone/>
                </a:pP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𝑒𝑠𝑡𝑖𝑚𝑎𝑡𝑒𝑑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𝐴𝑟𝑒𝑎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𝑃𝑜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65E665-3B28-F188-E736-8584B9CFF4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5625"/>
                <a:ext cx="12192000" cy="4351338"/>
              </a:xfrm>
              <a:blipFill>
                <a:blip r:embed="rId2"/>
                <a:stretch>
                  <a:fillRect l="-900" t="-2241" b="-183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743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0E6F-4338-10F0-3857-655E9021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22F32B-3ABD-C5FB-3F09-2B600071F3BE}"/>
                  </a:ext>
                </a:extLst>
              </p:cNvPr>
              <p:cNvSpPr txBox="1"/>
              <p:nvPr/>
            </p:nvSpPr>
            <p:spPr>
              <a:xfrm>
                <a:off x="1277654" y="6311900"/>
                <a:ext cx="9387214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𝑓𝑙𝑢𝑖𝑑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=700,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dirty="0"/>
                  <a:t>,   1 sec/frame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22F32B-3ABD-C5FB-3F09-2B600071F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654" y="6311900"/>
                <a:ext cx="9387214" cy="391582"/>
              </a:xfrm>
              <a:prstGeom prst="rect">
                <a:avLst/>
              </a:prstGeom>
              <a:blipFill>
                <a:blip r:embed="rId2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E068A7-01CA-8A94-5200-442BE2DA7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6952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0E6F-4338-10F0-3857-655E9021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F7B6C-B01A-6F50-BFF5-E60E5D261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9" y="4318033"/>
            <a:ext cx="2200404" cy="2200404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E8C563A-6CF7-D2DC-22D3-0408071F9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55" y="4292471"/>
            <a:ext cx="2200404" cy="2200404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212C565B-29D8-A0F2-55A8-09258F0CC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60" y="4292471"/>
            <a:ext cx="2200404" cy="2200404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9B24A864-7BD2-8430-3590-0F79D05BC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65" y="4292471"/>
            <a:ext cx="2200404" cy="2200404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F00CF1F-7E6D-C5A2-680F-1AC2EE649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50" y="1690233"/>
            <a:ext cx="2200404" cy="2200404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CC910AC8-7707-52F1-80B1-AD50EC3991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55" y="1690233"/>
            <a:ext cx="2200404" cy="220040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B0471339-581D-1DEF-9BE5-0591615E88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60" y="1690233"/>
            <a:ext cx="2200404" cy="2200404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18D67E2-3394-5CBC-391B-A6A4769AB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65" y="1699890"/>
            <a:ext cx="2200404" cy="22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78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2871-AD0F-EA4F-46E8-63C6ED2C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Fluids with Optimal Transport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FC96-C50E-59C5-215E-947A4A72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99104" cy="4667250"/>
          </a:xfrm>
        </p:spPr>
        <p:txBody>
          <a:bodyPr>
            <a:normAutofit/>
          </a:bodyPr>
          <a:lstStyle/>
          <a:p>
            <a:r>
              <a:rPr lang="fr-FR" dirty="0"/>
              <a:t>Corresponds to </a:t>
            </a:r>
            <a:r>
              <a:rPr lang="fr-FR" dirty="0" err="1"/>
              <a:t>transporting</a:t>
            </a:r>
            <a:r>
              <a:rPr lang="fr-FR" dirty="0"/>
              <a:t> </a:t>
            </a:r>
            <a:r>
              <a:rPr lang="fr-FR" dirty="0" err="1"/>
              <a:t>optimally</a:t>
            </a:r>
            <a:r>
              <a:rPr lang="fr-FR" dirty="0"/>
              <a:t> </a:t>
            </a:r>
            <a:r>
              <a:rPr lang="fr-FR" dirty="0" err="1"/>
              <a:t>volume_fluid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volume_total</a:t>
            </a:r>
            <a:endParaRPr lang="fr-FR" dirty="0"/>
          </a:p>
          <a:p>
            <a:pPr lvl="1"/>
            <a:r>
              <a:rPr lang="fr-FR" dirty="0"/>
              <a:t>Partial optimal transport</a:t>
            </a:r>
          </a:p>
        </p:txBody>
      </p:sp>
      <p:pic>
        <p:nvPicPr>
          <p:cNvPr id="4" name="Picture 4" descr="carteA">
            <a:extLst>
              <a:ext uri="{FF2B5EF4-FFF2-40B4-BE49-F238E27FC236}">
                <a16:creationId xmlns:a16="http://schemas.microsoft.com/office/drawing/2014/main" id="{A24A117C-760E-C08B-CC84-AA30B88DD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585775" y="3053173"/>
            <a:ext cx="4837994" cy="30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92884-E35B-E791-CC29-CC1B232F738F}"/>
              </a:ext>
            </a:extLst>
          </p:cNvPr>
          <p:cNvSpPr txBox="1"/>
          <p:nvPr/>
        </p:nvSpPr>
        <p:spPr>
          <a:xfrm>
            <a:off x="2503918" y="3858315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AA1E4-254C-4BE5-1CA1-AFC36D808FA2}"/>
              </a:ext>
            </a:extLst>
          </p:cNvPr>
          <p:cNvSpPr txBox="1"/>
          <p:nvPr/>
        </p:nvSpPr>
        <p:spPr>
          <a:xfrm>
            <a:off x="3008211" y="4206282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EF852-EFFB-4C43-2BED-47B480D120A9}"/>
              </a:ext>
            </a:extLst>
          </p:cNvPr>
          <p:cNvSpPr txBox="1"/>
          <p:nvPr/>
        </p:nvSpPr>
        <p:spPr>
          <a:xfrm>
            <a:off x="2728372" y="4941526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AA3D3-EDDA-8420-426E-5E5D75B72275}"/>
              </a:ext>
            </a:extLst>
          </p:cNvPr>
          <p:cNvSpPr txBox="1"/>
          <p:nvPr/>
        </p:nvSpPr>
        <p:spPr>
          <a:xfrm>
            <a:off x="1232431" y="4425332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5D1B0-8A67-A32D-0173-CE0E0D601381}"/>
              </a:ext>
            </a:extLst>
          </p:cNvPr>
          <p:cNvSpPr txBox="1"/>
          <p:nvPr/>
        </p:nvSpPr>
        <p:spPr>
          <a:xfrm>
            <a:off x="3870301" y="3877945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6068D-D92A-1205-FE53-1EE235506254}"/>
              </a:ext>
            </a:extLst>
          </p:cNvPr>
          <p:cNvSpPr txBox="1"/>
          <p:nvPr/>
        </p:nvSpPr>
        <p:spPr>
          <a:xfrm>
            <a:off x="4045158" y="5294100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93A514-C761-ED9E-3E46-C1D9D6488007}"/>
              </a:ext>
            </a:extLst>
          </p:cNvPr>
          <p:cNvCxnSpPr>
            <a:cxnSpLocks/>
          </p:cNvCxnSpPr>
          <p:nvPr/>
        </p:nvCxnSpPr>
        <p:spPr>
          <a:xfrm flipH="1">
            <a:off x="2917582" y="4057350"/>
            <a:ext cx="237295" cy="38150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C6969C-3083-E0BD-17F6-E85AEA2EC35C}"/>
              </a:ext>
            </a:extLst>
          </p:cNvPr>
          <p:cNvCxnSpPr>
            <a:cxnSpLocks/>
          </p:cNvCxnSpPr>
          <p:nvPr/>
        </p:nvCxnSpPr>
        <p:spPr>
          <a:xfrm flipH="1" flipV="1">
            <a:off x="2917582" y="4438854"/>
            <a:ext cx="453094" cy="28434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5AAC45-D905-452E-3D53-C5E515349573}"/>
              </a:ext>
            </a:extLst>
          </p:cNvPr>
          <p:cNvCxnSpPr>
            <a:cxnSpLocks/>
          </p:cNvCxnSpPr>
          <p:nvPr/>
        </p:nvCxnSpPr>
        <p:spPr>
          <a:xfrm flipV="1">
            <a:off x="3370675" y="4652885"/>
            <a:ext cx="68024" cy="8312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A5CF9C-6DD2-A599-A83B-3B346373DF53}"/>
              </a:ext>
            </a:extLst>
          </p:cNvPr>
          <p:cNvCxnSpPr>
            <a:cxnSpLocks/>
          </p:cNvCxnSpPr>
          <p:nvPr/>
        </p:nvCxnSpPr>
        <p:spPr>
          <a:xfrm>
            <a:off x="3147380" y="4057350"/>
            <a:ext cx="283823" cy="61095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215B2-4427-C5CD-A54D-F64366730399}"/>
              </a:ext>
            </a:extLst>
          </p:cNvPr>
          <p:cNvCxnSpPr>
            <a:cxnSpLocks/>
          </p:cNvCxnSpPr>
          <p:nvPr/>
        </p:nvCxnSpPr>
        <p:spPr>
          <a:xfrm flipH="1">
            <a:off x="2295173" y="4447456"/>
            <a:ext cx="622409" cy="22397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CAF635-C811-EB83-9008-BE5874583B19}"/>
              </a:ext>
            </a:extLst>
          </p:cNvPr>
          <p:cNvCxnSpPr>
            <a:cxnSpLocks/>
          </p:cNvCxnSpPr>
          <p:nvPr/>
        </p:nvCxnSpPr>
        <p:spPr>
          <a:xfrm flipV="1">
            <a:off x="3154876" y="3119807"/>
            <a:ext cx="72309" cy="95178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45D79E-DBC2-8280-1A1B-F42D340F0C2F}"/>
              </a:ext>
            </a:extLst>
          </p:cNvPr>
          <p:cNvCxnSpPr>
            <a:cxnSpLocks/>
          </p:cNvCxnSpPr>
          <p:nvPr/>
        </p:nvCxnSpPr>
        <p:spPr>
          <a:xfrm flipH="1" flipV="1">
            <a:off x="1729302" y="3053173"/>
            <a:ext cx="558375" cy="161825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58BBED-671C-13F9-7558-4ED293E6A2C0}"/>
              </a:ext>
            </a:extLst>
          </p:cNvPr>
          <p:cNvCxnSpPr>
            <a:cxnSpLocks/>
          </p:cNvCxnSpPr>
          <p:nvPr/>
        </p:nvCxnSpPr>
        <p:spPr>
          <a:xfrm flipH="1">
            <a:off x="1721805" y="4668310"/>
            <a:ext cx="573368" cy="155865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94713A-96A8-F9DF-6EE8-3795BBB1CEC5}"/>
              </a:ext>
            </a:extLst>
          </p:cNvPr>
          <p:cNvCxnSpPr>
            <a:cxnSpLocks/>
          </p:cNvCxnSpPr>
          <p:nvPr/>
        </p:nvCxnSpPr>
        <p:spPr>
          <a:xfrm flipH="1">
            <a:off x="3154876" y="4736014"/>
            <a:ext cx="215799" cy="141550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16FF88-94AD-4D1A-F61B-211FB77160D3}"/>
              </a:ext>
            </a:extLst>
          </p:cNvPr>
          <p:cNvCxnSpPr>
            <a:cxnSpLocks/>
          </p:cNvCxnSpPr>
          <p:nvPr/>
        </p:nvCxnSpPr>
        <p:spPr>
          <a:xfrm flipV="1">
            <a:off x="3431203" y="4425332"/>
            <a:ext cx="1969567" cy="242978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carteA">
            <a:extLst>
              <a:ext uri="{FF2B5EF4-FFF2-40B4-BE49-F238E27FC236}">
                <a16:creationId xmlns:a16="http://schemas.microsoft.com/office/drawing/2014/main" id="{9DB09993-A9F5-1733-F316-2D225BAEA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7185590" y="3069380"/>
            <a:ext cx="4837994" cy="30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721278-E891-0096-0B23-3534FAE4E529}"/>
              </a:ext>
            </a:extLst>
          </p:cNvPr>
          <p:cNvSpPr txBox="1"/>
          <p:nvPr/>
        </p:nvSpPr>
        <p:spPr>
          <a:xfrm>
            <a:off x="9103733" y="3874522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2FAAE3-2E70-8746-5F29-AC756182E5CA}"/>
              </a:ext>
            </a:extLst>
          </p:cNvPr>
          <p:cNvSpPr txBox="1"/>
          <p:nvPr/>
        </p:nvSpPr>
        <p:spPr>
          <a:xfrm>
            <a:off x="9608026" y="4222489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6B901D-C1D9-6234-7C94-788A1D9AF1FE}"/>
              </a:ext>
            </a:extLst>
          </p:cNvPr>
          <p:cNvSpPr txBox="1"/>
          <p:nvPr/>
        </p:nvSpPr>
        <p:spPr>
          <a:xfrm>
            <a:off x="9328187" y="4957733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364F3C-EF23-2C08-62A0-3A999FC6BF4A}"/>
              </a:ext>
            </a:extLst>
          </p:cNvPr>
          <p:cNvSpPr txBox="1"/>
          <p:nvPr/>
        </p:nvSpPr>
        <p:spPr>
          <a:xfrm>
            <a:off x="7832246" y="4441539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1FAFD4-2A5A-FF6B-B51A-8F16142B0AE1}"/>
              </a:ext>
            </a:extLst>
          </p:cNvPr>
          <p:cNvSpPr txBox="1"/>
          <p:nvPr/>
        </p:nvSpPr>
        <p:spPr>
          <a:xfrm>
            <a:off x="10470116" y="3894152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6ABF76-D14A-062C-F9BC-6487418B84A6}"/>
              </a:ext>
            </a:extLst>
          </p:cNvPr>
          <p:cNvSpPr txBox="1"/>
          <p:nvPr/>
        </p:nvSpPr>
        <p:spPr>
          <a:xfrm>
            <a:off x="10644973" y="5310307"/>
            <a:ext cx="199402" cy="29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33C38C-4EEB-6EFA-29A9-866387459693}"/>
              </a:ext>
            </a:extLst>
          </p:cNvPr>
          <p:cNvCxnSpPr>
            <a:cxnSpLocks/>
          </p:cNvCxnSpPr>
          <p:nvPr/>
        </p:nvCxnSpPr>
        <p:spPr>
          <a:xfrm flipH="1">
            <a:off x="9517397" y="4073557"/>
            <a:ext cx="237295" cy="38150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9F37B6-8863-11DA-30CF-F0CEC9DAF262}"/>
              </a:ext>
            </a:extLst>
          </p:cNvPr>
          <p:cNvCxnSpPr>
            <a:cxnSpLocks/>
          </p:cNvCxnSpPr>
          <p:nvPr/>
        </p:nvCxnSpPr>
        <p:spPr>
          <a:xfrm flipH="1" flipV="1">
            <a:off x="9517397" y="4455061"/>
            <a:ext cx="453094" cy="28434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30BFD9-1D82-A7BC-3332-BD24FAAD0708}"/>
              </a:ext>
            </a:extLst>
          </p:cNvPr>
          <p:cNvCxnSpPr>
            <a:cxnSpLocks/>
          </p:cNvCxnSpPr>
          <p:nvPr/>
        </p:nvCxnSpPr>
        <p:spPr>
          <a:xfrm flipV="1">
            <a:off x="9970490" y="4669092"/>
            <a:ext cx="68024" cy="8312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D0C4BC3-73E0-1325-7475-D473D9B71A20}"/>
              </a:ext>
            </a:extLst>
          </p:cNvPr>
          <p:cNvCxnSpPr>
            <a:cxnSpLocks/>
          </p:cNvCxnSpPr>
          <p:nvPr/>
        </p:nvCxnSpPr>
        <p:spPr>
          <a:xfrm>
            <a:off x="9747195" y="4073557"/>
            <a:ext cx="283823" cy="61095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8450D3-9E85-E758-04CB-6E5D2E1ABAF3}"/>
              </a:ext>
            </a:extLst>
          </p:cNvPr>
          <p:cNvCxnSpPr>
            <a:cxnSpLocks/>
          </p:cNvCxnSpPr>
          <p:nvPr/>
        </p:nvCxnSpPr>
        <p:spPr>
          <a:xfrm flipH="1">
            <a:off x="8894988" y="4463663"/>
            <a:ext cx="622409" cy="22397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58F81A-3DBD-B796-C6A6-DE68B6790BB5}"/>
              </a:ext>
            </a:extLst>
          </p:cNvPr>
          <p:cNvCxnSpPr>
            <a:cxnSpLocks/>
          </p:cNvCxnSpPr>
          <p:nvPr/>
        </p:nvCxnSpPr>
        <p:spPr>
          <a:xfrm flipH="1" flipV="1">
            <a:off x="9747195" y="3682652"/>
            <a:ext cx="7496" cy="40514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A97C61-F8E9-B928-3EFE-D492691FA5E9}"/>
              </a:ext>
            </a:extLst>
          </p:cNvPr>
          <p:cNvCxnSpPr>
            <a:cxnSpLocks/>
          </p:cNvCxnSpPr>
          <p:nvPr/>
        </p:nvCxnSpPr>
        <p:spPr>
          <a:xfrm flipH="1" flipV="1">
            <a:off x="8441895" y="3924626"/>
            <a:ext cx="445597" cy="76300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E667BC-58FF-B566-3CC8-3F8476C45C4A}"/>
              </a:ext>
            </a:extLst>
          </p:cNvPr>
          <p:cNvCxnSpPr>
            <a:cxnSpLocks/>
          </p:cNvCxnSpPr>
          <p:nvPr/>
        </p:nvCxnSpPr>
        <p:spPr>
          <a:xfrm flipH="1">
            <a:off x="8441895" y="4684517"/>
            <a:ext cx="453093" cy="92365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533247-22D7-4041-71C8-E20FB5736F39}"/>
              </a:ext>
            </a:extLst>
          </p:cNvPr>
          <p:cNvCxnSpPr>
            <a:cxnSpLocks/>
            <a:endCxn id="67" idx="4"/>
          </p:cNvCxnSpPr>
          <p:nvPr/>
        </p:nvCxnSpPr>
        <p:spPr>
          <a:xfrm flipH="1">
            <a:off x="9792296" y="4752221"/>
            <a:ext cx="178194" cy="95766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5B3575-9D12-6B82-6E75-34E950C8CAC4}"/>
              </a:ext>
            </a:extLst>
          </p:cNvPr>
          <p:cNvCxnSpPr>
            <a:cxnSpLocks/>
          </p:cNvCxnSpPr>
          <p:nvPr/>
        </p:nvCxnSpPr>
        <p:spPr>
          <a:xfrm flipV="1">
            <a:off x="10031018" y="4520353"/>
            <a:ext cx="1204829" cy="16416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EBD7EE9-F689-AC2D-F007-EC87E89C0323}"/>
              </a:ext>
            </a:extLst>
          </p:cNvPr>
          <p:cNvSpPr/>
          <p:nvPr/>
        </p:nvSpPr>
        <p:spPr>
          <a:xfrm>
            <a:off x="7302208" y="3919243"/>
            <a:ext cx="1165387" cy="1686220"/>
          </a:xfrm>
          <a:custGeom>
            <a:avLst/>
            <a:gdLst>
              <a:gd name="connsiteX0" fmla="*/ 1045531 w 1070584"/>
              <a:gd name="connsiteY0" fmla="*/ 51978 h 1845961"/>
              <a:gd name="connsiteX1" fmla="*/ 243866 w 1070584"/>
              <a:gd name="connsiteY1" fmla="*/ 64504 h 1845961"/>
              <a:gd name="connsiteX2" fmla="*/ 5871 w 1070584"/>
              <a:gd name="connsiteY2" fmla="*/ 690805 h 1845961"/>
              <a:gd name="connsiteX3" fmla="*/ 431756 w 1070584"/>
              <a:gd name="connsiteY3" fmla="*/ 1780569 h 1845961"/>
              <a:gd name="connsiteX4" fmla="*/ 1070584 w 1070584"/>
              <a:gd name="connsiteY4" fmla="*/ 1717939 h 1845961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77724 w 1102777"/>
              <a:gd name="connsiteY0" fmla="*/ 63299 h 1736893"/>
              <a:gd name="connsiteX1" fmla="*/ 276059 w 1102777"/>
              <a:gd name="connsiteY1" fmla="*/ 75825 h 1736893"/>
              <a:gd name="connsiteX2" fmla="*/ 2551 w 1102777"/>
              <a:gd name="connsiteY2" fmla="*/ 864964 h 1736893"/>
              <a:gd name="connsiteX3" fmla="*/ 404760 w 1102777"/>
              <a:gd name="connsiteY3" fmla="*/ 1578948 h 1736893"/>
              <a:gd name="connsiteX4" fmla="*/ 1102777 w 1102777"/>
              <a:gd name="connsiteY4" fmla="*/ 1729260 h 1736893"/>
              <a:gd name="connsiteX0" fmla="*/ 1077724 w 1102777"/>
              <a:gd name="connsiteY0" fmla="*/ 13930 h 1687524"/>
              <a:gd name="connsiteX1" fmla="*/ 276059 w 1102777"/>
              <a:gd name="connsiteY1" fmla="*/ 176768 h 1687524"/>
              <a:gd name="connsiteX2" fmla="*/ 2551 w 1102777"/>
              <a:gd name="connsiteY2" fmla="*/ 815595 h 1687524"/>
              <a:gd name="connsiteX3" fmla="*/ 404760 w 1102777"/>
              <a:gd name="connsiteY3" fmla="*/ 1529579 h 1687524"/>
              <a:gd name="connsiteX4" fmla="*/ 1102777 w 1102777"/>
              <a:gd name="connsiteY4" fmla="*/ 1679891 h 1687524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6318 w 1101371"/>
              <a:gd name="connsiteY0" fmla="*/ 13930 h 1686220"/>
              <a:gd name="connsiteX1" fmla="*/ 274653 w 1101371"/>
              <a:gd name="connsiteY1" fmla="*/ 176768 h 1686220"/>
              <a:gd name="connsiteX2" fmla="*/ 1145 w 1101371"/>
              <a:gd name="connsiteY2" fmla="*/ 815595 h 1686220"/>
              <a:gd name="connsiteX3" fmla="*/ 356002 w 1101371"/>
              <a:gd name="connsiteY3" fmla="*/ 1554631 h 1686220"/>
              <a:gd name="connsiteX4" fmla="*/ 1101371 w 1101371"/>
              <a:gd name="connsiteY4" fmla="*/ 1679891 h 16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71" h="1686220">
                <a:moveTo>
                  <a:pt x="1076318" y="13930"/>
                </a:moveTo>
                <a:cubicBezTo>
                  <a:pt x="762124" y="-33043"/>
                  <a:pt x="453849" y="43157"/>
                  <a:pt x="274653" y="176768"/>
                </a:cubicBezTo>
                <a:cubicBezTo>
                  <a:pt x="95458" y="310379"/>
                  <a:pt x="-12413" y="585951"/>
                  <a:pt x="1145" y="815595"/>
                </a:cubicBezTo>
                <a:cubicBezTo>
                  <a:pt x="14703" y="1045239"/>
                  <a:pt x="72009" y="1333338"/>
                  <a:pt x="356002" y="1554631"/>
                </a:cubicBezTo>
                <a:cubicBezTo>
                  <a:pt x="604483" y="1688242"/>
                  <a:pt x="988637" y="1696592"/>
                  <a:pt x="1101371" y="1679891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1990FEB-163A-5216-0B35-4ABA41E3CAAC}"/>
              </a:ext>
            </a:extLst>
          </p:cNvPr>
          <p:cNvSpPr/>
          <p:nvPr/>
        </p:nvSpPr>
        <p:spPr>
          <a:xfrm rot="5050117">
            <a:off x="8819982" y="3090204"/>
            <a:ext cx="595544" cy="1257627"/>
          </a:xfrm>
          <a:custGeom>
            <a:avLst/>
            <a:gdLst>
              <a:gd name="connsiteX0" fmla="*/ 1045531 w 1070584"/>
              <a:gd name="connsiteY0" fmla="*/ 51978 h 1845961"/>
              <a:gd name="connsiteX1" fmla="*/ 243866 w 1070584"/>
              <a:gd name="connsiteY1" fmla="*/ 64504 h 1845961"/>
              <a:gd name="connsiteX2" fmla="*/ 5871 w 1070584"/>
              <a:gd name="connsiteY2" fmla="*/ 690805 h 1845961"/>
              <a:gd name="connsiteX3" fmla="*/ 431756 w 1070584"/>
              <a:gd name="connsiteY3" fmla="*/ 1780569 h 1845961"/>
              <a:gd name="connsiteX4" fmla="*/ 1070584 w 1070584"/>
              <a:gd name="connsiteY4" fmla="*/ 1717939 h 1845961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77724 w 1102777"/>
              <a:gd name="connsiteY0" fmla="*/ 63299 h 1736893"/>
              <a:gd name="connsiteX1" fmla="*/ 276059 w 1102777"/>
              <a:gd name="connsiteY1" fmla="*/ 75825 h 1736893"/>
              <a:gd name="connsiteX2" fmla="*/ 2551 w 1102777"/>
              <a:gd name="connsiteY2" fmla="*/ 864964 h 1736893"/>
              <a:gd name="connsiteX3" fmla="*/ 404760 w 1102777"/>
              <a:gd name="connsiteY3" fmla="*/ 1578948 h 1736893"/>
              <a:gd name="connsiteX4" fmla="*/ 1102777 w 1102777"/>
              <a:gd name="connsiteY4" fmla="*/ 1729260 h 1736893"/>
              <a:gd name="connsiteX0" fmla="*/ 1077724 w 1102777"/>
              <a:gd name="connsiteY0" fmla="*/ 13930 h 1687524"/>
              <a:gd name="connsiteX1" fmla="*/ 276059 w 1102777"/>
              <a:gd name="connsiteY1" fmla="*/ 176768 h 1687524"/>
              <a:gd name="connsiteX2" fmla="*/ 2551 w 1102777"/>
              <a:gd name="connsiteY2" fmla="*/ 815595 h 1687524"/>
              <a:gd name="connsiteX3" fmla="*/ 404760 w 1102777"/>
              <a:gd name="connsiteY3" fmla="*/ 1529579 h 1687524"/>
              <a:gd name="connsiteX4" fmla="*/ 1102777 w 1102777"/>
              <a:gd name="connsiteY4" fmla="*/ 1679891 h 1687524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6318 w 1101371"/>
              <a:gd name="connsiteY0" fmla="*/ 13930 h 1686220"/>
              <a:gd name="connsiteX1" fmla="*/ 274653 w 1101371"/>
              <a:gd name="connsiteY1" fmla="*/ 176768 h 1686220"/>
              <a:gd name="connsiteX2" fmla="*/ 1145 w 1101371"/>
              <a:gd name="connsiteY2" fmla="*/ 815595 h 1686220"/>
              <a:gd name="connsiteX3" fmla="*/ 356002 w 1101371"/>
              <a:gd name="connsiteY3" fmla="*/ 1554631 h 1686220"/>
              <a:gd name="connsiteX4" fmla="*/ 1101371 w 1101371"/>
              <a:gd name="connsiteY4" fmla="*/ 1679891 h 16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71" h="1686220">
                <a:moveTo>
                  <a:pt x="1076318" y="13930"/>
                </a:moveTo>
                <a:cubicBezTo>
                  <a:pt x="762124" y="-33043"/>
                  <a:pt x="453849" y="43157"/>
                  <a:pt x="274653" y="176768"/>
                </a:cubicBezTo>
                <a:cubicBezTo>
                  <a:pt x="95458" y="310379"/>
                  <a:pt x="-12413" y="585951"/>
                  <a:pt x="1145" y="815595"/>
                </a:cubicBezTo>
                <a:cubicBezTo>
                  <a:pt x="14703" y="1045239"/>
                  <a:pt x="72009" y="1333338"/>
                  <a:pt x="356002" y="1554631"/>
                </a:cubicBezTo>
                <a:cubicBezTo>
                  <a:pt x="604483" y="1688242"/>
                  <a:pt x="988637" y="1696592"/>
                  <a:pt x="1101371" y="1679891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69D575F0-3CF2-6ED7-E112-20869E59C2E0}"/>
              </a:ext>
            </a:extLst>
          </p:cNvPr>
          <p:cNvSpPr/>
          <p:nvPr/>
        </p:nvSpPr>
        <p:spPr>
          <a:xfrm rot="16880723">
            <a:off x="8844067" y="5212493"/>
            <a:ext cx="544655" cy="1279065"/>
          </a:xfrm>
          <a:custGeom>
            <a:avLst/>
            <a:gdLst>
              <a:gd name="connsiteX0" fmla="*/ 1045531 w 1070584"/>
              <a:gd name="connsiteY0" fmla="*/ 51978 h 1845961"/>
              <a:gd name="connsiteX1" fmla="*/ 243866 w 1070584"/>
              <a:gd name="connsiteY1" fmla="*/ 64504 h 1845961"/>
              <a:gd name="connsiteX2" fmla="*/ 5871 w 1070584"/>
              <a:gd name="connsiteY2" fmla="*/ 690805 h 1845961"/>
              <a:gd name="connsiteX3" fmla="*/ 431756 w 1070584"/>
              <a:gd name="connsiteY3" fmla="*/ 1780569 h 1845961"/>
              <a:gd name="connsiteX4" fmla="*/ 1070584 w 1070584"/>
              <a:gd name="connsiteY4" fmla="*/ 1717939 h 1845961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77724 w 1102777"/>
              <a:gd name="connsiteY0" fmla="*/ 63299 h 1736893"/>
              <a:gd name="connsiteX1" fmla="*/ 276059 w 1102777"/>
              <a:gd name="connsiteY1" fmla="*/ 75825 h 1736893"/>
              <a:gd name="connsiteX2" fmla="*/ 2551 w 1102777"/>
              <a:gd name="connsiteY2" fmla="*/ 864964 h 1736893"/>
              <a:gd name="connsiteX3" fmla="*/ 404760 w 1102777"/>
              <a:gd name="connsiteY3" fmla="*/ 1578948 h 1736893"/>
              <a:gd name="connsiteX4" fmla="*/ 1102777 w 1102777"/>
              <a:gd name="connsiteY4" fmla="*/ 1729260 h 1736893"/>
              <a:gd name="connsiteX0" fmla="*/ 1077724 w 1102777"/>
              <a:gd name="connsiteY0" fmla="*/ 13930 h 1687524"/>
              <a:gd name="connsiteX1" fmla="*/ 276059 w 1102777"/>
              <a:gd name="connsiteY1" fmla="*/ 176768 h 1687524"/>
              <a:gd name="connsiteX2" fmla="*/ 2551 w 1102777"/>
              <a:gd name="connsiteY2" fmla="*/ 815595 h 1687524"/>
              <a:gd name="connsiteX3" fmla="*/ 404760 w 1102777"/>
              <a:gd name="connsiteY3" fmla="*/ 1529579 h 1687524"/>
              <a:gd name="connsiteX4" fmla="*/ 1102777 w 1102777"/>
              <a:gd name="connsiteY4" fmla="*/ 1679891 h 1687524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6318 w 1101371"/>
              <a:gd name="connsiteY0" fmla="*/ 13930 h 1686220"/>
              <a:gd name="connsiteX1" fmla="*/ 274653 w 1101371"/>
              <a:gd name="connsiteY1" fmla="*/ 176768 h 1686220"/>
              <a:gd name="connsiteX2" fmla="*/ 1145 w 1101371"/>
              <a:gd name="connsiteY2" fmla="*/ 815595 h 1686220"/>
              <a:gd name="connsiteX3" fmla="*/ 356002 w 1101371"/>
              <a:gd name="connsiteY3" fmla="*/ 1554631 h 1686220"/>
              <a:gd name="connsiteX4" fmla="*/ 1101371 w 1101371"/>
              <a:gd name="connsiteY4" fmla="*/ 1679891 h 16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71" h="1686220">
                <a:moveTo>
                  <a:pt x="1076318" y="13930"/>
                </a:moveTo>
                <a:cubicBezTo>
                  <a:pt x="762124" y="-33043"/>
                  <a:pt x="453849" y="43157"/>
                  <a:pt x="274653" y="176768"/>
                </a:cubicBezTo>
                <a:cubicBezTo>
                  <a:pt x="95458" y="310379"/>
                  <a:pt x="-12413" y="585951"/>
                  <a:pt x="1145" y="815595"/>
                </a:cubicBezTo>
                <a:cubicBezTo>
                  <a:pt x="14703" y="1045239"/>
                  <a:pt x="72009" y="1333338"/>
                  <a:pt x="356002" y="1554631"/>
                </a:cubicBezTo>
                <a:cubicBezTo>
                  <a:pt x="604483" y="1688242"/>
                  <a:pt x="988637" y="1696592"/>
                  <a:pt x="1101371" y="1679891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64D84FB-73EE-D744-9380-08603D466756}"/>
              </a:ext>
            </a:extLst>
          </p:cNvPr>
          <p:cNvSpPr/>
          <p:nvPr/>
        </p:nvSpPr>
        <p:spPr>
          <a:xfrm rot="7036796">
            <a:off x="10210249" y="2977945"/>
            <a:ext cx="931113" cy="1584859"/>
          </a:xfrm>
          <a:custGeom>
            <a:avLst/>
            <a:gdLst>
              <a:gd name="connsiteX0" fmla="*/ 1045531 w 1070584"/>
              <a:gd name="connsiteY0" fmla="*/ 51978 h 1845961"/>
              <a:gd name="connsiteX1" fmla="*/ 243866 w 1070584"/>
              <a:gd name="connsiteY1" fmla="*/ 64504 h 1845961"/>
              <a:gd name="connsiteX2" fmla="*/ 5871 w 1070584"/>
              <a:gd name="connsiteY2" fmla="*/ 690805 h 1845961"/>
              <a:gd name="connsiteX3" fmla="*/ 431756 w 1070584"/>
              <a:gd name="connsiteY3" fmla="*/ 1780569 h 1845961"/>
              <a:gd name="connsiteX4" fmla="*/ 1070584 w 1070584"/>
              <a:gd name="connsiteY4" fmla="*/ 1717939 h 1845961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77724 w 1102777"/>
              <a:gd name="connsiteY0" fmla="*/ 63299 h 1736893"/>
              <a:gd name="connsiteX1" fmla="*/ 276059 w 1102777"/>
              <a:gd name="connsiteY1" fmla="*/ 75825 h 1736893"/>
              <a:gd name="connsiteX2" fmla="*/ 2551 w 1102777"/>
              <a:gd name="connsiteY2" fmla="*/ 864964 h 1736893"/>
              <a:gd name="connsiteX3" fmla="*/ 404760 w 1102777"/>
              <a:gd name="connsiteY3" fmla="*/ 1578948 h 1736893"/>
              <a:gd name="connsiteX4" fmla="*/ 1102777 w 1102777"/>
              <a:gd name="connsiteY4" fmla="*/ 1729260 h 1736893"/>
              <a:gd name="connsiteX0" fmla="*/ 1077724 w 1102777"/>
              <a:gd name="connsiteY0" fmla="*/ 13930 h 1687524"/>
              <a:gd name="connsiteX1" fmla="*/ 276059 w 1102777"/>
              <a:gd name="connsiteY1" fmla="*/ 176768 h 1687524"/>
              <a:gd name="connsiteX2" fmla="*/ 2551 w 1102777"/>
              <a:gd name="connsiteY2" fmla="*/ 815595 h 1687524"/>
              <a:gd name="connsiteX3" fmla="*/ 404760 w 1102777"/>
              <a:gd name="connsiteY3" fmla="*/ 1529579 h 1687524"/>
              <a:gd name="connsiteX4" fmla="*/ 1102777 w 1102777"/>
              <a:gd name="connsiteY4" fmla="*/ 1679891 h 1687524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6318 w 1101371"/>
              <a:gd name="connsiteY0" fmla="*/ 13930 h 1686220"/>
              <a:gd name="connsiteX1" fmla="*/ 274653 w 1101371"/>
              <a:gd name="connsiteY1" fmla="*/ 176768 h 1686220"/>
              <a:gd name="connsiteX2" fmla="*/ 1145 w 1101371"/>
              <a:gd name="connsiteY2" fmla="*/ 815595 h 1686220"/>
              <a:gd name="connsiteX3" fmla="*/ 356002 w 1101371"/>
              <a:gd name="connsiteY3" fmla="*/ 1554631 h 1686220"/>
              <a:gd name="connsiteX4" fmla="*/ 1101371 w 1101371"/>
              <a:gd name="connsiteY4" fmla="*/ 1679891 h 16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71" h="1686220">
                <a:moveTo>
                  <a:pt x="1076318" y="13930"/>
                </a:moveTo>
                <a:cubicBezTo>
                  <a:pt x="762124" y="-33043"/>
                  <a:pt x="453849" y="43157"/>
                  <a:pt x="274653" y="176768"/>
                </a:cubicBezTo>
                <a:cubicBezTo>
                  <a:pt x="95458" y="310379"/>
                  <a:pt x="-12413" y="585951"/>
                  <a:pt x="1145" y="815595"/>
                </a:cubicBezTo>
                <a:cubicBezTo>
                  <a:pt x="14703" y="1045239"/>
                  <a:pt x="72009" y="1333338"/>
                  <a:pt x="356002" y="1554631"/>
                </a:cubicBezTo>
                <a:cubicBezTo>
                  <a:pt x="604483" y="1688242"/>
                  <a:pt x="988637" y="1696592"/>
                  <a:pt x="1101371" y="1679891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1C649A5-DBE0-7ECE-D18E-0B7E83FCEB05}"/>
              </a:ext>
            </a:extLst>
          </p:cNvPr>
          <p:cNvSpPr/>
          <p:nvPr/>
        </p:nvSpPr>
        <p:spPr>
          <a:xfrm rot="13584579">
            <a:off x="10309860" y="4625168"/>
            <a:ext cx="931113" cy="1748578"/>
          </a:xfrm>
          <a:custGeom>
            <a:avLst/>
            <a:gdLst>
              <a:gd name="connsiteX0" fmla="*/ 1045531 w 1070584"/>
              <a:gd name="connsiteY0" fmla="*/ 51978 h 1845961"/>
              <a:gd name="connsiteX1" fmla="*/ 243866 w 1070584"/>
              <a:gd name="connsiteY1" fmla="*/ 64504 h 1845961"/>
              <a:gd name="connsiteX2" fmla="*/ 5871 w 1070584"/>
              <a:gd name="connsiteY2" fmla="*/ 690805 h 1845961"/>
              <a:gd name="connsiteX3" fmla="*/ 431756 w 1070584"/>
              <a:gd name="connsiteY3" fmla="*/ 1780569 h 1845961"/>
              <a:gd name="connsiteX4" fmla="*/ 1070584 w 1070584"/>
              <a:gd name="connsiteY4" fmla="*/ 1717939 h 1845961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42888 w 1067941"/>
              <a:gd name="connsiteY0" fmla="*/ 51978 h 1725572"/>
              <a:gd name="connsiteX1" fmla="*/ 241223 w 1067941"/>
              <a:gd name="connsiteY1" fmla="*/ 64504 h 1725572"/>
              <a:gd name="connsiteX2" fmla="*/ 3228 w 1067941"/>
              <a:gd name="connsiteY2" fmla="*/ 690805 h 1725572"/>
              <a:gd name="connsiteX3" fmla="*/ 369924 w 1067941"/>
              <a:gd name="connsiteY3" fmla="*/ 1567627 h 1725572"/>
              <a:gd name="connsiteX4" fmla="*/ 1067941 w 1067941"/>
              <a:gd name="connsiteY4" fmla="*/ 1717939 h 1725572"/>
              <a:gd name="connsiteX0" fmla="*/ 1077724 w 1102777"/>
              <a:gd name="connsiteY0" fmla="*/ 63299 h 1736893"/>
              <a:gd name="connsiteX1" fmla="*/ 276059 w 1102777"/>
              <a:gd name="connsiteY1" fmla="*/ 75825 h 1736893"/>
              <a:gd name="connsiteX2" fmla="*/ 2551 w 1102777"/>
              <a:gd name="connsiteY2" fmla="*/ 864964 h 1736893"/>
              <a:gd name="connsiteX3" fmla="*/ 404760 w 1102777"/>
              <a:gd name="connsiteY3" fmla="*/ 1578948 h 1736893"/>
              <a:gd name="connsiteX4" fmla="*/ 1102777 w 1102777"/>
              <a:gd name="connsiteY4" fmla="*/ 1729260 h 1736893"/>
              <a:gd name="connsiteX0" fmla="*/ 1077724 w 1102777"/>
              <a:gd name="connsiteY0" fmla="*/ 13930 h 1687524"/>
              <a:gd name="connsiteX1" fmla="*/ 276059 w 1102777"/>
              <a:gd name="connsiteY1" fmla="*/ 176768 h 1687524"/>
              <a:gd name="connsiteX2" fmla="*/ 2551 w 1102777"/>
              <a:gd name="connsiteY2" fmla="*/ 815595 h 1687524"/>
              <a:gd name="connsiteX3" fmla="*/ 404760 w 1102777"/>
              <a:gd name="connsiteY3" fmla="*/ 1529579 h 1687524"/>
              <a:gd name="connsiteX4" fmla="*/ 1102777 w 1102777"/>
              <a:gd name="connsiteY4" fmla="*/ 1679891 h 1687524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7724 w 1102777"/>
              <a:gd name="connsiteY0" fmla="*/ 13930 h 1683859"/>
              <a:gd name="connsiteX1" fmla="*/ 276059 w 1102777"/>
              <a:gd name="connsiteY1" fmla="*/ 176768 h 1683859"/>
              <a:gd name="connsiteX2" fmla="*/ 2551 w 1102777"/>
              <a:gd name="connsiteY2" fmla="*/ 815595 h 1683859"/>
              <a:gd name="connsiteX3" fmla="*/ 404760 w 1102777"/>
              <a:gd name="connsiteY3" fmla="*/ 1529579 h 1683859"/>
              <a:gd name="connsiteX4" fmla="*/ 1102777 w 1102777"/>
              <a:gd name="connsiteY4" fmla="*/ 1679891 h 1683859"/>
              <a:gd name="connsiteX0" fmla="*/ 1076318 w 1101371"/>
              <a:gd name="connsiteY0" fmla="*/ 13930 h 1686220"/>
              <a:gd name="connsiteX1" fmla="*/ 274653 w 1101371"/>
              <a:gd name="connsiteY1" fmla="*/ 176768 h 1686220"/>
              <a:gd name="connsiteX2" fmla="*/ 1145 w 1101371"/>
              <a:gd name="connsiteY2" fmla="*/ 815595 h 1686220"/>
              <a:gd name="connsiteX3" fmla="*/ 356002 w 1101371"/>
              <a:gd name="connsiteY3" fmla="*/ 1554631 h 1686220"/>
              <a:gd name="connsiteX4" fmla="*/ 1101371 w 1101371"/>
              <a:gd name="connsiteY4" fmla="*/ 1679891 h 16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71" h="1686220">
                <a:moveTo>
                  <a:pt x="1076318" y="13930"/>
                </a:moveTo>
                <a:cubicBezTo>
                  <a:pt x="762124" y="-33043"/>
                  <a:pt x="453849" y="43157"/>
                  <a:pt x="274653" y="176768"/>
                </a:cubicBezTo>
                <a:cubicBezTo>
                  <a:pt x="95458" y="310379"/>
                  <a:pt x="-12413" y="585951"/>
                  <a:pt x="1145" y="815595"/>
                </a:cubicBezTo>
                <a:cubicBezTo>
                  <a:pt x="14703" y="1045239"/>
                  <a:pt x="72009" y="1333338"/>
                  <a:pt x="356002" y="1554631"/>
                </a:cubicBezTo>
                <a:cubicBezTo>
                  <a:pt x="604483" y="1688242"/>
                  <a:pt x="988637" y="1696592"/>
                  <a:pt x="1101371" y="1679891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868D1F-61B1-D419-6392-888448C69C52}"/>
                  </a:ext>
                </a:extLst>
              </p:cNvPr>
              <p:cNvSpPr txBox="1"/>
              <p:nvPr/>
            </p:nvSpPr>
            <p:spPr>
              <a:xfrm>
                <a:off x="1611792" y="6342594"/>
                <a:ext cx="24205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𝑢𝑛𝑖𝑡𝑠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𝑝𝑟𝑜𝑑𝑢𝑐𝑒𝑑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𝑎𝑟𝑒𝑎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868D1F-61B1-D419-6392-888448C69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792" y="6342594"/>
                <a:ext cx="2420599" cy="276999"/>
              </a:xfrm>
              <a:prstGeom prst="rect">
                <a:avLst/>
              </a:prstGeom>
              <a:blipFill>
                <a:blip r:embed="rId3"/>
                <a:stretch>
                  <a:fillRect l="-2015" t="-2174" r="-1008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3407A28-59E3-20C6-F60E-AAA32BA21937}"/>
                  </a:ext>
                </a:extLst>
              </p:cNvPr>
              <p:cNvSpPr txBox="1"/>
              <p:nvPr/>
            </p:nvSpPr>
            <p:spPr>
              <a:xfrm>
                <a:off x="8298782" y="6342594"/>
                <a:ext cx="24205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𝑢𝑛𝑖𝑡𝑠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𝑝𝑟𝑜𝑑𝑢𝑐𝑒𝑑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𝑎𝑟𝑒𝑎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3407A28-59E3-20C6-F60E-AAA32BA21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782" y="6342594"/>
                <a:ext cx="2420599" cy="276999"/>
              </a:xfrm>
              <a:prstGeom prst="rect">
                <a:avLst/>
              </a:prstGeom>
              <a:blipFill>
                <a:blip r:embed="rId4"/>
                <a:stretch>
                  <a:fillRect l="-2015" t="-2174" r="-1008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704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Regularized optimal transport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91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63283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Kantorovich optimal transport: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lang="en-US" dirty="0"/>
                  <a:t> with constraints</a:t>
                </a:r>
              </a:p>
              <a:p>
                <a:r>
                  <a:rPr lang="en-US" dirty="0"/>
                  <a:t>Rewritten as 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matrices whose rows sum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and columns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Idea: consider instead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 is the entropy,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a small constant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632831" cy="4351338"/>
              </a:xfrm>
              <a:blipFill>
                <a:blip r:embed="rId2"/>
                <a:stretch>
                  <a:fillRect l="-1146" t="-2101" r="-2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25778" y="6365599"/>
            <a:ext cx="10035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Sinkhorn</a:t>
            </a:r>
            <a:r>
              <a:rPr lang="en-US" dirty="0"/>
              <a:t> Distances: </a:t>
            </a:r>
            <a:r>
              <a:rPr lang="en-US" dirty="0" err="1"/>
              <a:t>Lightspeed</a:t>
            </a:r>
            <a:r>
              <a:rPr lang="en-US" dirty="0"/>
              <a:t> Computation of Optimal Transport [</a:t>
            </a:r>
            <a:r>
              <a:rPr lang="en-US" dirty="0" err="1"/>
              <a:t>Cuturi</a:t>
            </a:r>
            <a:r>
              <a:rPr lang="en-US" dirty="0"/>
              <a:t> 2013]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778" y="5996267"/>
            <a:ext cx="10509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Iterative </a:t>
            </a:r>
            <a:r>
              <a:rPr lang="en-US" dirty="0" err="1"/>
              <a:t>Bregman</a:t>
            </a:r>
            <a:r>
              <a:rPr lang="en-US" dirty="0"/>
              <a:t> Projections for Regularized Transportation Problems [</a:t>
            </a:r>
            <a:r>
              <a:rPr lang="en-US" dirty="0" err="1"/>
              <a:t>Benamou</a:t>
            </a:r>
            <a:r>
              <a:rPr lang="en-US" dirty="0"/>
              <a:t> et al. 2014]</a:t>
            </a:r>
          </a:p>
        </p:txBody>
      </p:sp>
    </p:spTree>
    <p:extLst>
      <p:ext uri="{BB962C8B-B14F-4D97-AF65-F5344CB8AC3E}">
        <p14:creationId xmlns:p14="http://schemas.microsoft.com/office/powerpoint/2010/main" val="1698128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0E3C-D565-2422-C2B9-53466C15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E4A3C9-0AD6-FAF2-4057-0CEFD5E26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Can be rewritten as a projection: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the </a:t>
                </a:r>
                <a:r>
                  <a:rPr lang="en-US" dirty="0" err="1"/>
                  <a:t>Kullback-Leibler</a:t>
                </a:r>
                <a:r>
                  <a:rPr lang="en-US" dirty="0"/>
                  <a:t> divergence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E4A3C9-0AD6-FAF2-4057-0CEFD5E26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92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Centroidal</a:t>
            </a:r>
            <a:r>
              <a:rPr lang="en-US" dirty="0"/>
              <a:t> </a:t>
            </a:r>
            <a:r>
              <a:rPr lang="en-US" dirty="0" err="1"/>
              <a:t>Voronoi</a:t>
            </a:r>
            <a:r>
              <a:rPr lang="en-US" dirty="0"/>
              <a:t>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 be defined as the solution to a least-square problem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Also says that the centroid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site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Can be computed by:</a:t>
                </a:r>
              </a:p>
              <a:p>
                <a:pPr lvl="1"/>
                <a:r>
                  <a:rPr lang="en-US" dirty="0"/>
                  <a:t>A Lloyd clustering algorithm</a:t>
                </a:r>
              </a:p>
              <a:p>
                <a:pPr lvl="1"/>
                <a:r>
                  <a:rPr lang="en-US" dirty="0"/>
                  <a:t>A descent approach on the above energy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642" y="3653842"/>
            <a:ext cx="2813402" cy="27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55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3C88-66C0-428A-4213-0E021472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1BC25B-40A9-82D7-816D-006A4AC301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is a projection on the intersection of two affine constraints, due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 can thus apply Bregman projections: we iteratively project on each constraint</a:t>
                </a:r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1BC25B-40A9-82D7-816D-006A4AC301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9D0463-4000-BFFA-1AD8-8B13EAFBD9E4}"/>
              </a:ext>
            </a:extLst>
          </p:cNvPr>
          <p:cNvSpPr/>
          <p:nvPr/>
        </p:nvSpPr>
        <p:spPr>
          <a:xfrm rot="552143">
            <a:off x="3575538" y="4489938"/>
            <a:ext cx="3845170" cy="2315308"/>
          </a:xfrm>
          <a:custGeom>
            <a:avLst/>
            <a:gdLst>
              <a:gd name="connsiteX0" fmla="*/ 961293 w 3845170"/>
              <a:gd name="connsiteY0" fmla="*/ 0 h 2315308"/>
              <a:gd name="connsiteX1" fmla="*/ 0 w 3845170"/>
              <a:gd name="connsiteY1" fmla="*/ 797170 h 2315308"/>
              <a:gd name="connsiteX2" fmla="*/ 2520462 w 3845170"/>
              <a:gd name="connsiteY2" fmla="*/ 2315308 h 2315308"/>
              <a:gd name="connsiteX3" fmla="*/ 3845170 w 3845170"/>
              <a:gd name="connsiteY3" fmla="*/ 1172308 h 2315308"/>
              <a:gd name="connsiteX4" fmla="*/ 961293 w 3845170"/>
              <a:gd name="connsiteY4" fmla="*/ 0 h 231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5170" h="2315308">
                <a:moveTo>
                  <a:pt x="961293" y="0"/>
                </a:moveTo>
                <a:lnTo>
                  <a:pt x="0" y="797170"/>
                </a:lnTo>
                <a:lnTo>
                  <a:pt x="2520462" y="2315308"/>
                </a:lnTo>
                <a:lnTo>
                  <a:pt x="3845170" y="1172308"/>
                </a:lnTo>
                <a:lnTo>
                  <a:pt x="961293" y="0"/>
                </a:lnTo>
                <a:close/>
              </a:path>
            </a:pathLst>
          </a:cu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518DC23-76A3-A794-9698-CA27262EF797}"/>
              </a:ext>
            </a:extLst>
          </p:cNvPr>
          <p:cNvSpPr/>
          <p:nvPr/>
        </p:nvSpPr>
        <p:spPr>
          <a:xfrm>
            <a:off x="3311769" y="4155831"/>
            <a:ext cx="4865077" cy="2502877"/>
          </a:xfrm>
          <a:custGeom>
            <a:avLst/>
            <a:gdLst>
              <a:gd name="connsiteX0" fmla="*/ 3276600 w 4865077"/>
              <a:gd name="connsiteY0" fmla="*/ 310661 h 2502877"/>
              <a:gd name="connsiteX1" fmla="*/ 0 w 4865077"/>
              <a:gd name="connsiteY1" fmla="*/ 1635369 h 2502877"/>
              <a:gd name="connsiteX2" fmla="*/ 638908 w 4865077"/>
              <a:gd name="connsiteY2" fmla="*/ 2502877 h 2502877"/>
              <a:gd name="connsiteX3" fmla="*/ 4865077 w 4865077"/>
              <a:gd name="connsiteY3" fmla="*/ 1014046 h 2502877"/>
              <a:gd name="connsiteX4" fmla="*/ 4114800 w 4865077"/>
              <a:gd name="connsiteY4" fmla="*/ 82061 h 2502877"/>
              <a:gd name="connsiteX5" fmla="*/ 4085493 w 4865077"/>
              <a:gd name="connsiteY5" fmla="*/ 52754 h 2502877"/>
              <a:gd name="connsiteX6" fmla="*/ 4050323 w 4865077"/>
              <a:gd name="connsiteY6" fmla="*/ 23446 h 2502877"/>
              <a:gd name="connsiteX7" fmla="*/ 4050323 w 4865077"/>
              <a:gd name="connsiteY7" fmla="*/ 0 h 2502877"/>
              <a:gd name="connsiteX8" fmla="*/ 3276600 w 4865077"/>
              <a:gd name="connsiteY8" fmla="*/ 310661 h 250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5077" h="2502877">
                <a:moveTo>
                  <a:pt x="3276600" y="310661"/>
                </a:moveTo>
                <a:lnTo>
                  <a:pt x="0" y="1635369"/>
                </a:lnTo>
                <a:lnTo>
                  <a:pt x="638908" y="2502877"/>
                </a:lnTo>
                <a:lnTo>
                  <a:pt x="4865077" y="1014046"/>
                </a:lnTo>
                <a:lnTo>
                  <a:pt x="4114800" y="82061"/>
                </a:lnTo>
                <a:lnTo>
                  <a:pt x="4085493" y="52754"/>
                </a:lnTo>
                <a:lnTo>
                  <a:pt x="4050323" y="23446"/>
                </a:lnTo>
                <a:lnTo>
                  <a:pt x="4050323" y="0"/>
                </a:lnTo>
                <a:lnTo>
                  <a:pt x="3276600" y="310661"/>
                </a:lnTo>
                <a:close/>
              </a:path>
            </a:pathLst>
          </a:cu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FE3975-7C34-ED5C-6F15-1A212F90D46B}"/>
              </a:ext>
            </a:extLst>
          </p:cNvPr>
          <p:cNvCxnSpPr>
            <a:cxnSpLocks/>
          </p:cNvCxnSpPr>
          <p:nvPr/>
        </p:nvCxnSpPr>
        <p:spPr>
          <a:xfrm>
            <a:off x="4589585" y="5275385"/>
            <a:ext cx="1805353" cy="5099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04BFB8-78E0-716C-A643-26CE888B5E9B}"/>
                  </a:ext>
                </a:extLst>
              </p:cNvPr>
              <p:cNvSpPr txBox="1"/>
              <p:nvPr/>
            </p:nvSpPr>
            <p:spPr>
              <a:xfrm>
                <a:off x="5586502" y="4073770"/>
                <a:ext cx="509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x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04BFB8-78E0-716C-A643-26CE888B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02" y="4073770"/>
                <a:ext cx="509498" cy="369332"/>
              </a:xfrm>
              <a:prstGeom prst="rect">
                <a:avLst/>
              </a:prstGeom>
              <a:blipFill>
                <a:blip r:embed="rId3"/>
                <a:stretch>
                  <a:fillRect l="-9524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EC1876-BEB1-2222-BBE4-3B34E8640FED}"/>
              </a:ext>
            </a:extLst>
          </p:cNvPr>
          <p:cNvCxnSpPr>
            <a:cxnSpLocks/>
          </p:cNvCxnSpPr>
          <p:nvPr/>
        </p:nvCxnSpPr>
        <p:spPr>
          <a:xfrm>
            <a:off x="5750169" y="4337538"/>
            <a:ext cx="701519" cy="726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21D18A-90F4-03C0-EA16-653648ECD1E4}"/>
              </a:ext>
            </a:extLst>
          </p:cNvPr>
          <p:cNvCxnSpPr>
            <a:cxnSpLocks/>
          </p:cNvCxnSpPr>
          <p:nvPr/>
        </p:nvCxnSpPr>
        <p:spPr>
          <a:xfrm flipH="1">
            <a:off x="4640209" y="5053157"/>
            <a:ext cx="18114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8B977E-8C12-C6D7-3D13-FDCAFE794CB6}"/>
              </a:ext>
            </a:extLst>
          </p:cNvPr>
          <p:cNvCxnSpPr>
            <a:cxnSpLocks/>
          </p:cNvCxnSpPr>
          <p:nvPr/>
        </p:nvCxnSpPr>
        <p:spPr>
          <a:xfrm>
            <a:off x="4640209" y="5064369"/>
            <a:ext cx="668215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00B1F47-4CA0-0B50-43E8-FB1C6AF3F236}"/>
              </a:ext>
            </a:extLst>
          </p:cNvPr>
          <p:cNvCxnSpPr>
            <a:cxnSpLocks/>
          </p:cNvCxnSpPr>
          <p:nvPr/>
        </p:nvCxnSpPr>
        <p:spPr>
          <a:xfrm flipH="1">
            <a:off x="4974316" y="5387265"/>
            <a:ext cx="322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85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BBE0-F3B6-2C0D-B9E0-8BB0C1AE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2C03EC-E594-A902-AC01-41111E856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Projecting on constraints:</a:t>
                </a:r>
              </a:p>
              <a:p>
                <a:pPr lvl="1"/>
                <a:r>
                  <a:rPr lang="en-US" dirty="0"/>
                  <a:t>Constraints: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/>
                  <a:t>  and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  and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/>
                  <a:t>  corresponds to projection </a:t>
                </a:r>
                <a:r>
                  <a:rPr lang="fr-FR" dirty="0" err="1"/>
                  <a:t>with</a:t>
                </a:r>
                <a:r>
                  <a:rPr lang="fr-FR" dirty="0"/>
                  <a:t> KL</a:t>
                </a:r>
              </a:p>
              <a:p>
                <a:pPr lvl="1"/>
                <a:r>
                  <a:rPr lang="fr-FR" dirty="0"/>
                  <a:t>Row/</a:t>
                </a:r>
                <a:r>
                  <a:rPr lang="fr-FR" dirty="0" err="1"/>
                  <a:t>column</a:t>
                </a:r>
                <a:r>
                  <a:rPr lang="fr-FR" dirty="0"/>
                  <a:t> </a:t>
                </a:r>
                <a:r>
                  <a:rPr lang="fr-FR" dirty="0" err="1"/>
                  <a:t>scaling</a:t>
                </a:r>
                <a:endParaRPr lang="fr-FR" dirty="0"/>
              </a:p>
              <a:p>
                <a:pPr lvl="1"/>
                <a:r>
                  <a:rPr lang="fr-FR" dirty="0"/>
                  <a:t>Corresponds to </a:t>
                </a:r>
                <a:r>
                  <a:rPr lang="fr-FR" dirty="0" err="1"/>
                  <a:t>left</a:t>
                </a:r>
                <a:r>
                  <a:rPr lang="fr-FR" dirty="0"/>
                  <a:t>/right </a:t>
                </a:r>
                <a:r>
                  <a:rPr lang="fr-FR" dirty="0" err="1"/>
                  <a:t>multiplying</a:t>
                </a:r>
                <a:r>
                  <a:rPr lang="fr-FR" dirty="0"/>
                  <a:t> M by diagonal matrix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2C03EC-E594-A902-AC01-41111E856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4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528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thus apply </a:t>
                </a:r>
                <a:r>
                  <a:rPr lang="en-US" dirty="0" err="1"/>
                  <a:t>Bregman</a:t>
                </a:r>
                <a:r>
                  <a:rPr lang="en-US" dirty="0"/>
                  <a:t> projections: we iteratively project on each constraint</a:t>
                </a:r>
              </a:p>
              <a:p>
                <a:r>
                  <a:rPr lang="en-US" dirty="0"/>
                  <a:t>We obtain the algorithm: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Elbow Connector 4"/>
          <p:cNvCxnSpPr/>
          <p:nvPr/>
        </p:nvCxnSpPr>
        <p:spPr>
          <a:xfrm rot="5400000" flipH="1" flipV="1">
            <a:off x="4413956" y="4143023"/>
            <a:ext cx="587023" cy="12700"/>
          </a:xfrm>
          <a:prstGeom prst="bentConnector4">
            <a:avLst>
              <a:gd name="adj1" fmla="val 961"/>
              <a:gd name="adj2" fmla="val 30111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284301" y="2828574"/>
          <a:ext cx="5808764" cy="379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272960" imgH="6717240" progId="Photoshop.Image.13">
                  <p:embed/>
                </p:oleObj>
              </mc:Choice>
              <mc:Fallback>
                <p:oleObj name="Image" r:id="rId4" imgW="10272960" imgH="6717240" progId="Photoshop.Image.1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4301" y="2828574"/>
                        <a:ext cx="5808764" cy="3798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4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realize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can be computed efficiently</a:t>
                </a:r>
              </a:p>
              <a:p>
                <a:pPr lvl="1"/>
                <a:r>
                  <a:rPr lang="en-US" dirty="0"/>
                  <a:t>E.g.,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is just a Gaussian convolution</a:t>
                </a:r>
              </a:p>
              <a:p>
                <a:pPr lvl="1"/>
                <a:r>
                  <a:rPr lang="en-US" dirty="0"/>
                  <a:t>So, it is a separable operator, and efficiently done in high-dimension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79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14489" y="6211669"/>
            <a:ext cx="8997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Convolutional Wasserstein Distances: Efficient Optimal Transportation on Geometric Domains [Solomon et al. 2015]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12800" y="4268436"/>
          <a:ext cx="11108108" cy="125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117280" imgH="1929960" progId="Photoshop.Image.13">
                  <p:embed/>
                </p:oleObj>
              </mc:Choice>
              <mc:Fallback>
                <p:oleObj name="Image" r:id="rId4" imgW="17117280" imgH="192996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2800" y="4268436"/>
                        <a:ext cx="11108108" cy="125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639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Sinkhorn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Generalized to compute displacement interpolation and </a:t>
                </a:r>
                <a:r>
                  <a:rPr lang="en-US" dirty="0" err="1"/>
                  <a:t>barycenters</a:t>
                </a:r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=1  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ℓ=0 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800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(ℓ)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sup>
                        </m:sSub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   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  <m:sub/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sup>
                        </m:sSubSup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400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(ℓ)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(ℓ)</m:t>
                            </m:r>
                          </m:sup>
                        </m:sSub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         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74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681464" y="2901245"/>
          <a:ext cx="5390899" cy="311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171080" imgH="5879160" progId="Photoshop.Image.13">
                  <p:embed/>
                </p:oleObj>
              </mc:Choice>
              <mc:Fallback>
                <p:oleObj name="Image" r:id="rId4" imgW="10171080" imgH="5879160" progId="Photoshop.Image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1464" y="2901245"/>
                        <a:ext cx="5390899" cy="3115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2793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A787-137E-514C-1A3F-DB339087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Sinkhorn algorithm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610717-39D5-A569-5FAB-A1F51C917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Issues</a:t>
                </a:r>
              </a:p>
              <a:p>
                <a:pPr lvl="1"/>
                <a:r>
                  <a:rPr lang="en-US" dirty="0"/>
                  <a:t>Unstable as regularization decreases</a:t>
                </a:r>
              </a:p>
              <a:p>
                <a:pPr lvl="2"/>
                <a:r>
                  <a:rPr lang="en-US" dirty="0"/>
                  <a:t>Computations in log-domain</a:t>
                </a:r>
              </a:p>
              <a:p>
                <a:pPr lvl="1"/>
                <a:r>
                  <a:rPr lang="en-US" dirty="0"/>
                  <a:t>Number of iterations should increase as regularization decreases</a:t>
                </a:r>
              </a:p>
              <a:p>
                <a:pPr lvl="2"/>
                <a:r>
                  <a:rPr lang="en-US" dirty="0"/>
                  <a:t>Multiscale computations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endParaRPr lang="fr-FR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610717-39D5-A569-5FAB-A1F51C917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8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Diagram (Laguerre diagram)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24491" cy="4351338"/>
              </a:xfrm>
            </p:spPr>
            <p:txBody>
              <a:bodyPr/>
              <a:lstStyle/>
              <a:p>
                <a:r>
                  <a:rPr lang="en-US" dirty="0"/>
                  <a:t>A partition </a:t>
                </a:r>
                <a:r>
                  <a:rPr lang="en-US" dirty="0" err="1"/>
                  <a:t>s.t.</a:t>
                </a:r>
                <a:r>
                  <a:rPr lang="en-US" dirty="0"/>
                  <a:t> each point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assigned to its closest site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Replaces distance to closest site with distance to closest tangential point to a circle of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24491" cy="4351338"/>
              </a:xfrm>
              <a:blipFill>
                <a:blip r:embed="rId2"/>
                <a:stretch>
                  <a:fillRect l="-923" t="-2241" r="-7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69" y="3451612"/>
            <a:ext cx="6470130" cy="28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ky, light, wire, electronic&#10;&#10;Description automatically generated">
            <a:extLst>
              <a:ext uri="{FF2B5EF4-FFF2-40B4-BE49-F238E27FC236}">
                <a16:creationId xmlns:a16="http://schemas.microsoft.com/office/drawing/2014/main" id="{76B3F700-FDA7-C091-8EC5-36ECC11E2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58" y="3647957"/>
            <a:ext cx="3602591" cy="2447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C6ADB-4ADA-61CF-315E-BCBFCFF6FC63}"/>
              </a:ext>
            </a:extLst>
          </p:cNvPr>
          <p:cNvSpPr txBox="1"/>
          <p:nvPr/>
        </p:nvSpPr>
        <p:spPr>
          <a:xfrm>
            <a:off x="1055933" y="6311900"/>
            <a:ext cx="9409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Any partition into convex polyhedral cells is a power diagram of some sites</a:t>
            </a:r>
          </a:p>
        </p:txBody>
      </p:sp>
    </p:spTree>
    <p:extLst>
      <p:ext uri="{BB962C8B-B14F-4D97-AF65-F5344CB8AC3E}">
        <p14:creationId xmlns:p14="http://schemas.microsoft.com/office/powerpoint/2010/main" val="57317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Diagram (Laguerre diagram)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24491" cy="4351338"/>
              </a:xfrm>
            </p:spPr>
            <p:txBody>
              <a:bodyPr/>
              <a:lstStyle/>
              <a:p>
                <a:r>
                  <a:rPr lang="en-US" dirty="0"/>
                  <a:t>Can be computed by lifting a Voronoi diagram</a:t>
                </a:r>
              </a:p>
              <a:p>
                <a:pPr lvl="1"/>
                <a:r>
                  <a:rPr lang="en-US" dirty="0"/>
                  <a:t>Consider site coordinates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; 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e>
                    </m:d>
                  </m:oMath>
                </a14:m>
                <a:r>
                  <a:rPr lang="en-US" dirty="0"/>
                  <a:t> for large constant m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;0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≤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24491" cy="4351338"/>
              </a:xfrm>
              <a:blipFill>
                <a:blip r:embed="rId2"/>
                <a:stretch>
                  <a:fillRect l="-92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FD06770-284A-E53E-B5AC-8E75EA4D9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10" y="3031155"/>
            <a:ext cx="6323919" cy="3280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B3498-551E-2F76-26EF-A8194CAF3431}"/>
              </a:ext>
            </a:extLst>
          </p:cNvPr>
          <p:cNvSpPr txBox="1"/>
          <p:nvPr/>
        </p:nvSpPr>
        <p:spPr>
          <a:xfrm>
            <a:off x="1555531" y="6488668"/>
            <a:ext cx="978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cells can be empty (e.g., yellow and green) and some sites can be outside of their cell (e.g., gray)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855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2FA1-4D31-7BEF-833E-153F6D4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  <a:endParaRPr lang="fr-FR" dirty="0"/>
          </a:p>
        </p:txBody>
      </p:sp>
      <p:pic>
        <p:nvPicPr>
          <p:cNvPr id="3076" name="Picture 4" descr="carteA">
            <a:extLst>
              <a:ext uri="{FF2B5EF4-FFF2-40B4-BE49-F238E27FC236}">
                <a16:creationId xmlns:a16="http://schemas.microsoft.com/office/drawing/2014/main" id="{ADDEA982-A412-F58F-4F92-6375A5BF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2286000" y="1690688"/>
            <a:ext cx="7903028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777B73-22E6-195A-4936-619F38CB40AC}"/>
                  </a:ext>
                </a:extLst>
              </p:cNvPr>
              <p:cNvSpPr txBox="1"/>
              <p:nvPr/>
            </p:nvSpPr>
            <p:spPr>
              <a:xfrm>
                <a:off x="5176967" y="6465507"/>
                <a:ext cx="21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Population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777B73-22E6-195A-4936-619F38CB4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967" y="6465507"/>
                <a:ext cx="2121093" cy="369332"/>
              </a:xfrm>
              <a:prstGeom prst="rect">
                <a:avLst/>
              </a:prstGeom>
              <a:blipFill>
                <a:blip r:embed="rId3"/>
                <a:stretch>
                  <a:fillRect l="-2299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3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2FA1-4D31-7BEF-833E-153F6D4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  <a:endParaRPr lang="fr-FR" dirty="0"/>
          </a:p>
        </p:txBody>
      </p:sp>
      <p:pic>
        <p:nvPicPr>
          <p:cNvPr id="3076" name="Picture 4" descr="carteA">
            <a:extLst>
              <a:ext uri="{FF2B5EF4-FFF2-40B4-BE49-F238E27FC236}">
                <a16:creationId xmlns:a16="http://schemas.microsoft.com/office/drawing/2014/main" id="{ADDEA982-A412-F58F-4F92-6375A5BF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2286000" y="1690688"/>
            <a:ext cx="7903028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C83B5-6486-2420-E81A-B94F2148400C}"/>
              </a:ext>
            </a:extLst>
          </p:cNvPr>
          <p:cNvSpPr txBox="1"/>
          <p:nvPr/>
        </p:nvSpPr>
        <p:spPr>
          <a:xfrm>
            <a:off x="5460275" y="301625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705F6-8575-7DD8-F348-159EA98F7943}"/>
              </a:ext>
            </a:extLst>
          </p:cNvPr>
          <p:cNvSpPr txBox="1"/>
          <p:nvPr/>
        </p:nvSpPr>
        <p:spPr>
          <a:xfrm>
            <a:off x="6243132" y="347791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96025-086B-516B-8DF4-AA3C0FD80D83}"/>
              </a:ext>
            </a:extLst>
          </p:cNvPr>
          <p:cNvSpPr txBox="1"/>
          <p:nvPr/>
        </p:nvSpPr>
        <p:spPr>
          <a:xfrm>
            <a:off x="5933135" y="466441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3C5D8-980A-5995-3377-E08961C3A303}"/>
              </a:ext>
            </a:extLst>
          </p:cNvPr>
          <p:cNvSpPr txBox="1"/>
          <p:nvPr/>
        </p:nvSpPr>
        <p:spPr>
          <a:xfrm>
            <a:off x="3342335" y="381742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A21CD-D3B7-DC3A-2683-355E6C56EF32}"/>
              </a:ext>
            </a:extLst>
          </p:cNvPr>
          <p:cNvSpPr txBox="1"/>
          <p:nvPr/>
        </p:nvSpPr>
        <p:spPr>
          <a:xfrm>
            <a:off x="7774156" y="337671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2761C-D019-EB17-1015-EDE5799BC54F}"/>
              </a:ext>
            </a:extLst>
          </p:cNvPr>
          <p:cNvSpPr txBox="1"/>
          <p:nvPr/>
        </p:nvSpPr>
        <p:spPr>
          <a:xfrm>
            <a:off x="7937021" y="516394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A5D-4C9A-BED9-40E2-C527443F4C2D}"/>
              </a:ext>
            </a:extLst>
          </p:cNvPr>
          <p:cNvSpPr txBox="1"/>
          <p:nvPr/>
        </p:nvSpPr>
        <p:spPr>
          <a:xfrm>
            <a:off x="4666442" y="6488668"/>
            <a:ext cx="285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of bakeries, factories, …?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884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2FA1-4D31-7BEF-833E-153F6D4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  <a:endParaRPr lang="fr-FR" dirty="0"/>
          </a:p>
        </p:txBody>
      </p:sp>
      <p:pic>
        <p:nvPicPr>
          <p:cNvPr id="3076" name="Picture 4" descr="carteA">
            <a:extLst>
              <a:ext uri="{FF2B5EF4-FFF2-40B4-BE49-F238E27FC236}">
                <a16:creationId xmlns:a16="http://schemas.microsoft.com/office/drawing/2014/main" id="{ADDEA982-A412-F58F-4F92-6375A5BF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2286000" y="1690688"/>
            <a:ext cx="7903028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C83B5-6486-2420-E81A-B94F2148400C}"/>
              </a:ext>
            </a:extLst>
          </p:cNvPr>
          <p:cNvSpPr txBox="1"/>
          <p:nvPr/>
        </p:nvSpPr>
        <p:spPr>
          <a:xfrm>
            <a:off x="5460275" y="301625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705F6-8575-7DD8-F348-159EA98F7943}"/>
              </a:ext>
            </a:extLst>
          </p:cNvPr>
          <p:cNvSpPr txBox="1"/>
          <p:nvPr/>
        </p:nvSpPr>
        <p:spPr>
          <a:xfrm>
            <a:off x="6243132" y="347791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96025-086B-516B-8DF4-AA3C0FD80D83}"/>
              </a:ext>
            </a:extLst>
          </p:cNvPr>
          <p:cNvSpPr txBox="1"/>
          <p:nvPr/>
        </p:nvSpPr>
        <p:spPr>
          <a:xfrm>
            <a:off x="5786005" y="461748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3C5D8-980A-5995-3377-E08961C3A303}"/>
              </a:ext>
            </a:extLst>
          </p:cNvPr>
          <p:cNvSpPr txBox="1"/>
          <p:nvPr/>
        </p:nvSpPr>
        <p:spPr>
          <a:xfrm>
            <a:off x="3342335" y="381742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A21CD-D3B7-DC3A-2683-355E6C56EF32}"/>
              </a:ext>
            </a:extLst>
          </p:cNvPr>
          <p:cNvSpPr txBox="1"/>
          <p:nvPr/>
        </p:nvSpPr>
        <p:spPr>
          <a:xfrm>
            <a:off x="7774156" y="337671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2761C-D019-EB17-1015-EDE5799BC54F}"/>
              </a:ext>
            </a:extLst>
          </p:cNvPr>
          <p:cNvSpPr txBox="1"/>
          <p:nvPr/>
        </p:nvSpPr>
        <p:spPr>
          <a:xfrm>
            <a:off x="7937021" y="516394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485228-727D-0BCC-1520-43F5D03C5BF5}"/>
              </a:ext>
            </a:extLst>
          </p:cNvPr>
          <p:cNvCxnSpPr>
            <a:cxnSpLocks/>
          </p:cNvCxnSpPr>
          <p:nvPr/>
        </p:nvCxnSpPr>
        <p:spPr>
          <a:xfrm flipH="1">
            <a:off x="5669690" y="1885989"/>
            <a:ext cx="1328024" cy="224805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BBE87B-1B44-6B8E-B9CD-593AB177B343}"/>
              </a:ext>
            </a:extLst>
          </p:cNvPr>
          <p:cNvCxnSpPr>
            <a:cxnSpLocks/>
          </p:cNvCxnSpPr>
          <p:nvPr/>
        </p:nvCxnSpPr>
        <p:spPr>
          <a:xfrm flipH="1" flipV="1">
            <a:off x="5669690" y="4094441"/>
            <a:ext cx="1405271" cy="63801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4A6E9D-112D-630E-96F4-BE23387B0A5C}"/>
              </a:ext>
            </a:extLst>
          </p:cNvPr>
          <p:cNvCxnSpPr>
            <a:cxnSpLocks/>
          </p:cNvCxnSpPr>
          <p:nvPr/>
        </p:nvCxnSpPr>
        <p:spPr>
          <a:xfrm flipV="1">
            <a:off x="7074961" y="4617486"/>
            <a:ext cx="138339" cy="114968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C0AB16-3B79-B191-5A87-E726E0787600}"/>
              </a:ext>
            </a:extLst>
          </p:cNvPr>
          <p:cNvCxnSpPr>
            <a:cxnSpLocks/>
          </p:cNvCxnSpPr>
          <p:nvPr/>
        </p:nvCxnSpPr>
        <p:spPr>
          <a:xfrm>
            <a:off x="7014526" y="1885989"/>
            <a:ext cx="181962" cy="273149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810E9D-26BA-BD7D-F20E-9120BCC9B1C5}"/>
              </a:ext>
            </a:extLst>
          </p:cNvPr>
          <p:cNvCxnSpPr>
            <a:cxnSpLocks/>
          </p:cNvCxnSpPr>
          <p:nvPr/>
        </p:nvCxnSpPr>
        <p:spPr>
          <a:xfrm flipV="1">
            <a:off x="7020951" y="1443779"/>
            <a:ext cx="54010" cy="44221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3FA0C0-DF5B-E8B5-6AF1-1732926474DD}"/>
              </a:ext>
            </a:extLst>
          </p:cNvPr>
          <p:cNvCxnSpPr>
            <a:cxnSpLocks/>
          </p:cNvCxnSpPr>
          <p:nvPr/>
        </p:nvCxnSpPr>
        <p:spPr>
          <a:xfrm flipH="1" flipV="1">
            <a:off x="3791774" y="1690688"/>
            <a:ext cx="978448" cy="262041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E4C6F5-7C29-3048-9039-C8172DE1E3C0}"/>
              </a:ext>
            </a:extLst>
          </p:cNvPr>
          <p:cNvCxnSpPr>
            <a:cxnSpLocks/>
          </p:cNvCxnSpPr>
          <p:nvPr/>
        </p:nvCxnSpPr>
        <p:spPr>
          <a:xfrm flipH="1">
            <a:off x="3979712" y="4279090"/>
            <a:ext cx="800232" cy="219445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17D412-9490-8479-99A2-E5F6802EE035}"/>
              </a:ext>
            </a:extLst>
          </p:cNvPr>
          <p:cNvCxnSpPr>
            <a:cxnSpLocks/>
          </p:cNvCxnSpPr>
          <p:nvPr/>
        </p:nvCxnSpPr>
        <p:spPr>
          <a:xfrm flipH="1">
            <a:off x="6598736" y="4745166"/>
            <a:ext cx="492373" cy="169507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F1C86C-5AE8-552B-C3F8-ACF44D1BB998}"/>
              </a:ext>
            </a:extLst>
          </p:cNvPr>
          <p:cNvCxnSpPr>
            <a:cxnSpLocks/>
          </p:cNvCxnSpPr>
          <p:nvPr/>
        </p:nvCxnSpPr>
        <p:spPr>
          <a:xfrm flipV="1">
            <a:off x="7206210" y="4328970"/>
            <a:ext cx="2979931" cy="28851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5" name="Straight Connector 3104">
            <a:extLst>
              <a:ext uri="{FF2B5EF4-FFF2-40B4-BE49-F238E27FC236}">
                <a16:creationId xmlns:a16="http://schemas.microsoft.com/office/drawing/2014/main" id="{769F2E94-3694-E7C5-1E80-0DD434D8CC2C}"/>
              </a:ext>
            </a:extLst>
          </p:cNvPr>
          <p:cNvCxnSpPr>
            <a:cxnSpLocks/>
          </p:cNvCxnSpPr>
          <p:nvPr/>
        </p:nvCxnSpPr>
        <p:spPr>
          <a:xfrm flipH="1">
            <a:off x="4770222" y="4094441"/>
            <a:ext cx="914792" cy="18464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4" name="TextBox 3123">
            <a:extLst>
              <a:ext uri="{FF2B5EF4-FFF2-40B4-BE49-F238E27FC236}">
                <a16:creationId xmlns:a16="http://schemas.microsoft.com/office/drawing/2014/main" id="{F1670C76-F612-282A-8968-3EC11AE87BDF}"/>
              </a:ext>
            </a:extLst>
          </p:cNvPr>
          <p:cNvSpPr txBox="1"/>
          <p:nvPr/>
        </p:nvSpPr>
        <p:spPr>
          <a:xfrm>
            <a:off x="1083578" y="6509988"/>
            <a:ext cx="1050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constraint on production: population go to their nearest bakery/factory/… regardless of population density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35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2FA1-4D31-7BEF-833E-153F6D4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Semi-discrete Optimal Transport</a:t>
            </a:r>
            <a:endParaRPr lang="fr-FR" dirty="0"/>
          </a:p>
        </p:txBody>
      </p:sp>
      <p:pic>
        <p:nvPicPr>
          <p:cNvPr id="3076" name="Picture 4" descr="carteA">
            <a:extLst>
              <a:ext uri="{FF2B5EF4-FFF2-40B4-BE49-F238E27FC236}">
                <a16:creationId xmlns:a16="http://schemas.microsoft.com/office/drawing/2014/main" id="{ADDEA982-A412-F58F-4F92-6375A5BF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039" r="2620" b="7455"/>
          <a:stretch/>
        </p:blipFill>
        <p:spPr bwMode="auto">
          <a:xfrm>
            <a:off x="2286000" y="1690688"/>
            <a:ext cx="7903028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C83B5-6486-2420-E81A-B94F2148400C}"/>
              </a:ext>
            </a:extLst>
          </p:cNvPr>
          <p:cNvSpPr txBox="1"/>
          <p:nvPr/>
        </p:nvSpPr>
        <p:spPr>
          <a:xfrm>
            <a:off x="5460275" y="301625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705F6-8575-7DD8-F348-159EA98F7943}"/>
              </a:ext>
            </a:extLst>
          </p:cNvPr>
          <p:cNvSpPr txBox="1"/>
          <p:nvPr/>
        </p:nvSpPr>
        <p:spPr>
          <a:xfrm>
            <a:off x="6243132" y="347791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96025-086B-516B-8DF4-AA3C0FD80D83}"/>
              </a:ext>
            </a:extLst>
          </p:cNvPr>
          <p:cNvSpPr txBox="1"/>
          <p:nvPr/>
        </p:nvSpPr>
        <p:spPr>
          <a:xfrm>
            <a:off x="5786005" y="461748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3C5D8-980A-5995-3377-E08961C3A303}"/>
              </a:ext>
            </a:extLst>
          </p:cNvPr>
          <p:cNvSpPr txBox="1"/>
          <p:nvPr/>
        </p:nvSpPr>
        <p:spPr>
          <a:xfrm>
            <a:off x="3342335" y="381742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A21CD-D3B7-DC3A-2683-355E6C56EF32}"/>
              </a:ext>
            </a:extLst>
          </p:cNvPr>
          <p:cNvSpPr txBox="1"/>
          <p:nvPr/>
        </p:nvSpPr>
        <p:spPr>
          <a:xfrm>
            <a:off x="7774156" y="337671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2761C-D019-EB17-1015-EDE5799BC54F}"/>
              </a:ext>
            </a:extLst>
          </p:cNvPr>
          <p:cNvSpPr txBox="1"/>
          <p:nvPr/>
        </p:nvSpPr>
        <p:spPr>
          <a:xfrm>
            <a:off x="7937021" y="516394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fr-FR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485228-727D-0BCC-1520-43F5D03C5BF5}"/>
              </a:ext>
            </a:extLst>
          </p:cNvPr>
          <p:cNvCxnSpPr>
            <a:cxnSpLocks/>
          </p:cNvCxnSpPr>
          <p:nvPr/>
        </p:nvCxnSpPr>
        <p:spPr>
          <a:xfrm flipH="1">
            <a:off x="6119203" y="2849879"/>
            <a:ext cx="575336" cy="94600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BBE87B-1B44-6B8E-B9CD-593AB177B343}"/>
              </a:ext>
            </a:extLst>
          </p:cNvPr>
          <p:cNvCxnSpPr>
            <a:cxnSpLocks/>
          </p:cNvCxnSpPr>
          <p:nvPr/>
        </p:nvCxnSpPr>
        <p:spPr>
          <a:xfrm flipH="1" flipV="1">
            <a:off x="6119203" y="3832279"/>
            <a:ext cx="575336" cy="29422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4A6E9D-112D-630E-96F4-BE23387B0A5C}"/>
              </a:ext>
            </a:extLst>
          </p:cNvPr>
          <p:cNvCxnSpPr>
            <a:cxnSpLocks/>
          </p:cNvCxnSpPr>
          <p:nvPr/>
        </p:nvCxnSpPr>
        <p:spPr>
          <a:xfrm flipV="1">
            <a:off x="6680695" y="3970833"/>
            <a:ext cx="149881" cy="15566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C0AB16-3B79-B191-5A87-E726E0787600}"/>
              </a:ext>
            </a:extLst>
          </p:cNvPr>
          <p:cNvCxnSpPr>
            <a:cxnSpLocks/>
          </p:cNvCxnSpPr>
          <p:nvPr/>
        </p:nvCxnSpPr>
        <p:spPr>
          <a:xfrm>
            <a:off x="6715488" y="2837422"/>
            <a:ext cx="88564" cy="115110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810E9D-26BA-BD7D-F20E-9120BCC9B1C5}"/>
              </a:ext>
            </a:extLst>
          </p:cNvPr>
          <p:cNvCxnSpPr>
            <a:cxnSpLocks/>
          </p:cNvCxnSpPr>
          <p:nvPr/>
        </p:nvCxnSpPr>
        <p:spPr>
          <a:xfrm flipV="1">
            <a:off x="6715488" y="1443779"/>
            <a:ext cx="359473" cy="141517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3FA0C0-DF5B-E8B5-6AF1-1732926474DD}"/>
              </a:ext>
            </a:extLst>
          </p:cNvPr>
          <p:cNvCxnSpPr>
            <a:cxnSpLocks/>
          </p:cNvCxnSpPr>
          <p:nvPr/>
        </p:nvCxnSpPr>
        <p:spPr>
          <a:xfrm flipH="1" flipV="1">
            <a:off x="4219657" y="1625770"/>
            <a:ext cx="873277" cy="244344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E4C6F5-7C29-3048-9039-C8172DE1E3C0}"/>
              </a:ext>
            </a:extLst>
          </p:cNvPr>
          <p:cNvCxnSpPr>
            <a:cxnSpLocks/>
          </p:cNvCxnSpPr>
          <p:nvPr/>
        </p:nvCxnSpPr>
        <p:spPr>
          <a:xfrm flipH="1">
            <a:off x="4166398" y="4048257"/>
            <a:ext cx="910303" cy="245577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17D412-9490-8479-99A2-E5F6802EE035}"/>
              </a:ext>
            </a:extLst>
          </p:cNvPr>
          <p:cNvCxnSpPr>
            <a:cxnSpLocks/>
          </p:cNvCxnSpPr>
          <p:nvPr/>
        </p:nvCxnSpPr>
        <p:spPr>
          <a:xfrm flipH="1">
            <a:off x="6036624" y="4126500"/>
            <a:ext cx="683649" cy="234704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F1C86C-5AE8-552B-C3F8-ACF44D1BB998}"/>
              </a:ext>
            </a:extLst>
          </p:cNvPr>
          <p:cNvCxnSpPr>
            <a:cxnSpLocks/>
          </p:cNvCxnSpPr>
          <p:nvPr/>
        </p:nvCxnSpPr>
        <p:spPr>
          <a:xfrm flipV="1">
            <a:off x="6829786" y="3700007"/>
            <a:ext cx="3367601" cy="28851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5" name="Straight Connector 3104">
            <a:extLst>
              <a:ext uri="{FF2B5EF4-FFF2-40B4-BE49-F238E27FC236}">
                <a16:creationId xmlns:a16="http://schemas.microsoft.com/office/drawing/2014/main" id="{769F2E94-3694-E7C5-1E80-0DD434D8CC2C}"/>
              </a:ext>
            </a:extLst>
          </p:cNvPr>
          <p:cNvCxnSpPr>
            <a:cxnSpLocks/>
          </p:cNvCxnSpPr>
          <p:nvPr/>
        </p:nvCxnSpPr>
        <p:spPr>
          <a:xfrm flipH="1">
            <a:off x="5075330" y="3817425"/>
            <a:ext cx="1043873" cy="25179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CA380D0-E5A7-2F21-B200-449D45C1F314}"/>
              </a:ext>
            </a:extLst>
          </p:cNvPr>
          <p:cNvSpPr txBox="1"/>
          <p:nvPr/>
        </p:nvSpPr>
        <p:spPr>
          <a:xfrm>
            <a:off x="1083578" y="6509988"/>
            <a:ext cx="87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Limited production: population go to the nearest bakery/factory </a:t>
            </a:r>
            <a:r>
              <a:rPr lang="en-US" b="1" dirty="0"/>
              <a:t>with sufficient production</a:t>
            </a:r>
            <a:r>
              <a:rPr lang="en-US" dirty="0"/>
              <a:t>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94619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B35FD8CD98C44851279E8A47B00FE" ma:contentTypeVersion="2" ma:contentTypeDescription="Crée un document." ma:contentTypeScope="" ma:versionID="36b733f7bc7b63a57fa5974159cd8376">
  <xsd:schema xmlns:xsd="http://www.w3.org/2001/XMLSchema" xmlns:xs="http://www.w3.org/2001/XMLSchema" xmlns:p="http://schemas.microsoft.com/office/2006/metadata/properties" xmlns:ns3="9472f806-5849-4f0b-9edd-0bd1d5082bb8" targetNamespace="http://schemas.microsoft.com/office/2006/metadata/properties" ma:root="true" ma:fieldsID="80b53b41b3e13e4a78f74c98a0304945" ns3:_="">
    <xsd:import namespace="9472f806-5849-4f0b-9edd-0bd1d5082b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f806-5849-4f0b-9edd-0bd1d5082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29746C-513E-48F2-9E95-175CD3BA51C8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9472f806-5849-4f0b-9edd-0bd1d5082bb8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A6113B-9E8B-4263-B9FF-0CAA8C7C78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72f806-5849-4f0b-9edd-0bd1d5082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DDED49-8762-4C10-81BA-49A0119EF8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51206</TotalTime>
  <Words>1464</Words>
  <Application>Microsoft Office PowerPoint</Application>
  <PresentationFormat>Widescreen</PresentationFormat>
  <Paragraphs>227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CMMI10</vt:lpstr>
      <vt:lpstr>CMR10</vt:lpstr>
      <vt:lpstr>Verdana</vt:lpstr>
      <vt:lpstr>Wingdings 3</vt:lpstr>
      <vt:lpstr>Wisp</vt:lpstr>
      <vt:lpstr>Image</vt:lpstr>
      <vt:lpstr>Semi-discrete optimal transport</vt:lpstr>
      <vt:lpstr>Voronoi diagram</vt:lpstr>
      <vt:lpstr>Centroidal Voronoi Diagram</vt:lpstr>
      <vt:lpstr>Power Diagram (Laguerre diagram)</vt:lpstr>
      <vt:lpstr>Power Diagram (Laguerre diagram)</vt:lpstr>
      <vt:lpstr>Semi-discrete Optimal Transport</vt:lpstr>
      <vt:lpstr>Semi-discrete Optimal Transport</vt:lpstr>
      <vt:lpstr>Semi-discrete Optimal Transport</vt:lpstr>
      <vt:lpstr>Semi-discrete Optimal Transport</vt:lpstr>
      <vt:lpstr>Semi-discrete Optimal Transport</vt:lpstr>
      <vt:lpstr>Back to optimal transport</vt:lpstr>
      <vt:lpstr>Back to optimal transport</vt:lpstr>
      <vt:lpstr>Back to optimal transport</vt:lpstr>
      <vt:lpstr>Application</vt:lpstr>
      <vt:lpstr>Application to fluid simulation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Fluids with Optimal Transport</vt:lpstr>
      <vt:lpstr>Regularized optimal transport</vt:lpstr>
      <vt:lpstr>The Sinkhorn algorithm</vt:lpstr>
      <vt:lpstr>The Sinkhorn algorithm</vt:lpstr>
      <vt:lpstr>The Sinkhorn algorithm</vt:lpstr>
      <vt:lpstr>The Sinkhorn algorithm</vt:lpstr>
      <vt:lpstr>The Sinkhorn algorithm</vt:lpstr>
      <vt:lpstr>The Sinkhorn algorithm</vt:lpstr>
      <vt:lpstr>The Sinkhorn algorithm</vt:lpstr>
      <vt:lpstr>The Sinkhorn algorithm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 optimal, interpolation, et géométrie</dc:title>
  <dc:creator>Nicolas Bonneel</dc:creator>
  <cp:lastModifiedBy>Nicolas Bonneel</cp:lastModifiedBy>
  <cp:revision>230</cp:revision>
  <dcterms:created xsi:type="dcterms:W3CDTF">2014-04-11T13:38:15Z</dcterms:created>
  <dcterms:modified xsi:type="dcterms:W3CDTF">2026-01-14T10:14:13Z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0x010100B71B35FD8CD98C44851279E8A47B00FE</vt:lpwstr>
  </property>
</Properties>
</file>