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9D1AE-CD14-4AFB-B7EB-329EF605D7B3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73D78-BCE9-4DF3-9FD8-BDFA21804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28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4/5/2017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patjo82.over-blog.com/article-etude-comparee-des-differents-cycles-de-vie-de-logiciels-111005786.html" TargetMode="External"/><Relationship Id="rId3" Type="http://schemas.openxmlformats.org/officeDocument/2006/relationships/hyperlink" Target="http://perso.univ-st-etienne.fr/jacquene/gl/cours/partie2.pdf" TargetMode="External"/><Relationship Id="rId7" Type="http://schemas.openxmlformats.org/officeDocument/2006/relationships/hyperlink" Target="https://www.pentalog.fr/notre_demarche/methodologie_cycle_en_v.htm" TargetMode="External"/><Relationship Id="rId2" Type="http://schemas.openxmlformats.org/officeDocument/2006/relationships/hyperlink" Target="http://membres-lig.imag.fr/dubousquet/docs/2.2_CyclesDeVi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sponsive-mind.fr/cycles-developpement-informatique/" TargetMode="External"/><Relationship Id="rId5" Type="http://schemas.openxmlformats.org/officeDocument/2006/relationships/hyperlink" Target="http://istqbexamcertification.com/what-is-waterfall-model-advantages-disadvantages-and-when-to-use-it/" TargetMode="External"/><Relationship Id="rId4" Type="http://schemas.openxmlformats.org/officeDocument/2006/relationships/hyperlink" Target="http://www.lemagit.fr/definition/Modele-en-cascade-Waterfal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Manifeste_agile" TargetMode="External"/><Relationship Id="rId3" Type="http://schemas.openxmlformats.org/officeDocument/2006/relationships/hyperlink" Target="http://portableoccasionordinateur.blogspot.fr/2012/10/avantages-et-inconvenients-du-modele-en.html" TargetMode="External"/><Relationship Id="rId7" Type="http://schemas.openxmlformats.org/officeDocument/2006/relationships/hyperlink" Target="https://fr.wikipedia.org/wiki/M%C3%A9thode_agile" TargetMode="External"/><Relationship Id="rId2" Type="http://schemas.openxmlformats.org/officeDocument/2006/relationships/hyperlink" Target="http://users.polytech.unice.fr/~hugues/GL/chapitre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thodesagiles.info/methode_Agile.php" TargetMode="External"/><Relationship Id="rId5" Type="http://schemas.openxmlformats.org/officeDocument/2006/relationships/hyperlink" Target="http://medina.developpez.com/cours/extreme-programming/" TargetMode="External"/><Relationship Id="rId4" Type="http://schemas.openxmlformats.org/officeDocument/2006/relationships/hyperlink" Target="http://www.responsive-mind.fr/cycles-developpement-informatique" TargetMode="External"/><Relationship Id="rId9" Type="http://schemas.openxmlformats.org/officeDocument/2006/relationships/hyperlink" Target="http://www.agiliste.fr/introduction-methodes-agil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ponsive-mind.fr/cycles-developpement-informatiqu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ZQTi4Hy7D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Mod%C3%A8le_It%C3%A9ratif.PN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responsive-mind.fr/wp-content/uploads/2015/03/cycle-en-spirale2.pn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igm.univ-mlv.fr/~dr/XPOSE2008/SCRUM/presentation.php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://theses.ulaval.ca/archimede/fichiers/24937/ch0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fr-FR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 cycles du développement logiciel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9530" y="4282415"/>
            <a:ext cx="8767860" cy="138816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AR CENA" panose="02000000000000000000" pitchFamily="2" charset="0"/>
              </a:rPr>
              <a:t>Bailly Gabriel, </a:t>
            </a:r>
            <a:r>
              <a:rPr lang="fr-FR" dirty="0" err="1">
                <a:solidFill>
                  <a:schemeClr val="bg2">
                    <a:lumMod val="50000"/>
                  </a:schemeClr>
                </a:solidFill>
                <a:latin typeface="AR CENA" panose="02000000000000000000" pitchFamily="2" charset="0"/>
              </a:rPr>
              <a:t>Bacchiocchi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AR CENA" panose="02000000000000000000" pitchFamily="2" charset="0"/>
              </a:rPr>
              <a:t> Julien, Moly Corentin ,Verny Thiago et Glasson Emma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10000"/>
                  </a:schemeClr>
                </a:solidFill>
              </a:rPr>
              <a:pPr/>
              <a:t>1</a:t>
            </a:fld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</p:spTree>
    <p:extLst>
      <p:ext uri="{BB962C8B-B14F-4D97-AF65-F5344CB8AC3E}">
        <p14:creationId xmlns:p14="http://schemas.microsoft.com/office/powerpoint/2010/main" val="293161374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Conclusion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10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143000" y="2057400"/>
            <a:ext cx="9980802" cy="4038600"/>
          </a:xfrm>
        </p:spPr>
        <p:txBody>
          <a:bodyPr/>
          <a:lstStyle/>
          <a:p>
            <a:pPr marL="45720" indent="0" algn="ctr">
              <a:buNone/>
            </a:pPr>
            <a:r>
              <a:rPr lang="fr-FR" sz="2800" dirty="0"/>
              <a:t>Quel est le meilleur modèle ?</a:t>
            </a:r>
          </a:p>
          <a:p>
            <a:pPr marL="45720" indent="0">
              <a:buNone/>
            </a:pPr>
            <a:r>
              <a:rPr lang="fr-FR" dirty="0"/>
              <a:t>         </a:t>
            </a:r>
          </a:p>
          <a:p>
            <a:pPr marL="45720" indent="0">
              <a:buNone/>
            </a:pPr>
            <a:r>
              <a:rPr lang="fr-FR" dirty="0"/>
              <a:t>		Pas de modèle idéal, tout dépend des caractéristiques de votre projet </a:t>
            </a:r>
            <a:br>
              <a:rPr lang="fr-FR" dirty="0"/>
            </a:br>
            <a:endParaRPr lang="fr-FR" dirty="0"/>
          </a:p>
        </p:txBody>
      </p:sp>
      <p:sp>
        <p:nvSpPr>
          <p:cNvPr id="10" name="Flèche : angle droit 9"/>
          <p:cNvSpPr/>
          <p:nvPr/>
        </p:nvSpPr>
        <p:spPr>
          <a:xfrm rot="5400000">
            <a:off x="1875532" y="2561369"/>
            <a:ext cx="1104900" cy="857250"/>
          </a:xfrm>
          <a:prstGeom prst="bentUp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89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Sitographie</a:t>
            </a:r>
            <a:r>
              <a:rPr lang="fr-FR" dirty="0"/>
              <a:t> 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142996" y="1918482"/>
            <a:ext cx="9872871" cy="403860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Introduction </a:t>
            </a:r>
          </a:p>
          <a:p>
            <a:r>
              <a:rPr lang="fr-FR" u="sng" dirty="0">
                <a:hlinkClick r:id="rId2"/>
              </a:rPr>
              <a:t>http://membres-lig.imag.fr/dubousquet/docs/2.2_CyclesDeVie.pdf</a:t>
            </a:r>
            <a:endParaRPr lang="fr-FR" dirty="0"/>
          </a:p>
          <a:p>
            <a:r>
              <a:rPr lang="fr-FR" u="sng" dirty="0">
                <a:hlinkClick r:id="rId3"/>
              </a:rPr>
              <a:t>http://perso.univ-st-etienne.fr/jacquene/gl/cours/partie2.pdf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en cascade </a:t>
            </a:r>
          </a:p>
          <a:p>
            <a:r>
              <a:rPr lang="fr-FR" u="sng" dirty="0">
                <a:hlinkClick r:id="rId4"/>
              </a:rPr>
              <a:t>http://www.lemagit.fr/definition/Modele-en-cascade-Waterfall</a:t>
            </a:r>
            <a:endParaRPr lang="fr-FR" dirty="0"/>
          </a:p>
          <a:p>
            <a:r>
              <a:rPr lang="fr-FR" u="sng" dirty="0">
                <a:hlinkClick r:id="rId5"/>
              </a:rPr>
              <a:t>http://istqbexamcertification.com/what-is-waterfall-model-advantages-disadvantages-and-when-to-use-it/</a:t>
            </a:r>
            <a:endParaRPr lang="fr-FR" dirty="0"/>
          </a:p>
          <a:p>
            <a:r>
              <a:rPr lang="fr-FR" u="sng" dirty="0">
                <a:hlinkClick r:id="rId6"/>
              </a:rPr>
              <a:t>http://www.responsive-mind.fr/cycles-developpement-informatique/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en V </a:t>
            </a:r>
          </a:p>
          <a:p>
            <a:pPr fontAlgn="base"/>
            <a:r>
              <a:rPr lang="fr-FR" u="sng" dirty="0">
                <a:hlinkClick r:id="rId7"/>
              </a:rPr>
              <a:t>https://www.pentalog.fr/notre_demarche/methodologie_cycle_en_v.htm</a:t>
            </a:r>
            <a:endParaRPr lang="fr-FR" dirty="0"/>
          </a:p>
          <a:p>
            <a:r>
              <a:rPr lang="fr-FR" u="sng" dirty="0">
                <a:hlinkClick r:id="rId8"/>
              </a:rPr>
              <a:t>http://patjo82.over-blog.com/article-etude-comparee-des-differents-cycles-de-vie-de-logiciels-111005786.html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itératif </a:t>
            </a:r>
          </a:p>
          <a:p>
            <a:pPr marL="45720" indent="0">
              <a:buNone/>
            </a:pPr>
            <a:r>
              <a:rPr lang="fr-FR" u="sng" dirty="0">
                <a:hlinkClick r:id="rId6"/>
              </a:rPr>
              <a:t>http://www.responsive-mind.fr/cycles-developpement-informatique/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>
              <a:buNone/>
            </a:pP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11</a:t>
            </a:fld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376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0351" y="701040"/>
            <a:ext cx="9875520" cy="1356360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Sitographie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1803" y="1701478"/>
            <a:ext cx="10428789" cy="4699322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fr-FR" sz="2500" dirty="0">
                <a:solidFill>
                  <a:schemeClr val="bg2">
                    <a:lumMod val="25000"/>
                  </a:schemeClr>
                </a:solidFill>
              </a:rPr>
              <a:t>Le cycle en spirale </a:t>
            </a:r>
          </a:p>
          <a:p>
            <a:r>
              <a:rPr lang="fr-FR" sz="2500" i="1" dirty="0"/>
              <a:t>Différents modèles de cycle de vie</a:t>
            </a:r>
            <a:r>
              <a:rPr lang="fr-FR" sz="2500" dirty="0"/>
              <a:t>, Anne-Marie Hugues (Décembre 20002)</a:t>
            </a:r>
            <a:br>
              <a:rPr lang="fr-FR" sz="2500" dirty="0"/>
            </a:br>
            <a:r>
              <a:rPr lang="fr-FR" sz="2500" u="sng" dirty="0">
                <a:hlinkClick r:id="rId2"/>
              </a:rPr>
              <a:t>http://users.polytech.unice.fr/~hugues/GL/chapitre2.pdf</a:t>
            </a:r>
            <a:endParaRPr lang="fr-FR" sz="2500" dirty="0"/>
          </a:p>
          <a:p>
            <a:r>
              <a:rPr lang="fr-FR" sz="2500" i="1" dirty="0"/>
              <a:t>Avantages et inconvénients du modèle en spirale</a:t>
            </a:r>
            <a:r>
              <a:rPr lang="fr-FR" sz="2500" dirty="0"/>
              <a:t>, Keegan Larson (Octobre 2012)</a:t>
            </a:r>
          </a:p>
          <a:p>
            <a:r>
              <a:rPr lang="fr-FR" sz="2500" u="sng" dirty="0">
                <a:hlinkClick r:id="rId3"/>
              </a:rPr>
              <a:t>http://portableoccasionordinateur.blogspot.fr/2012/10/avantages-et-inconvenients-du-modele-en.html</a:t>
            </a:r>
            <a:endParaRPr lang="fr-FR" sz="2500" dirty="0"/>
          </a:p>
          <a:p>
            <a:r>
              <a:rPr lang="fr-FR" sz="2500" i="1" dirty="0"/>
              <a:t>Les différents cycles de développement en informatique</a:t>
            </a:r>
            <a:r>
              <a:rPr lang="fr-FR" sz="2500" dirty="0"/>
              <a:t>, Renaud Mariage </a:t>
            </a:r>
            <a:r>
              <a:rPr lang="fr-FR" sz="2500" dirty="0" err="1"/>
              <a:t>Gaudron</a:t>
            </a:r>
            <a:endParaRPr lang="fr-FR" sz="2500" dirty="0"/>
          </a:p>
          <a:p>
            <a:r>
              <a:rPr lang="fr-FR" sz="2500" dirty="0"/>
              <a:t>(Mars 2015) </a:t>
            </a:r>
            <a:r>
              <a:rPr lang="fr-FR" sz="2500" u="sng" dirty="0">
                <a:hlinkClick r:id="rId4"/>
              </a:rPr>
              <a:t>http://www.responsive-mind.fr/cycles-developpement-informatique</a:t>
            </a:r>
            <a:r>
              <a:rPr lang="fr-FR" sz="2500" dirty="0"/>
              <a:t> </a:t>
            </a:r>
            <a:br>
              <a:rPr lang="fr-FR" sz="2500" dirty="0"/>
            </a:br>
            <a:endParaRPr lang="fr-FR" sz="2500" dirty="0"/>
          </a:p>
          <a:p>
            <a:pPr marL="45720" indent="0">
              <a:buNone/>
            </a:pPr>
            <a:r>
              <a:rPr lang="fr-FR" sz="2500" dirty="0">
                <a:solidFill>
                  <a:schemeClr val="bg2">
                    <a:lumMod val="25000"/>
                  </a:schemeClr>
                </a:solidFill>
              </a:rPr>
              <a:t>Les méthodes agiles  </a:t>
            </a:r>
          </a:p>
          <a:p>
            <a:r>
              <a:rPr lang="fr-FR" sz="2500" u="sng" dirty="0">
                <a:hlinkClick r:id="rId5"/>
              </a:rPr>
              <a:t>http://medina.developpez.com/cours/extreme-programming/</a:t>
            </a:r>
            <a:endParaRPr lang="fr-FR" sz="2500" dirty="0"/>
          </a:p>
          <a:p>
            <a:r>
              <a:rPr lang="fr-FR" sz="2500" u="sng" dirty="0">
                <a:hlinkClick r:id="rId6"/>
              </a:rPr>
              <a:t>http://methodesagiles.info/methode_Agile.php</a:t>
            </a:r>
            <a:endParaRPr lang="fr-FR" sz="2500" dirty="0"/>
          </a:p>
          <a:p>
            <a:r>
              <a:rPr lang="fr-FR" sz="2500" u="sng" dirty="0">
                <a:hlinkClick r:id="rId7"/>
              </a:rPr>
              <a:t>https://fr.wikipedia.org/wiki/M%C3%A9thode_agile</a:t>
            </a:r>
            <a:endParaRPr lang="fr-FR" sz="2500" dirty="0"/>
          </a:p>
          <a:p>
            <a:r>
              <a:rPr lang="fr-FR" sz="2500" u="sng" dirty="0">
                <a:hlinkClick r:id="rId8"/>
              </a:rPr>
              <a:t>https://fr.wikipedia.org/wiki/Manifeste_agile</a:t>
            </a:r>
            <a:endParaRPr lang="fr-FR" sz="2500" dirty="0"/>
          </a:p>
          <a:p>
            <a:r>
              <a:rPr lang="fr-FR" sz="2500" u="sng" dirty="0">
                <a:hlinkClick r:id="rId9"/>
              </a:rPr>
              <a:t>http://www.agiliste.fr/introduction-methodes-agiles/</a:t>
            </a:r>
            <a:endParaRPr lang="fr-FR" sz="2500" dirty="0"/>
          </a:p>
          <a:p>
            <a:pPr marL="45720" indent="0">
              <a:buNone/>
            </a:pPr>
            <a:br>
              <a:rPr lang="fr-FR" dirty="0"/>
            </a:b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12</a:t>
            </a:fld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5854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Bibliographie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i="1" dirty="0"/>
              <a:t>Gestion de projets informatiques 1</a:t>
            </a:r>
            <a:r>
              <a:rPr lang="fr-FR" dirty="0"/>
              <a:t>, M.A. KHALDI (2016-2017)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13</a:t>
            </a:fld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7268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Introduction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en cascade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en V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Le cycle itératif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 Le cycle en spirale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 Les méthodes agiles  </a:t>
            </a:r>
          </a:p>
          <a:p>
            <a:pPr marL="502920" indent="-457200">
              <a:buFont typeface="+mj-lt"/>
              <a:buAutoNum type="arabicPeriod"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Conclusion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2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</p:spTree>
    <p:extLst>
      <p:ext uri="{BB962C8B-B14F-4D97-AF65-F5344CB8AC3E}">
        <p14:creationId xmlns:p14="http://schemas.microsoft.com/office/powerpoint/2010/main" val="370077004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Introduction</a:t>
            </a:r>
            <a:r>
              <a:rPr lang="fr-FR" sz="4800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fr-FR" sz="2800" dirty="0"/>
              <a:t>Qu’est ce que le processus de développement d’un logiciel?</a:t>
            </a:r>
          </a:p>
          <a:p>
            <a:pPr marL="45720" indent="0">
              <a:buNone/>
            </a:pPr>
            <a:r>
              <a:rPr lang="fr-FR" dirty="0"/>
              <a:t>         </a:t>
            </a:r>
          </a:p>
          <a:p>
            <a:pPr marL="45720" indent="0">
              <a:buNone/>
            </a:pPr>
            <a:endParaRPr lang="fr-FR" dirty="0"/>
          </a:p>
          <a:p>
            <a:pPr marL="45720" indent="0">
              <a:buNone/>
            </a:pPr>
            <a:r>
              <a:rPr lang="fr-FR" dirty="0"/>
              <a:t>		</a:t>
            </a:r>
            <a:r>
              <a:rPr lang="fr-FR" sz="2400" dirty="0"/>
              <a:t>un ensemble structuré d’activités nécessaires pour développer 					un logiciel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3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10" name="Flèche : angle droit 9"/>
          <p:cNvSpPr/>
          <p:nvPr/>
        </p:nvSpPr>
        <p:spPr>
          <a:xfrm rot="5400000">
            <a:off x="1840808" y="3028950"/>
            <a:ext cx="1104900" cy="857250"/>
          </a:xfrm>
          <a:prstGeom prst="bentUp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503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lh6.googleusercontent.com/qVO6KBpobgxoq-jcQENOuPSug6jT8b-g9N-y3PTEr7H89OyMDcfDQRxohPIQfeP3a2ubyDOylM_mPgHlPUZpHcgcOc4zDNFpDGDs1kvGt1sFaa1jMRxXGWWCA8BIQvrunyOg0r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99" y="1665127"/>
            <a:ext cx="4775967" cy="45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Le cycle en cascade </a:t>
            </a:r>
            <a:endParaRPr lang="fr-FR" sz="48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6263640" y="1810813"/>
            <a:ext cx="4754880" cy="40233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Avantages:</a:t>
            </a:r>
          </a:p>
          <a:p>
            <a:r>
              <a:rPr lang="fr-FR" sz="1800" dirty="0"/>
              <a:t>simple et logique </a:t>
            </a:r>
          </a:p>
          <a:p>
            <a:r>
              <a:rPr lang="fr-FR" sz="1800" dirty="0"/>
              <a:t>facilité de planification des étapes et des délais</a:t>
            </a:r>
          </a:p>
          <a:p>
            <a:r>
              <a:rPr lang="fr-FR" sz="1800" dirty="0"/>
              <a:t>adapté à des petits systèmes</a:t>
            </a:r>
          </a:p>
          <a:p>
            <a:pPr marL="1097280" lvl="4" indent="0" algn="ctr">
              <a:buNone/>
            </a:pPr>
            <a:r>
              <a:rPr lang="fr-FR" sz="2000" dirty="0"/>
              <a:t>          </a:t>
            </a:r>
          </a:p>
          <a:p>
            <a:pPr marL="1097280" lvl="4" indent="0">
              <a:buNone/>
            </a:pPr>
            <a:r>
              <a:rPr lang="fr-FR" sz="2000" dirty="0"/>
              <a:t>        </a:t>
            </a:r>
            <a:r>
              <a:rPr lang="fr-FR" sz="2200" dirty="0">
                <a:solidFill>
                  <a:schemeClr val="bg2">
                    <a:lumMod val="25000"/>
                  </a:schemeClr>
                </a:solidFill>
              </a:rPr>
              <a:t>Inconvénients: </a:t>
            </a:r>
          </a:p>
          <a:p>
            <a:r>
              <a:rPr lang="fr-FR" sz="1800" dirty="0"/>
              <a:t>mal adapté aux systèmes complexes</a:t>
            </a:r>
          </a:p>
          <a:p>
            <a:r>
              <a:rPr lang="fr-FR" sz="1800" dirty="0"/>
              <a:t>révision et réflexion quasi impossible</a:t>
            </a:r>
          </a:p>
          <a:p>
            <a:r>
              <a:rPr lang="fr-FR" sz="1800" dirty="0"/>
              <a:t>pas de validation intermédiaire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4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https://lh6.googleusercontent.com/qVO6KBpobgxoq-jcQENOuPSug6jT8b-g9N-y3PTEr7H89OyMDcfDQRxohPIQfeP3a2ubyDOylM_mPgHlPUZpHcgcOc4zDNFpDGDs1kvGt1sFaa1jMRxXGWWCA8BIQvrunyOg0r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6" y="1793136"/>
            <a:ext cx="4409698" cy="421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587660" y="6062633"/>
            <a:ext cx="46005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i="1" u="sng" dirty="0">
                <a:hlinkClick r:id="rId3"/>
              </a:rPr>
              <a:t>http://www.responsive-mind.fr/cycles-developpement-informatique/</a:t>
            </a:r>
            <a:r>
              <a:rPr lang="fr-FR" sz="800" i="1" dirty="0"/>
              <a:t> publié le 2/03/2015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278937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s://lh3.googleusercontent.com/9lr6cbhNT01dSjFH69mqDwAYH-da3q4VzySbOJUkR-V7IoBSQPTtZ55PqA1zO9UQsct-cndogRvFtCtGhXfgX_OBWH5oA4iQpzOEi8B6KIA8PcBmTxRi8gr8B4a5rCdxFyG2aC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4"/>
          <a:stretch/>
        </p:blipFill>
        <p:spPr bwMode="auto">
          <a:xfrm>
            <a:off x="609600" y="2137856"/>
            <a:ext cx="5623560" cy="382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Le cycle en V </a:t>
            </a:r>
            <a:endParaRPr lang="fr-FR" sz="4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5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https://lh3.googleusercontent.com/9lr6cbhNT01dSjFH69mqDwAYH-da3q4VzySbOJUkR-V7IoBSQPTtZ55PqA1zO9UQsct-cndogRvFtCtGhXfgX_OBWH5oA4iQpzOEi8B6KIA8PcBmTxRi8gr8B4a5rCdxFyG2aC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4"/>
          <a:stretch/>
        </p:blipFill>
        <p:spPr bwMode="auto">
          <a:xfrm>
            <a:off x="3070987" y="1781417"/>
            <a:ext cx="6461190" cy="439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-889966" y="6024486"/>
            <a:ext cx="46005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u="sng" dirty="0">
                <a:hlinkClick r:id="rId3"/>
              </a:rPr>
              <a:t>https://www.youtube.com/watch?v=BZQTi4Hy7D0</a:t>
            </a:r>
            <a:r>
              <a:rPr lang="fr-FR" sz="800" dirty="0"/>
              <a:t> mise en ligne 2/01/2015</a:t>
            </a:r>
          </a:p>
        </p:txBody>
      </p:sp>
      <p:sp>
        <p:nvSpPr>
          <p:cNvPr id="10" name="Espace réservé du contenu 7"/>
          <p:cNvSpPr>
            <a:spLocks noGrp="1"/>
          </p:cNvSpPr>
          <p:nvPr>
            <p:ph sz="half" idx="2"/>
          </p:nvPr>
        </p:nvSpPr>
        <p:spPr>
          <a:xfrm>
            <a:off x="6400800" y="1965960"/>
            <a:ext cx="4754563" cy="40227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Avantages:</a:t>
            </a:r>
          </a:p>
          <a:p>
            <a:r>
              <a:rPr lang="fr-FR" sz="1800" dirty="0"/>
              <a:t>facile à comprendre</a:t>
            </a:r>
          </a:p>
          <a:p>
            <a:r>
              <a:rPr lang="fr-FR" sz="1800" dirty="0"/>
              <a:t>segmente clairement le projet    </a:t>
            </a:r>
          </a:p>
          <a:p>
            <a:r>
              <a:rPr lang="fr-FR" sz="1800" dirty="0"/>
              <a:t>vérifications adaptées à chaque étape      </a:t>
            </a:r>
          </a:p>
          <a:p>
            <a:pPr marL="1097280" lvl="4" indent="0">
              <a:buNone/>
            </a:pPr>
            <a:r>
              <a:rPr lang="fr-FR" sz="2000" dirty="0"/>
              <a:t>        </a:t>
            </a:r>
          </a:p>
          <a:p>
            <a:pPr marL="1097280" lvl="4" indent="0">
              <a:buNone/>
            </a:pPr>
            <a:r>
              <a:rPr lang="fr-FR" sz="2000" dirty="0">
                <a:solidFill>
                  <a:schemeClr val="bg2">
                    <a:lumMod val="25000"/>
                  </a:schemeClr>
                </a:solidFill>
              </a:rPr>
              <a:t>         </a:t>
            </a:r>
            <a:r>
              <a:rPr lang="fr-FR" sz="2200" dirty="0">
                <a:solidFill>
                  <a:schemeClr val="bg2">
                    <a:lumMod val="25000"/>
                  </a:schemeClr>
                </a:solidFill>
              </a:rPr>
              <a:t>Inconvénients: </a:t>
            </a:r>
            <a:endParaRPr lang="fr-FR" sz="1800" dirty="0"/>
          </a:p>
          <a:p>
            <a:r>
              <a:rPr lang="fr-FR" sz="1800" dirty="0"/>
              <a:t>Vision en tunnel</a:t>
            </a:r>
          </a:p>
          <a:p>
            <a:r>
              <a:rPr lang="fr-FR" sz="1800" dirty="0"/>
              <a:t> Manque de souplesse </a:t>
            </a:r>
          </a:p>
        </p:txBody>
      </p:sp>
    </p:spTree>
    <p:extLst>
      <p:ext uri="{BB962C8B-B14F-4D97-AF65-F5344CB8AC3E}">
        <p14:creationId xmlns:p14="http://schemas.microsoft.com/office/powerpoint/2010/main" val="41895664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Avantages:</a:t>
            </a:r>
          </a:p>
          <a:p>
            <a:r>
              <a:rPr lang="fr-FR" sz="1800" dirty="0"/>
              <a:t>souplesse </a:t>
            </a:r>
          </a:p>
          <a:p>
            <a:r>
              <a:rPr lang="fr-FR" sz="1800" dirty="0"/>
              <a:t>démarche différente</a:t>
            </a:r>
          </a:p>
          <a:p>
            <a:r>
              <a:rPr lang="fr-FR" sz="1800" dirty="0"/>
              <a:t>quelque chose à présenter à chaque cycle</a:t>
            </a:r>
            <a:endParaRPr lang="fr-FR" sz="1800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 algn="ctr">
              <a:buNone/>
            </a:pPr>
            <a:r>
              <a:rPr lang="fr-FR" sz="2000" dirty="0"/>
              <a:t> 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Inconvénients:</a:t>
            </a:r>
          </a:p>
          <a:p>
            <a:r>
              <a:rPr lang="fr-FR" sz="1800" dirty="0"/>
              <a:t>peu de remise en question </a:t>
            </a:r>
          </a:p>
          <a:p>
            <a:r>
              <a:rPr lang="fr-FR" sz="1800" dirty="0"/>
              <a:t>nouvelles fonctionnalités non intégrées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Le cycle itératif </a:t>
            </a:r>
            <a:endParaRPr lang="fr-FR" sz="4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6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https://lh4.googleusercontent.com/w7qE23fHM5NIx3JgVM4kSU7hFLei2Y3CZf5na-8B7Vp2iUkhq4iBZIvxotfjanUtM1rfP3G1rywv608Ohc5YmsdCZIVJPVJpl3PcTN5Qs4pYLIsz4NttSXeIL_yVSLdtznLA7wZ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/>
          <a:stretch/>
        </p:blipFill>
        <p:spPr bwMode="auto">
          <a:xfrm>
            <a:off x="798623" y="2109028"/>
            <a:ext cx="5346893" cy="362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0" y="6080760"/>
            <a:ext cx="46005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800" u="sng" dirty="0">
                <a:hlinkClick r:id="rId3"/>
              </a:rPr>
              <a:t>https://commons.wikimedia.org/wiki/File:Mod%C3%A8le_It%C3%A9ratif.PNG</a:t>
            </a:r>
            <a:r>
              <a:rPr lang="fr-FR" sz="800" dirty="0"/>
              <a:t> - publié 9 avril 2005</a:t>
            </a:r>
          </a:p>
        </p:txBody>
      </p:sp>
      <p:pic>
        <p:nvPicPr>
          <p:cNvPr id="10" name="Picture 2" descr="https://lh4.googleusercontent.com/w7qE23fHM5NIx3JgVM4kSU7hFLei2Y3CZf5na-8B7Vp2iUkhq4iBZIvxotfjanUtM1rfP3G1rywv608Ohc5YmsdCZIVJPVJpl3PcTN5Qs4pYLIsz4NttSXeIL_yVSLdtznLA7wZ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/>
          <a:stretch/>
        </p:blipFill>
        <p:spPr bwMode="auto">
          <a:xfrm>
            <a:off x="3041838" y="1690906"/>
            <a:ext cx="6329453" cy="428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881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Avantages</a:t>
            </a:r>
          </a:p>
          <a:p>
            <a:r>
              <a:rPr lang="fr-FR" sz="1800" dirty="0"/>
              <a:t>repérage des incohérences plus facile</a:t>
            </a:r>
            <a:br>
              <a:rPr lang="fr-FR" dirty="0"/>
            </a:b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marL="45720" indent="0" algn="ctr">
              <a:buNone/>
            </a:pP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Inconvénients 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r-FR" sz="1800" dirty="0"/>
              <a:t>nombre de cycles élevé donc projet coûteux </a:t>
            </a:r>
          </a:p>
          <a:p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 Le cycle en spirale </a:t>
            </a:r>
            <a:endParaRPr lang="fr-FR" sz="4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7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7336" y="5973038"/>
            <a:ext cx="36776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hlinkClick r:id="rId2"/>
              </a:rPr>
              <a:t>http://www.responsive-mind.fr/wp-content/uploads/2015/03/cycle-en-spirale2.png</a:t>
            </a:r>
            <a:r>
              <a:rPr lang="fr-FR" sz="800" dirty="0"/>
              <a:t> </a:t>
            </a:r>
          </a:p>
        </p:txBody>
      </p:sp>
      <p:pic>
        <p:nvPicPr>
          <p:cNvPr id="1028" name="Picture 4" descr="http://www.responsive-mind.fr/wp-content/uploads/2015/03/cycle-en-spira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36" y="2057400"/>
            <a:ext cx="5493321" cy="313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responsive-mind.fr/wp-content/uploads/2015/03/cycle-en-spira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596" y="1914332"/>
            <a:ext cx="6896031" cy="393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810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96" y="55797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chemeClr val="bg2">
                    <a:lumMod val="25000"/>
                  </a:schemeClr>
                </a:solidFill>
              </a:rPr>
              <a:t> Les méthodes agiles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03316" y="1881554"/>
            <a:ext cx="4754880" cy="4023360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fr-FR" sz="5100" dirty="0">
                <a:solidFill>
                  <a:schemeClr val="bg2">
                    <a:lumMod val="25000"/>
                  </a:schemeClr>
                </a:solidFill>
              </a:rPr>
              <a:t> 4 valeurs: </a:t>
            </a:r>
          </a:p>
          <a:p>
            <a:r>
              <a:rPr lang="fr-FR" sz="4200" dirty="0"/>
              <a:t>L’équipe </a:t>
            </a:r>
          </a:p>
          <a:p>
            <a:r>
              <a:rPr lang="fr-FR" sz="4200" dirty="0"/>
              <a:t>Un logiciel qui fonctionne </a:t>
            </a:r>
          </a:p>
          <a:p>
            <a:r>
              <a:rPr lang="fr-FR" sz="4200" dirty="0"/>
              <a:t>La collaboration </a:t>
            </a:r>
          </a:p>
          <a:p>
            <a:r>
              <a:rPr lang="fr-FR" sz="4200" dirty="0"/>
              <a:t>L’acceptation du changement 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742760" y="1690311"/>
            <a:ext cx="6541477" cy="4976446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fr-FR" sz="4500" b="1" dirty="0">
                <a:solidFill>
                  <a:schemeClr val="bg2">
                    <a:lumMod val="25000"/>
                  </a:schemeClr>
                </a:solidFill>
              </a:rPr>
              <a:t>12 principes généraux</a:t>
            </a:r>
            <a:r>
              <a:rPr lang="fr-FR" b="1" dirty="0"/>
              <a:t> </a:t>
            </a:r>
          </a:p>
          <a:p>
            <a:pPr marL="45720" indent="0">
              <a:buNone/>
            </a:pPr>
            <a:r>
              <a:rPr lang="fr-FR" sz="3500" dirty="0"/>
              <a:t>- </a:t>
            </a:r>
            <a:r>
              <a:rPr lang="fr-FR" dirty="0"/>
              <a:t>               </a:t>
            </a:r>
            <a:r>
              <a:rPr lang="fr-FR" sz="3500" dirty="0"/>
              <a:t>Satisfaction du client</a:t>
            </a:r>
          </a:p>
          <a:p>
            <a:pPr marL="45720" indent="0">
              <a:buNone/>
            </a:pPr>
            <a:r>
              <a:rPr lang="fr-FR" sz="3500" dirty="0"/>
              <a:t>-          Acceptation de demandes de changement</a:t>
            </a:r>
          </a:p>
          <a:p>
            <a:pPr marL="45720" indent="0">
              <a:buNone/>
            </a:pPr>
            <a:r>
              <a:rPr lang="fr-FR" sz="3500" dirty="0"/>
              <a:t>-          Livraison régulière de versions opérationnelles du produit</a:t>
            </a:r>
          </a:p>
          <a:p>
            <a:pPr marL="45720" indent="0">
              <a:buNone/>
            </a:pPr>
            <a:r>
              <a:rPr lang="fr-FR" sz="3500" dirty="0"/>
              <a:t>-          Coopération client/équipe</a:t>
            </a:r>
          </a:p>
          <a:p>
            <a:pPr marL="45720" indent="0">
              <a:buNone/>
            </a:pPr>
            <a:r>
              <a:rPr lang="fr-FR" sz="3500" dirty="0"/>
              <a:t>-          Des individus motivés</a:t>
            </a:r>
          </a:p>
          <a:p>
            <a:pPr marL="45720" indent="0">
              <a:buNone/>
            </a:pPr>
            <a:r>
              <a:rPr lang="fr-FR" sz="3500" dirty="0"/>
              <a:t>-          Conversation face à face</a:t>
            </a:r>
          </a:p>
          <a:p>
            <a:pPr marL="45720" indent="0">
              <a:buNone/>
            </a:pPr>
            <a:r>
              <a:rPr lang="fr-FR" sz="3500" dirty="0"/>
              <a:t>-          Mesure de l’avancement via les fonctionnalités du produit</a:t>
            </a:r>
          </a:p>
          <a:p>
            <a:pPr marL="45720" indent="0">
              <a:buNone/>
            </a:pPr>
            <a:r>
              <a:rPr lang="fr-FR" sz="3500" dirty="0"/>
              <a:t>-          Un rythme soutenable et continu</a:t>
            </a:r>
          </a:p>
          <a:p>
            <a:pPr marL="45720" indent="0">
              <a:buNone/>
            </a:pPr>
            <a:r>
              <a:rPr lang="fr-FR" sz="3500" dirty="0"/>
              <a:t>-          Excellence technique et conception surveillées</a:t>
            </a:r>
          </a:p>
          <a:p>
            <a:pPr marL="45720" indent="0">
              <a:buNone/>
            </a:pPr>
            <a:r>
              <a:rPr lang="fr-FR" sz="3500" dirty="0"/>
              <a:t>-          Faire simple</a:t>
            </a:r>
          </a:p>
          <a:p>
            <a:pPr marL="45720" indent="0">
              <a:buNone/>
            </a:pPr>
            <a:r>
              <a:rPr lang="fr-FR" sz="3500" dirty="0"/>
              <a:t>-          Responsabilisation des équipes</a:t>
            </a:r>
          </a:p>
          <a:p>
            <a:pPr marL="45720" indent="0">
              <a:buNone/>
            </a:pPr>
            <a:r>
              <a:rPr lang="fr-FR" sz="3500" dirty="0"/>
              <a:t>-          Ajustement des processus pour plus d’efficacité</a:t>
            </a:r>
          </a:p>
          <a:p>
            <a:pPr marL="45720" indent="0">
              <a:buNone/>
            </a:pPr>
            <a:br>
              <a:rPr lang="fr-FR" dirty="0"/>
            </a:b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8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107715" y="1662840"/>
            <a:ext cx="44436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Inconvénients</a:t>
            </a:r>
          </a:p>
          <a:p>
            <a:pPr algn="ctr"/>
            <a:r>
              <a:rPr lang="fr-FR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difficile d’établir un contrat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difficile de limiter les risques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compliqué de progresser sur le rôle du client et du testeur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accent1"/>
                </a:solidFill>
              </a:rPr>
              <a:t> très différents des autres modèle donc demande des efforts importants</a:t>
            </a:r>
          </a:p>
        </p:txBody>
      </p:sp>
    </p:spTree>
    <p:extLst>
      <p:ext uri="{BB962C8B-B14F-4D97-AF65-F5344CB8AC3E}">
        <p14:creationId xmlns:p14="http://schemas.microsoft.com/office/powerpoint/2010/main" val="2401695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uiExpand="1" build="p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 Les méthodes agiles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07/05/2017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CVDA-Les cycles du développement logiciel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solidFill>
                  <a:schemeClr val="bg2">
                    <a:lumMod val="25000"/>
                  </a:schemeClr>
                </a:solidFill>
              </a:rPr>
              <a:t>9</a:t>
            </a:fld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92789" y="1765905"/>
            <a:ext cx="2558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>
                    <a:lumMod val="25000"/>
                  </a:schemeClr>
                </a:solidFill>
              </a:rPr>
              <a:t>Méthode SCRUM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9594" y="5900662"/>
            <a:ext cx="29402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hlinkClick r:id="rId2"/>
              </a:rPr>
              <a:t>http://igm.univ-mlv.fr/~dr/XPOSE2008/SCRUM/presentation.php</a:t>
            </a:r>
            <a:r>
              <a:rPr lang="fr-FR" sz="800" dirty="0"/>
              <a:t> </a:t>
            </a:r>
          </a:p>
        </p:txBody>
      </p:sp>
      <p:pic>
        <p:nvPicPr>
          <p:cNvPr id="3074" name="Picture 2" descr="Résultat de recherche d'images pour &quot;methode scrum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00" y="2559992"/>
            <a:ext cx="4335122" cy="231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338709" y="5900662"/>
            <a:ext cx="30235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hlinkClick r:id="rId4"/>
              </a:rPr>
              <a:t>http://theses.ulaval.ca/archimede/fichiers/24937/ch04.html</a:t>
            </a:r>
            <a:r>
              <a:rPr lang="fr-FR" sz="800" dirty="0"/>
              <a:t>  de 2007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536088" y="1765905"/>
            <a:ext cx="2558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>
                    <a:lumMod val="25000"/>
                  </a:schemeClr>
                </a:solidFill>
              </a:rPr>
              <a:t>Méthode XP</a:t>
            </a:r>
          </a:p>
        </p:txBody>
      </p:sp>
      <p:pic>
        <p:nvPicPr>
          <p:cNvPr id="12" name="Image 11" descr="https://upload.wikimedia.org/wikipedia/commons/thumb/2/24/Extreme_programming.svg/729px-Extreme_programming.svg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573" y="2927758"/>
            <a:ext cx="6000401" cy="18120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489868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as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166</TotalTime>
  <Words>575</Words>
  <Application>Microsoft Office PowerPoint</Application>
  <PresentationFormat>Grand écran</PresentationFormat>
  <Paragraphs>155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 CENA</vt:lpstr>
      <vt:lpstr>Arial</vt:lpstr>
      <vt:lpstr>Calibri</vt:lpstr>
      <vt:lpstr>Corbel</vt:lpstr>
      <vt:lpstr>Base</vt:lpstr>
      <vt:lpstr>Les cycles du développement logiciel </vt:lpstr>
      <vt:lpstr>Sommaire</vt:lpstr>
      <vt:lpstr>Introduction </vt:lpstr>
      <vt:lpstr>Le cycle en cascade </vt:lpstr>
      <vt:lpstr>Le cycle en V </vt:lpstr>
      <vt:lpstr>Le cycle itératif </vt:lpstr>
      <vt:lpstr> Le cycle en spirale </vt:lpstr>
      <vt:lpstr> Les méthodes agiles </vt:lpstr>
      <vt:lpstr> Les méthodes agiles </vt:lpstr>
      <vt:lpstr>Conclusion</vt:lpstr>
      <vt:lpstr>Sitographie </vt:lpstr>
      <vt:lpstr>Sitographie</vt:lpstr>
      <vt:lpstr>Bibliographie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cycles du développement logiciel</dc:title>
  <dc:creator>emma glasson</dc:creator>
  <cp:lastModifiedBy>Corentin Moly</cp:lastModifiedBy>
  <cp:revision>23</cp:revision>
  <dcterms:created xsi:type="dcterms:W3CDTF">2017-04-05T10:06:43Z</dcterms:created>
  <dcterms:modified xsi:type="dcterms:W3CDTF">2017-04-06T19:17:50Z</dcterms:modified>
</cp:coreProperties>
</file>